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4" r:id="rId1"/>
  </p:sldMasterIdLst>
  <p:notesMasterIdLst>
    <p:notesMasterId r:id="rId51"/>
  </p:notesMasterIdLst>
  <p:sldIdLst>
    <p:sldId id="282" r:id="rId2"/>
    <p:sldId id="321" r:id="rId3"/>
    <p:sldId id="313" r:id="rId4"/>
    <p:sldId id="314" r:id="rId5"/>
    <p:sldId id="286" r:id="rId6"/>
    <p:sldId id="315" r:id="rId7"/>
    <p:sldId id="294" r:id="rId8"/>
    <p:sldId id="316" r:id="rId9"/>
    <p:sldId id="317" r:id="rId10"/>
    <p:sldId id="349" r:id="rId11"/>
    <p:sldId id="283" r:id="rId12"/>
    <p:sldId id="297" r:id="rId13"/>
    <p:sldId id="298" r:id="rId14"/>
    <p:sldId id="311" r:id="rId15"/>
    <p:sldId id="312" r:id="rId16"/>
    <p:sldId id="299" r:id="rId17"/>
    <p:sldId id="300" r:id="rId18"/>
    <p:sldId id="301" r:id="rId19"/>
    <p:sldId id="319" r:id="rId20"/>
    <p:sldId id="308" r:id="rId21"/>
    <p:sldId id="320" r:id="rId22"/>
    <p:sldId id="322" r:id="rId23"/>
    <p:sldId id="323" r:id="rId24"/>
    <p:sldId id="324" r:id="rId25"/>
    <p:sldId id="325" r:id="rId26"/>
    <p:sldId id="326" r:id="rId27"/>
    <p:sldId id="327" r:id="rId28"/>
    <p:sldId id="328" r:id="rId29"/>
    <p:sldId id="329" r:id="rId30"/>
    <p:sldId id="354" r:id="rId31"/>
    <p:sldId id="331" r:id="rId32"/>
    <p:sldId id="332" r:id="rId33"/>
    <p:sldId id="350" r:id="rId34"/>
    <p:sldId id="351" r:id="rId35"/>
    <p:sldId id="355" r:id="rId36"/>
    <p:sldId id="357" r:id="rId37"/>
    <p:sldId id="356" r:id="rId38"/>
    <p:sldId id="352" r:id="rId39"/>
    <p:sldId id="353" r:id="rId40"/>
    <p:sldId id="337" r:id="rId41"/>
    <p:sldId id="338" r:id="rId42"/>
    <p:sldId id="340" r:id="rId43"/>
    <p:sldId id="341" r:id="rId44"/>
    <p:sldId id="342" r:id="rId45"/>
    <p:sldId id="344" r:id="rId46"/>
    <p:sldId id="345" r:id="rId47"/>
    <p:sldId id="346" r:id="rId48"/>
    <p:sldId id="347" r:id="rId49"/>
    <p:sldId id="348" r:id="rId5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5209F3E-CBEF-41FA-8DC6-507E275F28DD}">
          <p14:sldIdLst>
            <p14:sldId id="282"/>
            <p14:sldId id="321"/>
            <p14:sldId id="313"/>
            <p14:sldId id="314"/>
            <p14:sldId id="286"/>
            <p14:sldId id="315"/>
            <p14:sldId id="294"/>
            <p14:sldId id="316"/>
            <p14:sldId id="317"/>
            <p14:sldId id="349"/>
            <p14:sldId id="283"/>
            <p14:sldId id="297"/>
            <p14:sldId id="298"/>
            <p14:sldId id="311"/>
            <p14:sldId id="312"/>
            <p14:sldId id="299"/>
            <p14:sldId id="300"/>
            <p14:sldId id="301"/>
            <p14:sldId id="319"/>
            <p14:sldId id="308"/>
            <p14:sldId id="320"/>
            <p14:sldId id="322"/>
            <p14:sldId id="323"/>
            <p14:sldId id="324"/>
            <p14:sldId id="325"/>
            <p14:sldId id="326"/>
            <p14:sldId id="327"/>
            <p14:sldId id="328"/>
            <p14:sldId id="329"/>
            <p14:sldId id="354"/>
            <p14:sldId id="331"/>
            <p14:sldId id="332"/>
            <p14:sldId id="350"/>
            <p14:sldId id="351"/>
            <p14:sldId id="355"/>
            <p14:sldId id="357"/>
            <p14:sldId id="356"/>
            <p14:sldId id="352"/>
            <p14:sldId id="353"/>
            <p14:sldId id="337"/>
            <p14:sldId id="338"/>
            <p14:sldId id="340"/>
            <p14:sldId id="341"/>
            <p14:sldId id="342"/>
            <p14:sldId id="344"/>
            <p14:sldId id="345"/>
            <p14:sldId id="346"/>
            <p14:sldId id="347"/>
            <p14:sldId id="34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0" d="100"/>
          <a:sy n="70" d="100"/>
        </p:scale>
        <p:origin x="138"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A23709-5F2B-4D6B-AEEA-DC2195464F17}" type="datetimeFigureOut">
              <a:rPr lang="en-US" smtClean="0"/>
              <a:t>12/14/2022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CE4526-A892-4118-8684-1F0B64A93364}" type="slidenum">
              <a:rPr lang="en-US" smtClean="0"/>
              <a:t>‹#›</a:t>
            </a:fld>
            <a:endParaRPr lang="en-US"/>
          </a:p>
        </p:txBody>
      </p:sp>
    </p:spTree>
    <p:extLst>
      <p:ext uri="{BB962C8B-B14F-4D97-AF65-F5344CB8AC3E}">
        <p14:creationId xmlns:p14="http://schemas.microsoft.com/office/powerpoint/2010/main" val="884153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https://www.nlm.nih.gov/bsd/difference.html</a:t>
            </a:r>
          </a:p>
        </p:txBody>
      </p:sp>
      <p:sp>
        <p:nvSpPr>
          <p:cNvPr id="61444"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0313CD2-13CF-4AC3-BF28-F1D5E6D59FD1}" type="slidenum">
              <a:rPr lang="en-US" altLang="en-US">
                <a:latin typeface="Calibri" panose="020F0502020204030204" pitchFamily="34" charset="0"/>
              </a:rPr>
              <a:pPr eaLnBrk="1" hangingPunct="1"/>
              <a:t>27</a:t>
            </a:fld>
            <a:endParaRPr lang="en-US" altLang="en-US">
              <a:latin typeface="Calibri" panose="020F0502020204030204" pitchFamily="34" charset="0"/>
            </a:endParaRPr>
          </a:p>
        </p:txBody>
      </p:sp>
    </p:spTree>
    <p:extLst>
      <p:ext uri="{BB962C8B-B14F-4D97-AF65-F5344CB8AC3E}">
        <p14:creationId xmlns:p14="http://schemas.microsoft.com/office/powerpoint/2010/main" val="325446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a:p>
        </p:txBody>
      </p:sp>
      <p:sp>
        <p:nvSpPr>
          <p:cNvPr id="62468"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1B26DF7-264F-47F1-B598-25AA05951346}" type="slidenum">
              <a:rPr lang="en-US" altLang="fa-IR">
                <a:latin typeface="Calibri" panose="020F0502020204030204" pitchFamily="34" charset="0"/>
              </a:rPr>
              <a:pPr eaLnBrk="1" hangingPunct="1"/>
              <a:t>28</a:t>
            </a:fld>
            <a:endParaRPr lang="en-US" altLang="fa-IR">
              <a:latin typeface="Calibri" panose="020F0502020204030204" pitchFamily="34" charset="0"/>
            </a:endParaRPr>
          </a:p>
        </p:txBody>
      </p:sp>
    </p:spTree>
    <p:extLst>
      <p:ext uri="{BB962C8B-B14F-4D97-AF65-F5344CB8AC3E}">
        <p14:creationId xmlns:p14="http://schemas.microsoft.com/office/powerpoint/2010/main" val="586532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b="1"/>
          </a:p>
        </p:txBody>
      </p:sp>
      <p:sp>
        <p:nvSpPr>
          <p:cNvPr id="60420"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A70A918-837B-4D53-9528-C3CFD0C5DCFB}" type="slidenum">
              <a:rPr lang="en-US" altLang="en-US">
                <a:latin typeface="Calibri" panose="020F0502020204030204" pitchFamily="34" charset="0"/>
              </a:rPr>
              <a:pPr eaLnBrk="1" hangingPunct="1"/>
              <a:t>29</a:t>
            </a:fld>
            <a:endParaRPr lang="en-US" altLang="en-US">
              <a:latin typeface="Calibri" panose="020F0502020204030204" pitchFamily="34" charset="0"/>
            </a:endParaRPr>
          </a:p>
        </p:txBody>
      </p:sp>
    </p:spTree>
    <p:extLst>
      <p:ext uri="{BB962C8B-B14F-4D97-AF65-F5344CB8AC3E}">
        <p14:creationId xmlns:p14="http://schemas.microsoft.com/office/powerpoint/2010/main" val="1042140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BAA7D3E-FAFB-4068-BC38-849853F8408E}" type="datetime1">
              <a:rPr lang="en-US" smtClean="0"/>
              <a:t>12/14/2022</a:t>
            </a:fld>
            <a:endParaRPr lang="en-US"/>
          </a:p>
        </p:txBody>
      </p:sp>
      <p:sp>
        <p:nvSpPr>
          <p:cNvPr id="5" name="Footer Placeholder 4"/>
          <p:cNvSpPr>
            <a:spLocks noGrp="1"/>
          </p:cNvSpPr>
          <p:nvPr>
            <p:ph type="ftr" sz="quarter" idx="11"/>
          </p:nvPr>
        </p:nvSpPr>
        <p:spPr>
          <a:xfrm>
            <a:off x="5332412" y="5883275"/>
            <a:ext cx="4324044" cy="365125"/>
          </a:xfrm>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2898097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4589F6D-6244-4CAB-9B8A-95BB03EA2C58}" type="datetime1">
              <a:rPr lang="en-US" smtClean="0"/>
              <a:t>12/14/2022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31179089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121AEE9-1896-4DC7-9844-800A64912C66}" type="datetime1">
              <a:rPr lang="en-US" smtClean="0"/>
              <a:t>12/14/2022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18205448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645EF5B-DE18-4F58-B82A-5F816D24217C}" type="datetime1">
              <a:rPr lang="en-US" smtClean="0"/>
              <a:t>12/14/2022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1216227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DC8EC13-B931-42E3-94BB-63272DAE2283}" type="datetime1">
              <a:rPr lang="en-US" smtClean="0"/>
              <a:t>12/14/2022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3417996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7037B9D-2E97-4C69-AD17-242CA82B0F60}" type="datetime1">
              <a:rPr lang="en-US" smtClean="0"/>
              <a:t>12/14/2022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25750909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318FBA0-A066-4059-847D-F0BD91FD8DAF}" type="datetime1">
              <a:rPr lang="en-US" smtClean="0"/>
              <a:t>12/14/2022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20349380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E368047-5979-4364-89D7-082F4CD8DC21}" type="datetime1">
              <a:rPr lang="en-US" smtClean="0"/>
              <a:t>12/14/2022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32529582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B0B3D8-3865-454E-AF05-C00C0E4BD4D9}" type="datetime1">
              <a:rPr lang="en-US" smtClean="0"/>
              <a:t>12/14/2022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15330222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A917354-6E96-4BA8-9E4C-B0A576097D70}" type="datetimeFigureOut">
              <a:rPr lang="en-US" smtClean="0"/>
              <a:t>12/14/2022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92A8CC-A115-4CBF-A841-935FE02D5E81}" type="slidenum">
              <a:rPr lang="en-US" smtClean="0"/>
              <a:t>‹#›</a:t>
            </a:fld>
            <a:endParaRPr lang="en-US"/>
          </a:p>
        </p:txBody>
      </p:sp>
    </p:spTree>
    <p:extLst>
      <p:ext uri="{BB962C8B-B14F-4D97-AF65-F5344CB8AC3E}">
        <p14:creationId xmlns:p14="http://schemas.microsoft.com/office/powerpoint/2010/main" val="1051344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408CF7F-7AFA-4BCA-85A5-950CA9F64BBD}" type="datetime1">
              <a:rPr lang="en-US" smtClean="0"/>
              <a:t>12/14/2022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951856" y="5867131"/>
            <a:ext cx="551167" cy="365125"/>
          </a:xfrm>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2515192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AAB830-8782-4D26-A1FF-5B001B84B925}" type="datetime1">
              <a:rPr lang="en-US" smtClean="0"/>
              <a:t>12/14/2022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21940660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15E1588-3269-45B0-832C-03396E7B9886}" type="datetime1">
              <a:rPr lang="en-US" smtClean="0"/>
              <a:t>12/14/2022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33304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3E83316-C7AD-44F5-AEB2-790637DA8BBF}" type="datetime1">
              <a:rPr lang="en-US" smtClean="0"/>
              <a:t>12/14/2022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883131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02AF41D-CD4C-490B-872D-E594D664C6A8}" type="datetime1">
              <a:rPr lang="en-US" smtClean="0"/>
              <a:t>12/14/2022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21845480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DABD78-7627-4219-87C8-A3D429350B73}" type="datetime1">
              <a:rPr lang="en-US" smtClean="0"/>
              <a:t>12/14/2022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14573941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40301BC-9527-4990-9151-51668073F7B7}" type="datetime1">
              <a:rPr lang="en-US" smtClean="0"/>
              <a:t>12/14/2022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41480885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D97CD2F-6974-4364-9217-4DE498DD5193}" type="datetime1">
              <a:rPr lang="en-US" smtClean="0"/>
              <a:t>12/14/2022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1362679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F30E9D4-732A-4E06-B1A5-E1C973B2DB9A}" type="datetime1">
              <a:rPr lang="en-US" smtClean="0"/>
              <a:t>12/14/2022</a:t>
            </a:fld>
            <a:endParaRPr lang="en-US"/>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0DE0574-6CD9-49D5-B9D1-D9FD3F3BE718}" type="slidenum">
              <a:rPr lang="en-US" smtClean="0"/>
              <a:t>‹#›</a:t>
            </a:fld>
            <a:endParaRPr lang="en-US"/>
          </a:p>
        </p:txBody>
      </p:sp>
    </p:spTree>
    <p:extLst>
      <p:ext uri="{BB962C8B-B14F-4D97-AF65-F5344CB8AC3E}">
        <p14:creationId xmlns:p14="http://schemas.microsoft.com/office/powerpoint/2010/main" val="266138876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Lst>
  <p:hf hdr="0" ftr="0" dt="0"/>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khorasani164@gmail.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www.ncbi.nlm.nih.gov/mesh/"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scholar.google.com/" TargetMode="External"/><Relationship Id="rId1" Type="http://schemas.openxmlformats.org/officeDocument/2006/relationships/slideLayout" Target="../slideLayouts/slideLayout18.xml"/><Relationship Id="rId5" Type="http://schemas.openxmlformats.org/officeDocument/2006/relationships/image" Target="../media/image16.emf"/><Relationship Id="rId4" Type="http://schemas.openxmlformats.org/officeDocument/2006/relationships/image" Target="../media/image15.png"/></Relationships>
</file>

<file path=ppt/slides/_rels/slide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ACC40-32D4-424A-AD03-BA2A6A39C941}"/>
              </a:ext>
            </a:extLst>
          </p:cNvPr>
          <p:cNvSpPr>
            <a:spLocks noGrp="1"/>
          </p:cNvSpPr>
          <p:nvPr>
            <p:ph type="ctrTitle"/>
          </p:nvPr>
        </p:nvSpPr>
        <p:spPr>
          <a:xfrm>
            <a:off x="2928401" y="1071154"/>
            <a:ext cx="8574622" cy="2426639"/>
          </a:xfrm>
        </p:spPr>
        <p:txBody>
          <a:bodyPr>
            <a:normAutofit fontScale="90000"/>
          </a:bodyPr>
          <a:lstStyle/>
          <a:p>
            <a:pPr algn="ctr" rtl="1"/>
            <a:r>
              <a:rPr lang="fa-IR" dirty="0">
                <a:solidFill>
                  <a:schemeClr val="accent4">
                    <a:lumMod val="50000"/>
                  </a:schemeClr>
                </a:solidFill>
                <a:cs typeface="B Titr" panose="00000700000000000000" pitchFamily="2" charset="-78"/>
              </a:rPr>
              <a:t/>
            </a:r>
            <a:br>
              <a:rPr lang="fa-IR" dirty="0">
                <a:solidFill>
                  <a:schemeClr val="accent4">
                    <a:lumMod val="50000"/>
                  </a:schemeClr>
                </a:solidFill>
                <a:cs typeface="B Titr" panose="00000700000000000000" pitchFamily="2" charset="-78"/>
              </a:rPr>
            </a:br>
            <a:r>
              <a:rPr lang="fa-IR" dirty="0">
                <a:solidFill>
                  <a:schemeClr val="accent4">
                    <a:lumMod val="50000"/>
                  </a:schemeClr>
                </a:solidFill>
                <a:cs typeface="B Titr" panose="00000700000000000000" pitchFamily="2" charset="-78"/>
              </a:rPr>
              <a:t> استراتژی </a:t>
            </a:r>
            <a:r>
              <a:rPr lang="fa-IR" dirty="0" smtClean="0">
                <a:solidFill>
                  <a:schemeClr val="accent4">
                    <a:lumMod val="50000"/>
                  </a:schemeClr>
                </a:solidFill>
                <a:cs typeface="B Titr" panose="00000700000000000000" pitchFamily="2" charset="-78"/>
              </a:rPr>
              <a:t>جستجو</a:t>
            </a:r>
            <a:r>
              <a:rPr lang="en-US" dirty="0" smtClean="0">
                <a:solidFill>
                  <a:schemeClr val="accent4">
                    <a:lumMod val="50000"/>
                  </a:schemeClr>
                </a:solidFill>
                <a:cs typeface="B Titr" panose="00000700000000000000" pitchFamily="2" charset="-78"/>
              </a:rPr>
              <a:t/>
            </a:r>
            <a:br>
              <a:rPr lang="en-US" dirty="0" smtClean="0">
                <a:solidFill>
                  <a:schemeClr val="accent4">
                    <a:lumMod val="50000"/>
                  </a:schemeClr>
                </a:solidFill>
                <a:cs typeface="B Titr" panose="00000700000000000000" pitchFamily="2" charset="-78"/>
              </a:rPr>
            </a:br>
            <a:r>
              <a:rPr lang="fa-IR" dirty="0" smtClean="0">
                <a:solidFill>
                  <a:schemeClr val="accent4">
                    <a:lumMod val="50000"/>
                  </a:schemeClr>
                </a:solidFill>
                <a:cs typeface="B Titr" panose="00000700000000000000" pitchFamily="2" charset="-78"/>
              </a:rPr>
              <a:t>در</a:t>
            </a:r>
            <a:r>
              <a:rPr lang="fa-IR" dirty="0">
                <a:solidFill>
                  <a:schemeClr val="accent4">
                    <a:lumMod val="50000"/>
                  </a:schemeClr>
                </a:solidFill>
                <a:cs typeface="B Titr" panose="00000700000000000000" pitchFamily="2" charset="-78"/>
              </a:rPr>
              <a:t/>
            </a:r>
            <a:br>
              <a:rPr lang="fa-IR" dirty="0">
                <a:solidFill>
                  <a:schemeClr val="accent4">
                    <a:lumMod val="50000"/>
                  </a:schemeClr>
                </a:solidFill>
                <a:cs typeface="B Titr" panose="00000700000000000000" pitchFamily="2" charset="-78"/>
              </a:rPr>
            </a:br>
            <a:r>
              <a:rPr lang="fa-IR" dirty="0" smtClean="0">
                <a:solidFill>
                  <a:schemeClr val="accent4">
                    <a:lumMod val="50000"/>
                  </a:schemeClr>
                </a:solidFill>
                <a:cs typeface="B Titr" panose="00000700000000000000" pitchFamily="2" charset="-78"/>
              </a:rPr>
              <a:t> </a:t>
            </a:r>
            <a:r>
              <a:rPr lang="fa-IR" dirty="0">
                <a:solidFill>
                  <a:schemeClr val="accent4">
                    <a:lumMod val="50000"/>
                  </a:schemeClr>
                </a:solidFill>
                <a:cs typeface="B Titr" panose="00000700000000000000" pitchFamily="2" charset="-78"/>
              </a:rPr>
              <a:t>پایگاه‌های اطلاعاتی علمی</a:t>
            </a:r>
            <a:endParaRPr lang="en-US" dirty="0">
              <a:solidFill>
                <a:schemeClr val="accent4">
                  <a:lumMod val="50000"/>
                </a:schemeClr>
              </a:solidFill>
              <a:cs typeface="B Titr" panose="00000700000000000000" pitchFamily="2" charset="-78"/>
            </a:endParaRPr>
          </a:p>
        </p:txBody>
      </p:sp>
      <p:sp>
        <p:nvSpPr>
          <p:cNvPr id="3" name="Subtitle 2"/>
          <p:cNvSpPr>
            <a:spLocks noGrp="1"/>
          </p:cNvSpPr>
          <p:nvPr>
            <p:ph type="subTitle" idx="1"/>
          </p:nvPr>
        </p:nvSpPr>
        <p:spPr>
          <a:xfrm>
            <a:off x="4515377" y="3996267"/>
            <a:ext cx="6987645" cy="1568510"/>
          </a:xfrm>
        </p:spPr>
        <p:txBody>
          <a:bodyPr>
            <a:normAutofit fontScale="92500" lnSpcReduction="20000"/>
          </a:bodyPr>
          <a:lstStyle/>
          <a:p>
            <a:pPr algn="ctr" rtl="1"/>
            <a:r>
              <a:rPr lang="fa-IR" dirty="0">
                <a:latin typeface="Times New Roman" panose="02020603050405020304" pitchFamily="18" charset="0"/>
                <a:cs typeface="B Nazanin" panose="00000400000000000000" pitchFamily="2" charset="-78"/>
              </a:rPr>
              <a:t>محبوبه خراسانی</a:t>
            </a:r>
          </a:p>
          <a:p>
            <a:pPr algn="ctr" rtl="1"/>
            <a:r>
              <a:rPr lang="fa-IR" dirty="0">
                <a:latin typeface="Times New Roman" panose="02020603050405020304" pitchFamily="18" charset="0"/>
                <a:cs typeface="B Nazanin" panose="00000400000000000000" pitchFamily="2" charset="-78"/>
              </a:rPr>
              <a:t>دکتری علم اطلاعات و دانش‌شناسی</a:t>
            </a:r>
          </a:p>
          <a:p>
            <a:pPr algn="ctr" rtl="1"/>
            <a:r>
              <a:rPr lang="en-US" dirty="0" smtClean="0">
                <a:latin typeface="Times New Roman" panose="02020603050405020304" pitchFamily="18" charset="0"/>
                <a:cs typeface="B Nazanin" panose="00000400000000000000" pitchFamily="2" charset="-78"/>
                <a:hlinkClick r:id="rId2"/>
              </a:rPr>
              <a:t>khorasani164@gmail.com</a:t>
            </a:r>
            <a:endParaRPr lang="fa-IR" dirty="0" smtClean="0">
              <a:latin typeface="Times New Roman" panose="02020603050405020304" pitchFamily="18" charset="0"/>
              <a:cs typeface="B Nazanin" panose="00000400000000000000" pitchFamily="2" charset="-78"/>
            </a:endParaRPr>
          </a:p>
          <a:p>
            <a:pPr algn="ctr" rtl="1"/>
            <a:r>
              <a:rPr lang="fa-IR" dirty="0" smtClean="0">
                <a:latin typeface="Times New Roman" panose="02020603050405020304" pitchFamily="18" charset="0"/>
                <a:cs typeface="B Nazanin" panose="00000400000000000000" pitchFamily="2" charset="-78"/>
              </a:rPr>
              <a:t>آذرماه 1401</a:t>
            </a:r>
            <a:endParaRPr lang="en-US" dirty="0">
              <a:latin typeface="Times New Roman" panose="02020603050405020304" pitchFamily="18" charset="0"/>
              <a:cs typeface="B Nazanin" panose="00000400000000000000" pitchFamily="2" charset="-78"/>
            </a:endParaRPr>
          </a:p>
          <a:p>
            <a:endParaRPr lang="en-US" dirty="0"/>
          </a:p>
        </p:txBody>
      </p:sp>
      <p:sp>
        <p:nvSpPr>
          <p:cNvPr id="4" name="Slide Number Placeholder 3">
            <a:extLst>
              <a:ext uri="{FF2B5EF4-FFF2-40B4-BE49-F238E27FC236}">
                <a16:creationId xmlns:a16="http://schemas.microsoft.com/office/drawing/2014/main" id="{183A325D-9FA9-49D5-8910-C31F5EB4AE89}"/>
              </a:ext>
            </a:extLst>
          </p:cNvPr>
          <p:cNvSpPr>
            <a:spLocks noGrp="1"/>
          </p:cNvSpPr>
          <p:nvPr>
            <p:ph type="sldNum" sz="quarter" idx="12"/>
          </p:nvPr>
        </p:nvSpPr>
        <p:spPr/>
        <p:txBody>
          <a:bodyPr/>
          <a:lstStyle/>
          <a:p>
            <a:fld id="{70DEB68B-DBB5-4F54-B6AD-E86FB4AEDA18}" type="slidenum">
              <a:rPr lang="en-US" smtClean="0"/>
              <a:t>1</a:t>
            </a:fld>
            <a:endParaRPr lang="en-US"/>
          </a:p>
        </p:txBody>
      </p:sp>
    </p:spTree>
    <p:extLst>
      <p:ext uri="{BB962C8B-B14F-4D97-AF65-F5344CB8AC3E}">
        <p14:creationId xmlns:p14="http://schemas.microsoft.com/office/powerpoint/2010/main" val="2571312212"/>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0DE0574-6CD9-49D5-B9D1-D9FD3F3BE718}" type="slidenum">
              <a:rPr lang="en-US" smtClean="0"/>
              <a:t>10</a:t>
            </a:fld>
            <a:endParaRPr lang="en-US"/>
          </a:p>
        </p:txBody>
      </p:sp>
      <p:sp>
        <p:nvSpPr>
          <p:cNvPr id="6" name="Title 1">
            <a:extLst>
              <a:ext uri="{FF2B5EF4-FFF2-40B4-BE49-F238E27FC236}">
                <a16:creationId xmlns:a16="http://schemas.microsoft.com/office/drawing/2014/main" id="{37007ABA-7EF9-48D1-A513-B212B12A393D}"/>
              </a:ext>
            </a:extLst>
          </p:cNvPr>
          <p:cNvSpPr txBox="1">
            <a:spLocks/>
          </p:cNvSpPr>
          <p:nvPr/>
        </p:nvSpPr>
        <p:spPr>
          <a:xfrm>
            <a:off x="1709530" y="532263"/>
            <a:ext cx="9793494" cy="1132764"/>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dk1"/>
                </a:solidFill>
                <a:effectLst/>
                <a:latin typeface="+mn-lt"/>
                <a:ea typeface="+mn-ea"/>
                <a:cs typeface="+mn-cs"/>
              </a:defRPr>
            </a:lvl1pPr>
            <a:lvl2pPr eaLnBrk="1" hangingPunct="1">
              <a:defRPr>
                <a:solidFill>
                  <a:schemeClr val="dk1"/>
                </a:solidFill>
                <a:latin typeface="+mn-lt"/>
                <a:ea typeface="+mn-ea"/>
                <a:cs typeface="+mn-cs"/>
              </a:defRPr>
            </a:lvl2pPr>
            <a:lvl3pPr eaLnBrk="1" hangingPunct="1">
              <a:defRPr>
                <a:solidFill>
                  <a:schemeClr val="dk1"/>
                </a:solidFill>
                <a:latin typeface="+mn-lt"/>
                <a:ea typeface="+mn-ea"/>
                <a:cs typeface="+mn-cs"/>
              </a:defRPr>
            </a:lvl3pPr>
            <a:lvl4pPr eaLnBrk="1" hangingPunct="1">
              <a:defRPr>
                <a:solidFill>
                  <a:schemeClr val="dk1"/>
                </a:solidFill>
                <a:latin typeface="+mn-lt"/>
                <a:ea typeface="+mn-ea"/>
                <a:cs typeface="+mn-cs"/>
              </a:defRPr>
            </a:lvl4pPr>
            <a:lvl5pPr eaLnBrk="1" hangingPunct="1">
              <a:defRPr>
                <a:solidFill>
                  <a:schemeClr val="dk1"/>
                </a:solidFill>
                <a:latin typeface="+mn-lt"/>
                <a:ea typeface="+mn-ea"/>
                <a:cs typeface="+mn-cs"/>
              </a:defRPr>
            </a:lvl5pPr>
            <a:lvl6pPr eaLnBrk="1" hangingPunct="1">
              <a:defRPr>
                <a:solidFill>
                  <a:schemeClr val="dk1"/>
                </a:solidFill>
                <a:latin typeface="+mn-lt"/>
                <a:ea typeface="+mn-ea"/>
                <a:cs typeface="+mn-cs"/>
              </a:defRPr>
            </a:lvl6pPr>
            <a:lvl7pPr eaLnBrk="1" hangingPunct="1">
              <a:defRPr>
                <a:solidFill>
                  <a:schemeClr val="dk1"/>
                </a:solidFill>
                <a:latin typeface="+mn-lt"/>
                <a:ea typeface="+mn-ea"/>
                <a:cs typeface="+mn-cs"/>
              </a:defRPr>
            </a:lvl7pPr>
            <a:lvl8pPr eaLnBrk="1" hangingPunct="1">
              <a:defRPr>
                <a:solidFill>
                  <a:schemeClr val="dk1"/>
                </a:solidFill>
                <a:latin typeface="+mn-lt"/>
                <a:ea typeface="+mn-ea"/>
                <a:cs typeface="+mn-cs"/>
              </a:defRPr>
            </a:lvl8pPr>
            <a:lvl9pPr eaLnBrk="1" hangingPunct="1">
              <a:defRPr>
                <a:solidFill>
                  <a:schemeClr val="dk1"/>
                </a:solidFill>
                <a:latin typeface="+mn-lt"/>
                <a:ea typeface="+mn-ea"/>
                <a:cs typeface="+mn-cs"/>
              </a:defRPr>
            </a:lvl9pPr>
          </a:lstStyle>
          <a:p>
            <a:pPr rtl="1"/>
            <a:r>
              <a:rPr lang="fa-IR" dirty="0" smtClean="0">
                <a:solidFill>
                  <a:prstClr val="black">
                    <a:lumMod val="85000"/>
                    <a:lumOff val="15000"/>
                  </a:prstClr>
                </a:solidFill>
                <a:cs typeface="B Titr" panose="00000700000000000000" pitchFamily="2" charset="-78"/>
              </a:rPr>
              <a:t>عملگرهای جستجو</a:t>
            </a:r>
            <a:endParaRPr lang="en-US" dirty="0"/>
          </a:p>
        </p:txBody>
      </p:sp>
      <p:sp>
        <p:nvSpPr>
          <p:cNvPr id="7" name="Content Placeholder 2">
            <a:extLst>
              <a:ext uri="{FF2B5EF4-FFF2-40B4-BE49-F238E27FC236}">
                <a16:creationId xmlns:a16="http://schemas.microsoft.com/office/drawing/2014/main" id="{4D652E58-FFD6-4F07-AC3B-D3B48A7A7310}"/>
              </a:ext>
            </a:extLst>
          </p:cNvPr>
          <p:cNvSpPr txBox="1">
            <a:spLocks/>
          </p:cNvSpPr>
          <p:nvPr/>
        </p:nvSpPr>
        <p:spPr>
          <a:xfrm>
            <a:off x="1992572" y="2156346"/>
            <a:ext cx="9512039" cy="4075910"/>
          </a:xfrm>
          <a:prstGeom prst="rect">
            <a:avLst/>
          </a:prstGeom>
        </p:spPr>
        <p:txBody>
          <a:bodyPr vert="horz" lIns="91440" tIns="45720" rIns="91440" bIns="45720" rtlCol="0" anchor="ctr">
            <a:normAutofit lnSpcReduction="10000"/>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algn="r" rtl="1">
              <a:buFont typeface="Wingdings" panose="05000000000000000000" pitchFamily="2" charset="2"/>
              <a:buChar char="§"/>
            </a:pPr>
            <a:r>
              <a:rPr lang="fa-IR" sz="2800" b="1" dirty="0" smtClean="0">
                <a:latin typeface="Times New Roman" panose="02020603050405020304" pitchFamily="18" charset="0"/>
                <a:cs typeface="B Nazanin" panose="00000400000000000000" pitchFamily="2" charset="-78"/>
              </a:rPr>
              <a:t>در صورتی که از چندین عملگر به صورت همزمان در یک فرمول استفاده کنید </a:t>
            </a:r>
            <a:r>
              <a:rPr lang="fa-IR" sz="2800" b="1" dirty="0">
                <a:latin typeface="Times New Roman" panose="02020603050405020304" pitchFamily="18" charset="0"/>
                <a:cs typeface="B Nazanin" panose="00000400000000000000" pitchFamily="2" charset="-78"/>
              </a:rPr>
              <a:t>الویت اجرای عملگرها در یک فرمول ترکیبی به این صورت است: </a:t>
            </a:r>
            <a:endParaRPr lang="en-US" sz="2800" b="1" dirty="0">
              <a:latin typeface="Times New Roman" panose="02020603050405020304" pitchFamily="18" charset="0"/>
              <a:cs typeface="B Nazanin" panose="00000400000000000000" pitchFamily="2" charset="-78"/>
            </a:endParaRPr>
          </a:p>
          <a:p>
            <a:pPr lvl="1">
              <a:buFont typeface="Arial" panose="020B0604020202020204" pitchFamily="34" charset="0"/>
              <a:buChar char="•"/>
            </a:pPr>
            <a:r>
              <a:rPr lang="en-US" sz="2400" b="1" dirty="0">
                <a:latin typeface="Times New Roman" panose="02020603050405020304" pitchFamily="18" charset="0"/>
                <a:cs typeface="B Nazanin" panose="00000400000000000000" pitchFamily="2" charset="-78"/>
              </a:rPr>
              <a:t>NOT</a:t>
            </a:r>
          </a:p>
          <a:p>
            <a:pPr lvl="1">
              <a:buFont typeface="Arial" panose="020B0604020202020204" pitchFamily="34" charset="0"/>
              <a:buChar char="•"/>
            </a:pPr>
            <a:r>
              <a:rPr lang="en-US" sz="2400" b="1" dirty="0">
                <a:latin typeface="Times New Roman" panose="02020603050405020304" pitchFamily="18" charset="0"/>
                <a:cs typeface="B Nazanin" panose="00000400000000000000" pitchFamily="2" charset="-78"/>
              </a:rPr>
              <a:t>AND</a:t>
            </a:r>
          </a:p>
          <a:p>
            <a:pPr lvl="1">
              <a:buFont typeface="Arial" panose="020B0604020202020204" pitchFamily="34" charset="0"/>
              <a:buChar char="•"/>
            </a:pPr>
            <a:r>
              <a:rPr lang="en-US" sz="2400" b="1" dirty="0">
                <a:latin typeface="Times New Roman" panose="02020603050405020304" pitchFamily="18" charset="0"/>
                <a:cs typeface="B Nazanin" panose="00000400000000000000" pitchFamily="2" charset="-78"/>
              </a:rPr>
              <a:t>OR</a:t>
            </a:r>
          </a:p>
          <a:p>
            <a:pPr algn="r" rtl="1">
              <a:buFont typeface="Wingdings" panose="05000000000000000000" pitchFamily="2" charset="2"/>
              <a:buChar char="§"/>
            </a:pPr>
            <a:r>
              <a:rPr lang="fa-IR" sz="2800" b="1" dirty="0" smtClean="0">
                <a:latin typeface="Times New Roman" panose="02020603050405020304" pitchFamily="18" charset="0"/>
                <a:cs typeface="B Nazanin" panose="00000400000000000000" pitchFamily="2" charset="-78"/>
              </a:rPr>
              <a:t>از علامت پرانتز برای ترکیب عملگرها و ترکیب مفاهیم استفاده کنید.</a:t>
            </a:r>
          </a:p>
          <a:p>
            <a:pPr marL="0" indent="0" algn="l">
              <a:buNone/>
            </a:pPr>
            <a:r>
              <a:rPr lang="en-US" sz="2800" b="1" dirty="0" smtClean="0">
                <a:latin typeface="Times New Roman" panose="02020603050405020304" pitchFamily="18" charset="0"/>
                <a:cs typeface="B Nazanin" panose="00000400000000000000" pitchFamily="2" charset="-78"/>
              </a:rPr>
              <a:t>Liver </a:t>
            </a:r>
            <a:r>
              <a:rPr lang="en-US" sz="2800" b="1" dirty="0">
                <a:latin typeface="Times New Roman" panose="02020603050405020304" pitchFamily="18" charset="0"/>
                <a:cs typeface="B Nazanin" panose="00000400000000000000" pitchFamily="2" charset="-78"/>
              </a:rPr>
              <a:t>AND (cat OR dog OR horse) </a:t>
            </a:r>
            <a:endParaRPr lang="fa-IR" sz="2800" b="1" dirty="0" smtClean="0">
              <a:latin typeface="Times New Roman" panose="02020603050405020304" pitchFamily="18" charset="0"/>
              <a:cs typeface="B Nazanin" panose="00000400000000000000" pitchFamily="2" charset="-78"/>
            </a:endParaRPr>
          </a:p>
          <a:p>
            <a:pPr marL="0" indent="0">
              <a:buFont typeface="Arial"/>
              <a:buNone/>
            </a:pPr>
            <a:r>
              <a:rPr lang="en-US" sz="2800" b="1" dirty="0" smtClean="0">
                <a:latin typeface="Times New Roman" panose="02020603050405020304" pitchFamily="18" charset="0"/>
                <a:cs typeface="B Nazanin" panose="00000400000000000000" pitchFamily="2" charset="-78"/>
              </a:rPr>
              <a:t>Liver AND (cat OR dog OR horse) NOT mouse</a:t>
            </a:r>
          </a:p>
          <a:p>
            <a:pPr marL="0" indent="0">
              <a:buFont typeface="Arial"/>
              <a:buNone/>
            </a:pPr>
            <a:endParaRPr lang="en-US" sz="2800" b="1" dirty="0" smtClean="0">
              <a:latin typeface="Times New Roman" panose="02020603050405020304" pitchFamily="18" charset="0"/>
              <a:cs typeface="B Nazanin" panose="00000400000000000000" pitchFamily="2" charset="-78"/>
            </a:endParaRPr>
          </a:p>
          <a:p>
            <a:pPr marL="0" indent="0" algn="r" rtl="1">
              <a:buFont typeface="Arial"/>
              <a:buNone/>
            </a:pPr>
            <a:endParaRPr lang="en-US" dirty="0"/>
          </a:p>
        </p:txBody>
      </p:sp>
      <p:sp>
        <p:nvSpPr>
          <p:cNvPr id="8" name="Slide Number Placeholder 3">
            <a:extLst>
              <a:ext uri="{FF2B5EF4-FFF2-40B4-BE49-F238E27FC236}">
                <a16:creationId xmlns:a16="http://schemas.microsoft.com/office/drawing/2014/main" id="{C84DED04-39DE-47E5-9E94-E027879569A4}"/>
              </a:ext>
            </a:extLst>
          </p:cNvPr>
          <p:cNvSpPr txBox="1">
            <a:spLocks/>
          </p:cNvSpPr>
          <p:nvPr/>
        </p:nvSpPr>
        <p:spPr>
          <a:xfrm>
            <a:off x="10951856" y="5867131"/>
            <a:ext cx="551167" cy="365125"/>
          </a:xfrm>
          <a:prstGeom prst="rect">
            <a:avLst/>
          </a:prstGeom>
        </p:spPr>
        <p:txBody>
          <a:bodyPr vert="horz" lIns="91440" tIns="45720" rIns="91440" bIns="45720" rtlCol="0" anchor="ctr"/>
          <a:lstStyle>
            <a:defPPr>
              <a:defRPr lang="en-US"/>
            </a:defPPr>
            <a:lvl1pPr marL="0" algn="r" defTabSz="457200" rtl="0" eaLnBrk="1" latinLnBrk="0" hangingPunct="1">
              <a:defRPr sz="1000" b="0" i="0" kern="120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70DEB68B-DBB5-4F54-B6AD-E86FB4AEDA18}" type="slidenum">
              <a:rPr lang="en-US" smtClean="0"/>
              <a:pPr/>
              <a:t>10</a:t>
            </a:fld>
            <a:endParaRPr lang="en-US"/>
          </a:p>
        </p:txBody>
      </p:sp>
    </p:spTree>
    <p:extLst>
      <p:ext uri="{BB962C8B-B14F-4D97-AF65-F5344CB8AC3E}">
        <p14:creationId xmlns:p14="http://schemas.microsoft.com/office/powerpoint/2010/main" val="319626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arn(inVertic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arn(inVertic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arn(inVertical)">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barn(inVertical)">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1000"/>
                                        <p:tgtEl>
                                          <p:spTgt spid="7">
                                            <p:txEl>
                                              <p:pRg st="5" end="5"/>
                                            </p:txEl>
                                          </p:spTgt>
                                        </p:tgtEl>
                                      </p:cBhvr>
                                    </p:animEffect>
                                    <p:anim calcmode="lin" valueType="num">
                                      <p:cBhvr>
                                        <p:cTn id="33"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7">
                                            <p:txEl>
                                              <p:pRg st="6" end="6"/>
                                            </p:txEl>
                                          </p:spTgt>
                                        </p:tgtEl>
                                        <p:attrNameLst>
                                          <p:attrName>style.visibility</p:attrName>
                                        </p:attrNameLst>
                                      </p:cBhvr>
                                      <p:to>
                                        <p:strVal val="visible"/>
                                      </p:to>
                                    </p:set>
                                    <p:animEffect transition="in" filter="fade">
                                      <p:cBhvr>
                                        <p:cTn id="39" dur="1000"/>
                                        <p:tgtEl>
                                          <p:spTgt spid="7">
                                            <p:txEl>
                                              <p:pRg st="6" end="6"/>
                                            </p:txEl>
                                          </p:spTgt>
                                        </p:tgtEl>
                                      </p:cBhvr>
                                    </p:animEffect>
                                    <p:anim calcmode="lin" valueType="num">
                                      <p:cBhvr>
                                        <p:cTn id="40"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41" dur="1000" fill="hold"/>
                                        <p:tgtEl>
                                          <p:spTgt spid="7">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F5871-D4BA-45E0-B36A-1E7D9722A1A3}"/>
              </a:ext>
            </a:extLst>
          </p:cNvPr>
          <p:cNvSpPr>
            <a:spLocks noGrp="1"/>
          </p:cNvSpPr>
          <p:nvPr>
            <p:ph type="title"/>
          </p:nvPr>
        </p:nvSpPr>
        <p:spPr>
          <a:xfrm>
            <a:off x="1776549" y="222070"/>
            <a:ext cx="9728064" cy="705393"/>
          </a:xfrm>
        </p:spPr>
        <p:style>
          <a:lnRef idx="1">
            <a:schemeClr val="accent6"/>
          </a:lnRef>
          <a:fillRef idx="2">
            <a:schemeClr val="accent6"/>
          </a:fillRef>
          <a:effectRef idx="1">
            <a:schemeClr val="accent6"/>
          </a:effectRef>
          <a:fontRef idx="minor">
            <a:schemeClr val="dk1"/>
          </a:fontRef>
        </p:style>
        <p:txBody>
          <a:bodyPr>
            <a:normAutofit/>
          </a:bodyPr>
          <a:lstStyle/>
          <a:p>
            <a:pPr rtl="1"/>
            <a:r>
              <a:rPr lang="fa-IR" dirty="0">
                <a:solidFill>
                  <a:prstClr val="black">
                    <a:lumMod val="85000"/>
                    <a:lumOff val="15000"/>
                  </a:prstClr>
                </a:solidFill>
                <a:cs typeface="B Titr" panose="00000700000000000000" pitchFamily="2" charset="-78"/>
              </a:rPr>
              <a:t>عملگرهای جستجو</a:t>
            </a:r>
            <a:endParaRPr lang="en-US" dirty="0"/>
          </a:p>
        </p:txBody>
      </p:sp>
      <p:sp>
        <p:nvSpPr>
          <p:cNvPr id="3" name="Content Placeholder 2">
            <a:extLst>
              <a:ext uri="{FF2B5EF4-FFF2-40B4-BE49-F238E27FC236}">
                <a16:creationId xmlns:a16="http://schemas.microsoft.com/office/drawing/2014/main" id="{BFAA9A1F-4836-472F-8186-826CB9A4D6D3}"/>
              </a:ext>
            </a:extLst>
          </p:cNvPr>
          <p:cNvSpPr>
            <a:spLocks noGrp="1"/>
          </p:cNvSpPr>
          <p:nvPr>
            <p:ph idx="1"/>
          </p:nvPr>
        </p:nvSpPr>
        <p:spPr>
          <a:xfrm>
            <a:off x="1391477" y="1371600"/>
            <a:ext cx="10113135" cy="5015948"/>
          </a:xfrm>
        </p:spPr>
        <p:txBody>
          <a:bodyPr>
            <a:noAutofit/>
          </a:bodyPr>
          <a:lstStyle/>
          <a:p>
            <a:pPr marL="0" indent="0" algn="r" rtl="1">
              <a:buNone/>
            </a:pPr>
            <a:r>
              <a:rPr lang="fa-IR" sz="2400" dirty="0">
                <a:solidFill>
                  <a:srgbClr val="C00000"/>
                </a:solidFill>
                <a:latin typeface="Times New Roman" panose="02020603050405020304" pitchFamily="18" charset="0"/>
                <a:cs typeface="B Nazanin" panose="00000400000000000000" pitchFamily="2" charset="-78"/>
              </a:rPr>
              <a:t>جستجوی عبارتی یا </a:t>
            </a:r>
            <a:r>
              <a:rPr lang="en-US" sz="2400" dirty="0">
                <a:solidFill>
                  <a:srgbClr val="C00000"/>
                </a:solidFill>
                <a:latin typeface="Times New Roman" panose="02020603050405020304" pitchFamily="18" charset="0"/>
                <a:cs typeface="B Nazanin" panose="00000400000000000000" pitchFamily="2" charset="-78"/>
              </a:rPr>
              <a:t>exact phrase</a:t>
            </a:r>
            <a:endParaRPr lang="fa-IR" sz="2400" dirty="0">
              <a:solidFill>
                <a:srgbClr val="C00000"/>
              </a:solidFill>
              <a:latin typeface="Times New Roman" panose="02020603050405020304" pitchFamily="18" charset="0"/>
              <a:cs typeface="B Nazanin" panose="00000400000000000000" pitchFamily="2" charset="-78"/>
            </a:endParaRPr>
          </a:p>
          <a:p>
            <a:pPr algn="r" rtl="1">
              <a:buFont typeface="Wingdings" panose="05000000000000000000" pitchFamily="2" charset="2"/>
              <a:buChar char="§"/>
            </a:pPr>
            <a:r>
              <a:rPr lang="fa-IR" sz="2400" dirty="0" smtClean="0">
                <a:latin typeface="Times New Roman" panose="02020603050405020304" pitchFamily="18" charset="0"/>
                <a:cs typeface="B Nazanin" panose="00000400000000000000" pitchFamily="2" charset="-78"/>
              </a:rPr>
              <a:t>کاربر مي‌تواند </a:t>
            </a:r>
            <a:r>
              <a:rPr lang="fa-IR" sz="2400" dirty="0">
                <a:solidFill>
                  <a:srgbClr val="00B0F0"/>
                </a:solidFill>
                <a:latin typeface="Times New Roman" panose="02020603050405020304" pitchFamily="18" charset="0"/>
                <a:cs typeface="B Nazanin" panose="00000400000000000000" pitchFamily="2" charset="-78"/>
              </a:rPr>
              <a:t>يک عبارت يا يک جمله مورد نظر خود را به همـان ترتیبـي که مورد نظرش است </a:t>
            </a:r>
            <a:r>
              <a:rPr lang="fa-IR" sz="2400" dirty="0">
                <a:latin typeface="Times New Roman" panose="02020603050405020304" pitchFamily="18" charset="0"/>
                <a:cs typeface="B Nazanin" panose="00000400000000000000" pitchFamily="2" charset="-78"/>
              </a:rPr>
              <a:t>در صفحات بازيابي شده بدست آورد</a:t>
            </a:r>
            <a:r>
              <a:rPr lang="fa-IR" sz="2400" dirty="0" smtClean="0">
                <a:latin typeface="Times New Roman" panose="02020603050405020304" pitchFamily="18" charset="0"/>
                <a:cs typeface="B Nazanin" panose="00000400000000000000" pitchFamily="2" charset="-78"/>
              </a:rPr>
              <a:t>.</a:t>
            </a:r>
          </a:p>
          <a:p>
            <a:pPr lvl="1" algn="r" rtl="1">
              <a:buFont typeface="Wingdings" panose="05000000000000000000" pitchFamily="2" charset="2"/>
              <a:buChar char="§"/>
            </a:pPr>
            <a:r>
              <a:rPr lang="fa-IR" sz="2400" dirty="0">
                <a:latin typeface="Times New Roman" panose="02020603050405020304" pitchFamily="18" charset="0"/>
                <a:cs typeface="B Nazanin" panose="00000400000000000000" pitchFamily="2" charset="-78"/>
              </a:rPr>
              <a:t>جستجوي دقیق يک عبارت يا جمله با نظم مشخص کلیدواژه‌ها </a:t>
            </a:r>
            <a:endParaRPr lang="fa-IR" sz="2400" dirty="0" smtClean="0">
              <a:latin typeface="Times New Roman" panose="02020603050405020304" pitchFamily="18" charset="0"/>
              <a:cs typeface="B Nazanin" panose="00000400000000000000" pitchFamily="2" charset="-78"/>
            </a:endParaRPr>
          </a:p>
          <a:p>
            <a:pPr lvl="1" algn="r" rtl="1">
              <a:buFont typeface="Wingdings" panose="05000000000000000000" pitchFamily="2" charset="2"/>
              <a:buChar char="§"/>
            </a:pPr>
            <a:r>
              <a:rPr lang="fa-IR" sz="2400" dirty="0">
                <a:latin typeface="Times New Roman" panose="02020603050405020304" pitchFamily="18" charset="0"/>
                <a:cs typeface="B Nazanin" panose="00000400000000000000" pitchFamily="2" charset="-78"/>
              </a:rPr>
              <a:t>بازيابي اسامي خاص نظیر اصطلاحات خاص و تخصصی،  نام سازمان‌ها، نشريات، اسامي افراد</a:t>
            </a:r>
            <a:endParaRPr lang="en-US" sz="2400" dirty="0">
              <a:latin typeface="Times New Roman" panose="02020603050405020304" pitchFamily="18" charset="0"/>
              <a:cs typeface="B Nazanin" panose="00000400000000000000" pitchFamily="2" charset="-78"/>
            </a:endParaRPr>
          </a:p>
          <a:p>
            <a:pPr lvl="1" algn="r" rtl="1">
              <a:buFont typeface="Wingdings" panose="05000000000000000000" pitchFamily="2" charset="2"/>
              <a:buChar char="§"/>
            </a:pPr>
            <a:r>
              <a:rPr lang="fa-IR" sz="2400" dirty="0" smtClean="0">
                <a:latin typeface="Times New Roman" panose="02020603050405020304" pitchFamily="18" charset="0"/>
                <a:cs typeface="B Nazanin" panose="00000400000000000000" pitchFamily="2" charset="-78"/>
              </a:rPr>
              <a:t>محدود </a:t>
            </a:r>
            <a:r>
              <a:rPr lang="fa-IR" sz="2400" dirty="0">
                <a:latin typeface="Times New Roman" panose="02020603050405020304" pitchFamily="18" charset="0"/>
                <a:cs typeface="B Nazanin" panose="00000400000000000000" pitchFamily="2" charset="-78"/>
              </a:rPr>
              <a:t>کردن دامنه جستجو و در نتیجه افزايش دقت بازيابي و کاهش بازيافت </a:t>
            </a:r>
          </a:p>
          <a:p>
            <a:pPr marL="0" indent="0" algn="r" rtl="1">
              <a:buNone/>
            </a:pPr>
            <a:endParaRPr lang="fa-IR" sz="2400" dirty="0">
              <a:latin typeface="Times New Roman" panose="02020603050405020304" pitchFamily="18" charset="0"/>
              <a:cs typeface="B Nazanin" panose="00000400000000000000" pitchFamily="2" charset="-78"/>
            </a:endParaRPr>
          </a:p>
          <a:p>
            <a:pPr algn="r" rtl="1">
              <a:buFont typeface="Wingdings" panose="05000000000000000000" pitchFamily="2" charset="2"/>
              <a:buChar char="§"/>
            </a:pPr>
            <a:r>
              <a:rPr lang="fa-IR" sz="2400" dirty="0">
                <a:latin typeface="Times New Roman" panose="02020603050405020304" pitchFamily="18" charset="0"/>
                <a:cs typeface="B Nazanin" panose="00000400000000000000" pitchFamily="2" charset="-78"/>
              </a:rPr>
              <a:t>برای جستجوی عبارت از علامت نقل قول </a:t>
            </a:r>
            <a:r>
              <a:rPr lang="fa-IR" sz="2400" dirty="0">
                <a:solidFill>
                  <a:srgbClr val="C00000"/>
                </a:solidFill>
                <a:latin typeface="Times New Roman" panose="02020603050405020304" pitchFamily="18" charset="0"/>
                <a:cs typeface="B Nazanin" panose="00000400000000000000" pitchFamily="2" charset="-78"/>
              </a:rPr>
              <a:t>" " </a:t>
            </a:r>
            <a:r>
              <a:rPr lang="fa-IR" sz="2400" dirty="0">
                <a:latin typeface="Times New Roman" panose="02020603050405020304" pitchFamily="18" charset="0"/>
                <a:cs typeface="B Nazanin" panose="00000400000000000000" pitchFamily="2" charset="-78"/>
              </a:rPr>
              <a:t>استفاده </a:t>
            </a:r>
            <a:r>
              <a:rPr lang="fa-IR" sz="2400" dirty="0" smtClean="0">
                <a:latin typeface="Times New Roman" panose="02020603050405020304" pitchFamily="18" charset="0"/>
                <a:cs typeface="B Nazanin" panose="00000400000000000000" pitchFamily="2" charset="-78"/>
              </a:rPr>
              <a:t>می‌شود</a:t>
            </a:r>
            <a:r>
              <a:rPr lang="fa-IR" sz="2400" dirty="0">
                <a:latin typeface="Times New Roman" panose="02020603050405020304" pitchFamily="18" charset="0"/>
                <a:cs typeface="B Nazanin" panose="00000400000000000000" pitchFamily="2" charset="-78"/>
              </a:rPr>
              <a:t>.</a:t>
            </a:r>
          </a:p>
          <a:p>
            <a:pPr marL="0" indent="0">
              <a:buNone/>
            </a:pPr>
            <a:r>
              <a:rPr lang="en-US" sz="2400" b="1" dirty="0" smtClean="0">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heart attack "</a:t>
            </a:r>
          </a:p>
          <a:p>
            <a:pPr marL="0" indent="0">
              <a:buNone/>
            </a:pPr>
            <a:r>
              <a:rPr lang="en-US" sz="2400" b="1" dirty="0">
                <a:latin typeface="Times New Roman" panose="02020603050405020304" pitchFamily="18" charset="0"/>
                <a:cs typeface="Times New Roman" panose="02020603050405020304" pitchFamily="18" charset="0"/>
              </a:rPr>
              <a:t>"myocardial </a:t>
            </a:r>
            <a:r>
              <a:rPr lang="en-US" sz="2400" b="1" dirty="0" smtClean="0">
                <a:latin typeface="Times New Roman" panose="02020603050405020304" pitchFamily="18" charset="0"/>
                <a:cs typeface="Times New Roman" panose="02020603050405020304" pitchFamily="18" charset="0"/>
              </a:rPr>
              <a:t>infarction</a:t>
            </a:r>
            <a:r>
              <a:rPr lang="fa-IR" sz="2400" b="1" dirty="0" smtClean="0">
                <a:latin typeface="Times New Roman" panose="02020603050405020304" pitchFamily="18" charset="0"/>
                <a:cs typeface="Times New Roman" panose="02020603050405020304" pitchFamily="18" charset="0"/>
              </a:rPr>
              <a:t>"</a:t>
            </a:r>
            <a:endParaRPr lang="en-US" sz="2400" b="1" dirty="0">
              <a:latin typeface="Times New Roman" panose="02020603050405020304" pitchFamily="18" charset="0"/>
              <a:cs typeface="Times New Roman" panose="02020603050405020304" pitchFamily="18" charset="0"/>
            </a:endParaRPr>
          </a:p>
          <a:p>
            <a:pPr marL="0" indent="0">
              <a:buNone/>
            </a:pPr>
            <a:endParaRPr lang="en-US" sz="2400"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CB2DFA59-8F1A-47C8-97AD-7BCD68D28852}"/>
              </a:ext>
            </a:extLst>
          </p:cNvPr>
          <p:cNvSpPr>
            <a:spLocks noGrp="1"/>
          </p:cNvSpPr>
          <p:nvPr>
            <p:ph type="sldNum" sz="quarter" idx="12"/>
          </p:nvPr>
        </p:nvSpPr>
        <p:spPr/>
        <p:txBody>
          <a:bodyPr/>
          <a:lstStyle/>
          <a:p>
            <a:fld id="{70DEB68B-DBB5-4F54-B6AD-E86FB4AEDA18}" type="slidenum">
              <a:rPr lang="en-US" smtClean="0"/>
              <a:t>11</a:t>
            </a:fld>
            <a:endParaRPr lang="en-US" dirty="0"/>
          </a:p>
        </p:txBody>
      </p:sp>
    </p:spTree>
    <p:extLst>
      <p:ext uri="{BB962C8B-B14F-4D97-AF65-F5344CB8AC3E}">
        <p14:creationId xmlns:p14="http://schemas.microsoft.com/office/powerpoint/2010/main" val="13773901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 calcmode="lin" valueType="num">
                                      <p:cBhvr additive="base">
                                        <p:cTn id="30"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 calcmode="lin" valueType="num">
                                      <p:cBhvr additive="base">
                                        <p:cTn id="36"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 calcmode="lin" valueType="num">
                                      <p:cBhvr additive="base">
                                        <p:cTn id="40"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anim calcmode="lin" valueType="num">
                                      <p:cBhvr additive="base">
                                        <p:cTn id="44"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EF463-4493-48FF-A064-6F71763E2310}"/>
              </a:ext>
            </a:extLst>
          </p:cNvPr>
          <p:cNvSpPr>
            <a:spLocks noGrp="1"/>
          </p:cNvSpPr>
          <p:nvPr>
            <p:ph type="title"/>
          </p:nvPr>
        </p:nvSpPr>
        <p:spPr>
          <a:xfrm>
            <a:off x="1737361" y="274320"/>
            <a:ext cx="9767252" cy="700138"/>
          </a:xfrm>
        </p:spPr>
        <p:style>
          <a:lnRef idx="1">
            <a:schemeClr val="accent2"/>
          </a:lnRef>
          <a:fillRef idx="2">
            <a:schemeClr val="accent2"/>
          </a:fillRef>
          <a:effectRef idx="1">
            <a:schemeClr val="accent2"/>
          </a:effectRef>
          <a:fontRef idx="minor">
            <a:schemeClr val="dk1"/>
          </a:fontRef>
        </p:style>
        <p:txBody>
          <a:bodyPr>
            <a:normAutofit fontScale="90000"/>
          </a:bodyPr>
          <a:lstStyle/>
          <a:p>
            <a:pPr algn="r" rtl="1"/>
            <a:r>
              <a:rPr lang="fa-IR" dirty="0">
                <a:latin typeface="Times New Roman" panose="02020603050405020304" pitchFamily="18" charset="0"/>
                <a:cs typeface="B Titr" panose="00000700000000000000" pitchFamily="2" charset="-78"/>
              </a:rPr>
              <a:t>کوتاه سازی کلیدواژه ها (</a:t>
            </a:r>
            <a:r>
              <a:rPr lang="en-US" dirty="0">
                <a:latin typeface="Times New Roman" panose="02020603050405020304" pitchFamily="18" charset="0"/>
                <a:cs typeface="B Titr" panose="00000700000000000000" pitchFamily="2" charset="-78"/>
              </a:rPr>
              <a:t>Truncation</a:t>
            </a:r>
            <a:r>
              <a:rPr lang="fa-IR" dirty="0">
                <a:latin typeface="Times New Roman" panose="02020603050405020304" pitchFamily="18" charset="0"/>
                <a:cs typeface="B Titr" panose="00000700000000000000" pitchFamily="2" charset="-78"/>
              </a:rPr>
              <a:t>)</a:t>
            </a:r>
            <a:endParaRPr lang="en-US" dirty="0">
              <a:latin typeface="Times New Roman" panose="02020603050405020304" pitchFamily="18" charset="0"/>
              <a:cs typeface="B Titr" panose="00000700000000000000" pitchFamily="2" charset="-78"/>
            </a:endParaRPr>
          </a:p>
        </p:txBody>
      </p:sp>
      <p:sp>
        <p:nvSpPr>
          <p:cNvPr id="3" name="Content Placeholder 2">
            <a:extLst>
              <a:ext uri="{FF2B5EF4-FFF2-40B4-BE49-F238E27FC236}">
                <a16:creationId xmlns:a16="http://schemas.microsoft.com/office/drawing/2014/main" id="{918EB337-6BBA-424F-A65A-0C0171F62B3C}"/>
              </a:ext>
            </a:extLst>
          </p:cNvPr>
          <p:cNvSpPr>
            <a:spLocks noGrp="1"/>
          </p:cNvSpPr>
          <p:nvPr>
            <p:ph idx="1"/>
          </p:nvPr>
        </p:nvSpPr>
        <p:spPr>
          <a:xfrm>
            <a:off x="1277471" y="1331261"/>
            <a:ext cx="10705264" cy="5257798"/>
          </a:xfrm>
        </p:spPr>
        <p:txBody>
          <a:bodyPr>
            <a:normAutofit fontScale="85000" lnSpcReduction="20000"/>
          </a:bodyPr>
          <a:lstStyle/>
          <a:p>
            <a:pPr algn="just" rtl="1"/>
            <a:r>
              <a:rPr lang="fa-IR" sz="2800" dirty="0">
                <a:latin typeface="Times New Roman" panose="02020603050405020304" pitchFamily="18" charset="0"/>
                <a:cs typeface="B Nazanin" panose="00000400000000000000" pitchFamily="2" charset="-78"/>
              </a:rPr>
              <a:t>چون کلیدواژه ها در رايانه ها حرف به حرف مقايسه مي شوند و بسیاري از کلیدواژه ها ريشه هاي مشترك دارند، گاه در جريان جستجو، فقط انطباق ريشه يا بخشـي از يک عبارت براي بازيابي کافي است. از اين شیوه براي بازيابي </a:t>
            </a:r>
            <a:r>
              <a:rPr lang="fa-IR" sz="2800" dirty="0" smtClean="0">
                <a:latin typeface="Times New Roman" panose="02020603050405020304" pitchFamily="18" charset="0"/>
                <a:cs typeface="B Nazanin" panose="00000400000000000000" pitchFamily="2" charset="-78"/>
              </a:rPr>
              <a:t>صورت‌هاي </a:t>
            </a:r>
            <a:r>
              <a:rPr lang="fa-IR" sz="2800" dirty="0">
                <a:latin typeface="Times New Roman" panose="02020603050405020304" pitchFamily="18" charset="0"/>
                <a:cs typeface="B Nazanin" panose="00000400000000000000" pitchFamily="2" charset="-78"/>
              </a:rPr>
              <a:t>مفرد و جمع کلیدواژه هايي که بخش پاياني </a:t>
            </a:r>
            <a:r>
              <a:rPr lang="fa-IR" sz="2800" dirty="0" smtClean="0">
                <a:latin typeface="Times New Roman" panose="02020603050405020304" pitchFamily="18" charset="0"/>
                <a:cs typeface="B Nazanin" panose="00000400000000000000" pitchFamily="2" charset="-78"/>
              </a:rPr>
              <a:t>آن‌ها </a:t>
            </a:r>
            <a:r>
              <a:rPr lang="fa-IR" sz="2800" dirty="0">
                <a:latin typeface="Times New Roman" panose="02020603050405020304" pitchFamily="18" charset="0"/>
                <a:cs typeface="B Nazanin" panose="00000400000000000000" pitchFamily="2" charset="-78"/>
              </a:rPr>
              <a:t>متفاوت است، استفاده </a:t>
            </a:r>
            <a:r>
              <a:rPr lang="fa-IR" sz="2800" dirty="0" smtClean="0">
                <a:latin typeface="Times New Roman" panose="02020603050405020304" pitchFamily="18" charset="0"/>
                <a:cs typeface="B Nazanin" panose="00000400000000000000" pitchFamily="2" charset="-78"/>
              </a:rPr>
              <a:t>مي‌شود</a:t>
            </a:r>
            <a:r>
              <a:rPr lang="fa-IR" sz="2800" dirty="0">
                <a:latin typeface="Times New Roman" panose="02020603050405020304" pitchFamily="18" charset="0"/>
                <a:cs typeface="B Nazanin" panose="00000400000000000000" pitchFamily="2" charset="-78"/>
              </a:rPr>
              <a:t>.</a:t>
            </a:r>
            <a:endParaRPr lang="en-US" sz="2800" dirty="0">
              <a:latin typeface="Times New Roman" panose="02020603050405020304" pitchFamily="18" charset="0"/>
              <a:cs typeface="B Nazanin" panose="00000400000000000000" pitchFamily="2" charset="-78"/>
            </a:endParaRPr>
          </a:p>
          <a:p>
            <a:pPr algn="just" rtl="1"/>
            <a:r>
              <a:rPr lang="fa-IR" sz="2800" dirty="0">
                <a:latin typeface="Times New Roman" panose="02020603050405020304" pitchFamily="18" charset="0"/>
                <a:cs typeface="B Nazanin" panose="00000400000000000000" pitchFamily="2" charset="-78"/>
              </a:rPr>
              <a:t>انواع کوتاه سازی </a:t>
            </a:r>
          </a:p>
          <a:p>
            <a:pPr lvl="1" algn="just" rtl="1"/>
            <a:r>
              <a:rPr lang="fa-IR" sz="2400" dirty="0">
                <a:solidFill>
                  <a:srgbClr val="00B0F0"/>
                </a:solidFill>
                <a:latin typeface="Times New Roman" panose="02020603050405020304" pitchFamily="18" charset="0"/>
                <a:cs typeface="B Nazanin" panose="00000400000000000000" pitchFamily="2" charset="-78"/>
              </a:rPr>
              <a:t>از يک ريشه </a:t>
            </a:r>
            <a:r>
              <a:rPr lang="fa-IR" sz="2400" dirty="0" smtClean="0">
                <a:latin typeface="Times New Roman" panose="02020603050405020304" pitchFamily="18" charset="0"/>
                <a:cs typeface="B Nazanin" panose="00000400000000000000" pitchFamily="2" charset="-78"/>
              </a:rPr>
              <a:t>برآمده‌اند </a:t>
            </a:r>
            <a:r>
              <a:rPr lang="fa-IR" sz="2400" dirty="0">
                <a:latin typeface="Times New Roman" panose="02020603050405020304" pitchFamily="18" charset="0"/>
                <a:cs typeface="B Nazanin" panose="00000400000000000000" pitchFamily="2" charset="-78"/>
              </a:rPr>
              <a:t>مانند </a:t>
            </a:r>
            <a:r>
              <a:rPr lang="en-US" sz="2400" dirty="0">
                <a:latin typeface="Times New Roman" panose="02020603050405020304" pitchFamily="18" charset="0"/>
                <a:cs typeface="B Nazanin" panose="00000400000000000000" pitchFamily="2" charset="-78"/>
              </a:rPr>
              <a:t>Scientific </a:t>
            </a:r>
            <a:r>
              <a:rPr lang="fa-IR" sz="2400" dirty="0">
                <a:latin typeface="Times New Roman" panose="02020603050405020304" pitchFamily="18" charset="0"/>
                <a:cs typeface="B Nazanin" panose="00000400000000000000" pitchFamily="2" charset="-78"/>
              </a:rPr>
              <a:t>و </a:t>
            </a:r>
            <a:r>
              <a:rPr lang="en-US" sz="2400" dirty="0">
                <a:latin typeface="Times New Roman" panose="02020603050405020304" pitchFamily="18" charset="0"/>
                <a:cs typeface="B Nazanin" panose="00000400000000000000" pitchFamily="2" charset="-78"/>
              </a:rPr>
              <a:t>Scientists</a:t>
            </a:r>
            <a:endParaRPr lang="fa-IR" sz="2400" dirty="0">
              <a:latin typeface="Times New Roman" panose="02020603050405020304" pitchFamily="18" charset="0"/>
              <a:cs typeface="B Nazanin" panose="00000400000000000000" pitchFamily="2" charset="-78"/>
            </a:endParaRPr>
          </a:p>
          <a:p>
            <a:pPr lvl="1" algn="just" rtl="1"/>
            <a:r>
              <a:rPr lang="en-US" sz="2400" dirty="0">
                <a:solidFill>
                  <a:srgbClr val="00B0F0"/>
                </a:solidFill>
                <a:latin typeface="Times New Roman" panose="02020603050405020304" pitchFamily="18" charset="0"/>
                <a:cs typeface="B Nazanin" panose="00000400000000000000" pitchFamily="2" charset="-78"/>
              </a:rPr>
              <a:t> </a:t>
            </a:r>
            <a:r>
              <a:rPr lang="fa-IR" sz="2400" dirty="0">
                <a:solidFill>
                  <a:srgbClr val="00B0F0"/>
                </a:solidFill>
                <a:latin typeface="Times New Roman" panose="02020603050405020304" pitchFamily="18" charset="0"/>
                <a:cs typeface="B Nazanin" panose="00000400000000000000" pitchFamily="2" charset="-78"/>
              </a:rPr>
              <a:t>صورت ريختي آنها به دلیل نقش آنها در جمله تغییر کرده است. </a:t>
            </a:r>
            <a:r>
              <a:rPr lang="fa-IR" sz="2400" dirty="0">
                <a:latin typeface="Times New Roman" panose="02020603050405020304" pitchFamily="18" charset="0"/>
                <a:cs typeface="B Nazanin" panose="00000400000000000000" pitchFamily="2" charset="-78"/>
              </a:rPr>
              <a:t>مانند: حالت جمع </a:t>
            </a:r>
            <a:r>
              <a:rPr lang="en-US" sz="2400" dirty="0">
                <a:latin typeface="Times New Roman" panose="02020603050405020304" pitchFamily="18" charset="0"/>
                <a:cs typeface="B Nazanin" panose="00000400000000000000" pitchFamily="2" charset="-78"/>
              </a:rPr>
              <a:t>Scholars </a:t>
            </a:r>
            <a:r>
              <a:rPr lang="fa-IR" sz="2400" dirty="0">
                <a:latin typeface="Times New Roman" panose="02020603050405020304" pitchFamily="18" charset="0"/>
                <a:cs typeface="B Nazanin" panose="00000400000000000000" pitchFamily="2" charset="-78"/>
              </a:rPr>
              <a:t>و </a:t>
            </a:r>
            <a:r>
              <a:rPr lang="en-US" sz="2400" dirty="0">
                <a:latin typeface="Times New Roman" panose="02020603050405020304" pitchFamily="18" charset="0"/>
                <a:cs typeface="B Nazanin" panose="00000400000000000000" pitchFamily="2" charset="-78"/>
              </a:rPr>
              <a:t>Scholar</a:t>
            </a:r>
            <a:endParaRPr lang="fa-IR" sz="2400" dirty="0">
              <a:latin typeface="Times New Roman" panose="02020603050405020304" pitchFamily="18" charset="0"/>
              <a:cs typeface="B Nazanin" panose="00000400000000000000" pitchFamily="2" charset="-78"/>
            </a:endParaRPr>
          </a:p>
          <a:p>
            <a:pPr lvl="1" algn="just" rtl="1"/>
            <a:r>
              <a:rPr lang="fa-IR" sz="2400" dirty="0">
                <a:solidFill>
                  <a:srgbClr val="00B0F0"/>
                </a:solidFill>
                <a:latin typeface="Times New Roman" panose="02020603050405020304" pitchFamily="18" charset="0"/>
                <a:cs typeface="B Nazanin" panose="00000400000000000000" pitchFamily="2" charset="-78"/>
              </a:rPr>
              <a:t>مشتقات يک کلمه </a:t>
            </a:r>
            <a:r>
              <a:rPr lang="fa-IR" sz="2400" dirty="0">
                <a:latin typeface="Times New Roman" panose="02020603050405020304" pitchFamily="18" charset="0"/>
                <a:cs typeface="B Nazanin" panose="00000400000000000000" pitchFamily="2" charset="-78"/>
              </a:rPr>
              <a:t>(مانند: اسم ، صفت يا قید و ...) </a:t>
            </a:r>
            <a:r>
              <a:rPr lang="en-US" sz="2400" dirty="0">
                <a:latin typeface="Times New Roman" panose="02020603050405020304" pitchFamily="18" charset="0"/>
                <a:cs typeface="B Nazanin" panose="00000400000000000000" pitchFamily="2" charset="-78"/>
              </a:rPr>
              <a:t>Contributor ، Contribution ، Contributive</a:t>
            </a:r>
            <a:endParaRPr lang="fa-IR" sz="2400" dirty="0">
              <a:latin typeface="Times New Roman" panose="02020603050405020304" pitchFamily="18" charset="0"/>
              <a:cs typeface="B Nazanin" panose="00000400000000000000" pitchFamily="2" charset="-78"/>
            </a:endParaRPr>
          </a:p>
          <a:p>
            <a:pPr algn="just" rtl="1"/>
            <a:r>
              <a:rPr lang="fa-IR" sz="2800" dirty="0">
                <a:latin typeface="Times New Roman" panose="02020603050405020304" pitchFamily="18" charset="0"/>
                <a:cs typeface="B Nazanin" panose="00000400000000000000" pitchFamily="2" charset="-78"/>
              </a:rPr>
              <a:t>امکان </a:t>
            </a:r>
            <a:r>
              <a:rPr lang="fa-IR" sz="2800" dirty="0" smtClean="0">
                <a:latin typeface="Times New Roman" panose="02020603050405020304" pitchFamily="18" charset="0"/>
                <a:cs typeface="B Nazanin" panose="00000400000000000000" pitchFamily="2" charset="-78"/>
              </a:rPr>
              <a:t>کوتاه‌سازي کلیدواژه‌ها </a:t>
            </a:r>
            <a:r>
              <a:rPr lang="fa-IR" sz="2800" dirty="0">
                <a:latin typeface="Times New Roman" panose="02020603050405020304" pitchFamily="18" charset="0"/>
                <a:cs typeface="B Nazanin" panose="00000400000000000000" pitchFamily="2" charset="-78"/>
              </a:rPr>
              <a:t>از طريق علامت </a:t>
            </a:r>
            <a:r>
              <a:rPr lang="fa-IR" sz="2800" dirty="0">
                <a:solidFill>
                  <a:srgbClr val="FF0000"/>
                </a:solidFill>
                <a:latin typeface="Times New Roman" panose="02020603050405020304" pitchFamily="18" charset="0"/>
                <a:cs typeface="B Nazanin" panose="00000400000000000000" pitchFamily="2" charset="-78"/>
              </a:rPr>
              <a:t>* </a:t>
            </a:r>
            <a:r>
              <a:rPr lang="fa-IR" sz="2800" dirty="0">
                <a:latin typeface="Times New Roman" panose="02020603050405020304" pitchFamily="18" charset="0"/>
                <a:cs typeface="B Nazanin" panose="00000400000000000000" pitchFamily="2" charset="-78"/>
              </a:rPr>
              <a:t> ، </a:t>
            </a:r>
            <a:r>
              <a:rPr lang="fa-IR" sz="2800" dirty="0">
                <a:solidFill>
                  <a:srgbClr val="FF0000"/>
                </a:solidFill>
                <a:latin typeface="Times New Roman" panose="02020603050405020304" pitchFamily="18" charset="0"/>
                <a:cs typeface="B Nazanin" panose="00000400000000000000" pitchFamily="2" charset="-78"/>
              </a:rPr>
              <a:t>؟</a:t>
            </a:r>
            <a:r>
              <a:rPr lang="fa-IR" sz="2800" dirty="0">
                <a:latin typeface="Times New Roman" panose="02020603050405020304" pitchFamily="18" charset="0"/>
                <a:cs typeface="B Nazanin" panose="00000400000000000000" pitchFamily="2" charset="-78"/>
              </a:rPr>
              <a:t> ، </a:t>
            </a:r>
            <a:r>
              <a:rPr lang="fa-IR" sz="2800" dirty="0">
                <a:solidFill>
                  <a:srgbClr val="FF0000"/>
                </a:solidFill>
                <a:latin typeface="Times New Roman" panose="02020603050405020304" pitchFamily="18" charset="0"/>
                <a:cs typeface="B Nazanin" panose="00000400000000000000" pitchFamily="2" charset="-78"/>
              </a:rPr>
              <a:t>#</a:t>
            </a:r>
            <a:r>
              <a:rPr lang="fa-IR" sz="2800" dirty="0">
                <a:latin typeface="Times New Roman" panose="02020603050405020304" pitchFamily="18" charset="0"/>
                <a:cs typeface="B Nazanin" panose="00000400000000000000" pitchFamily="2" charset="-78"/>
              </a:rPr>
              <a:t> ، </a:t>
            </a:r>
            <a:r>
              <a:rPr lang="fa-IR" sz="2800" dirty="0">
                <a:solidFill>
                  <a:srgbClr val="FF0000"/>
                </a:solidFill>
                <a:latin typeface="Times New Roman" panose="02020603050405020304" pitchFamily="18" charset="0"/>
                <a:cs typeface="B Nazanin" panose="00000400000000000000" pitchFamily="2" charset="-78"/>
              </a:rPr>
              <a:t>!</a:t>
            </a:r>
            <a:r>
              <a:rPr lang="fa-IR" sz="2800" dirty="0">
                <a:latin typeface="Times New Roman" panose="02020603050405020304" pitchFamily="18" charset="0"/>
                <a:cs typeface="B Nazanin" panose="00000400000000000000" pitchFamily="2" charset="-78"/>
              </a:rPr>
              <a:t> ، </a:t>
            </a:r>
            <a:r>
              <a:rPr lang="fa-IR" sz="2800" dirty="0">
                <a:solidFill>
                  <a:srgbClr val="FF0000"/>
                </a:solidFill>
                <a:latin typeface="Times New Roman" panose="02020603050405020304" pitchFamily="18" charset="0"/>
                <a:cs typeface="B Nazanin" panose="00000400000000000000" pitchFamily="2" charset="-78"/>
              </a:rPr>
              <a:t>$</a:t>
            </a:r>
            <a:r>
              <a:rPr lang="fa-IR" sz="2800" dirty="0">
                <a:latin typeface="Times New Roman" panose="02020603050405020304" pitchFamily="18" charset="0"/>
                <a:cs typeface="B Nazanin" panose="00000400000000000000" pitchFamily="2" charset="-78"/>
              </a:rPr>
              <a:t> (اینکه هر پایگاهی چه علامتی را در کوتاه سازی ساپورت می‌کند را باید از </a:t>
            </a:r>
            <a:r>
              <a:rPr lang="en-US" sz="2800" dirty="0">
                <a:latin typeface="Times New Roman" panose="02020603050405020304" pitchFamily="18" charset="0"/>
                <a:cs typeface="B Nazanin" panose="00000400000000000000" pitchFamily="2" charset="-78"/>
              </a:rPr>
              <a:t>search tips</a:t>
            </a:r>
            <a:r>
              <a:rPr lang="fa-IR" sz="2800" dirty="0">
                <a:latin typeface="Times New Roman" panose="02020603050405020304" pitchFamily="18" charset="0"/>
                <a:cs typeface="B Nazanin" panose="00000400000000000000" pitchFamily="2" charset="-78"/>
              </a:rPr>
              <a:t> پایگاه مورد نظر استخراج کرد.)</a:t>
            </a:r>
            <a:endParaRPr lang="en-US" sz="2800" dirty="0">
              <a:latin typeface="Times New Roman" panose="02020603050405020304" pitchFamily="18" charset="0"/>
              <a:cs typeface="B Nazanin" panose="00000400000000000000" pitchFamily="2" charset="-78"/>
            </a:endParaRPr>
          </a:p>
          <a:p>
            <a:pPr algn="just"/>
            <a:r>
              <a:rPr lang="en-US" sz="2400" dirty="0">
                <a:solidFill>
                  <a:srgbClr val="FF0000"/>
                </a:solidFill>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acts as a wildcard for </a:t>
            </a:r>
            <a:r>
              <a:rPr lang="en-US" sz="2400" i="1" dirty="0">
                <a:solidFill>
                  <a:srgbClr val="FF0000"/>
                </a:solidFill>
                <a:latin typeface="Times New Roman" panose="02020603050405020304" pitchFamily="18" charset="0"/>
                <a:cs typeface="Times New Roman" panose="02020603050405020304" pitchFamily="18" charset="0"/>
              </a:rPr>
              <a:t>any number of</a:t>
            </a:r>
            <a:r>
              <a:rPr lang="en-US" sz="2400" dirty="0">
                <a:solidFill>
                  <a:srgbClr val="FF0000"/>
                </a:solidFill>
                <a:latin typeface="Times New Roman" panose="02020603050405020304" pitchFamily="18" charset="0"/>
                <a:cs typeface="Times New Roman" panose="02020603050405020304" pitchFamily="18" charset="0"/>
              </a:rPr>
              <a:t> characters</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Geol</a:t>
            </a:r>
            <a:r>
              <a:rPr lang="en-US" sz="2400" dirty="0">
                <a:latin typeface="Times New Roman" panose="02020603050405020304" pitchFamily="18" charset="0"/>
                <a:cs typeface="Times New Roman" panose="02020603050405020304" pitchFamily="18" charset="0"/>
              </a:rPr>
              <a:t>?  (geology, geologist ,...), </a:t>
            </a:r>
            <a:r>
              <a:rPr lang="en-US" sz="2400" dirty="0" err="1">
                <a:latin typeface="Times New Roman" panose="02020603050405020304" pitchFamily="18" charset="0"/>
                <a:cs typeface="Times New Roman" panose="02020603050405020304" pitchFamily="18" charset="0"/>
              </a:rPr>
              <a:t>ha</a:t>
            </a:r>
            <a:r>
              <a:rPr lang="en-US" sz="2400" b="1" dirty="0" err="1">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mann</a:t>
            </a:r>
            <a:r>
              <a:rPr lang="en-US" sz="2400" dirty="0">
                <a:latin typeface="Times New Roman" panose="02020603050405020304" pitchFamily="18" charset="0"/>
                <a:cs typeface="Times New Roman" panose="02020603050405020304" pitchFamily="18" charset="0"/>
              </a:rPr>
              <a:t> (Hartmann, </a:t>
            </a:r>
            <a:r>
              <a:rPr lang="en-US" sz="2400" dirty="0" err="1">
                <a:latin typeface="Times New Roman" panose="02020603050405020304" pitchFamily="18" charset="0"/>
                <a:cs typeface="Times New Roman" panose="02020603050405020304" pitchFamily="18" charset="0"/>
              </a:rPr>
              <a:t>Habermann</a:t>
            </a:r>
            <a:r>
              <a:rPr lang="en-US" sz="2400" dirty="0">
                <a:latin typeface="Times New Roman" panose="02020603050405020304" pitchFamily="18" charset="0"/>
                <a:cs typeface="Times New Roman" panose="02020603050405020304" pitchFamily="18" charset="0"/>
              </a:rPr>
              <a:t>,…)</a:t>
            </a:r>
          </a:p>
          <a:p>
            <a:pPr algn="just"/>
            <a:r>
              <a:rPr lang="en-US" sz="2400" dirty="0">
                <a:solidFill>
                  <a:srgbClr val="FF0000"/>
                </a:solidFill>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stands for </a:t>
            </a:r>
            <a:r>
              <a:rPr lang="en-US" sz="2400" dirty="0">
                <a:solidFill>
                  <a:srgbClr val="FF0000"/>
                </a:solidFill>
                <a:latin typeface="Times New Roman" panose="02020603050405020304" pitchFamily="18" charset="0"/>
                <a:cs typeface="Times New Roman" panose="02020603050405020304" pitchFamily="18" charset="0"/>
              </a:rPr>
              <a:t>a </a:t>
            </a:r>
            <a:r>
              <a:rPr lang="en-US" sz="2400" i="1" dirty="0">
                <a:solidFill>
                  <a:srgbClr val="FF0000"/>
                </a:solidFill>
                <a:latin typeface="Times New Roman" panose="02020603050405020304" pitchFamily="18" charset="0"/>
                <a:cs typeface="Times New Roman" panose="02020603050405020304" pitchFamily="18" charset="0"/>
              </a:rPr>
              <a:t>maximum of one</a:t>
            </a:r>
            <a:r>
              <a:rPr lang="en-US" sz="2400" dirty="0">
                <a:solidFill>
                  <a:srgbClr val="FF0000"/>
                </a:solidFill>
                <a:latin typeface="Times New Roman" panose="02020603050405020304" pitchFamily="18" charset="0"/>
                <a:cs typeface="Times New Roman" panose="02020603050405020304" pitchFamily="18" charset="0"/>
              </a:rPr>
              <a:t> character</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fa</a:t>
            </a:r>
            <a:r>
              <a:rPr lang="en-US" sz="2400" b="1" dirty="0" err="1">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r</a:t>
            </a:r>
            <a:r>
              <a:rPr lang="en-US" sz="2400" dirty="0">
                <a:latin typeface="Times New Roman" panose="02020603050405020304" pitchFamily="18" charset="0"/>
                <a:cs typeface="Times New Roman" panose="02020603050405020304" pitchFamily="18" charset="0"/>
              </a:rPr>
              <a:t> (</a:t>
            </a:r>
            <a:r>
              <a:rPr lang="en-US" altLang="en-US" sz="2400" dirty="0">
                <a:solidFill>
                  <a:srgbClr val="000000"/>
                </a:solidFill>
                <a:latin typeface="Times New Roman" panose="02020603050405020304" pitchFamily="18" charset="0"/>
                <a:cs typeface="Times New Roman" panose="02020603050405020304" pitchFamily="18" charset="0"/>
              </a:rPr>
              <a:t>fair</a:t>
            </a:r>
            <a:r>
              <a:rPr lang="en-US" altLang="en-US" sz="1600" dirty="0">
                <a:solidFill>
                  <a:srgbClr val="000000"/>
                </a:solidFill>
                <a:latin typeface="Times New Roman" panose="02020603050405020304" pitchFamily="18" charset="0"/>
                <a:cs typeface="Times New Roman" panose="02020603050405020304" pitchFamily="18" charset="0"/>
              </a:rPr>
              <a:t> and </a:t>
            </a:r>
            <a:r>
              <a:rPr lang="en-US" altLang="en-US" sz="2400" dirty="0">
                <a:solidFill>
                  <a:srgbClr val="000000"/>
                </a:solidFill>
                <a:latin typeface="Times New Roman" panose="02020603050405020304" pitchFamily="18" charset="0"/>
                <a:cs typeface="Times New Roman" panose="02020603050405020304" pitchFamily="18" charset="0"/>
              </a:rPr>
              <a:t>far</a:t>
            </a:r>
            <a:r>
              <a:rPr lang="en-US" altLang="en-US" sz="1600" dirty="0">
                <a:solidFill>
                  <a:srgbClr val="000000"/>
                </a:solidFill>
                <a:latin typeface="Times New Roman" panose="02020603050405020304" pitchFamily="18" charset="0"/>
                <a:cs typeface="Times New Roman" panose="02020603050405020304" pitchFamily="18" charset="0"/>
              </a:rPr>
              <a:t>, but not </a:t>
            </a:r>
            <a:r>
              <a:rPr lang="en-US" altLang="en-US" sz="2400" dirty="0">
                <a:solidFill>
                  <a:srgbClr val="000000"/>
                </a:solidFill>
                <a:latin typeface="Times New Roman" panose="02020603050405020304" pitchFamily="18" charset="0"/>
                <a:cs typeface="Times New Roman" panose="02020603050405020304" pitchFamily="18" charset="0"/>
              </a:rPr>
              <a:t>father, faster etc.)</a:t>
            </a:r>
          </a:p>
          <a:p>
            <a:pPr algn="just"/>
            <a:r>
              <a:rPr lang="en-US" altLang="en-US" sz="2400" dirty="0">
                <a:solidFill>
                  <a:srgbClr val="FF0000"/>
                </a:solidFill>
                <a:latin typeface="Times New Roman" panose="02020603050405020304" pitchFamily="18" charset="0"/>
                <a:cs typeface="Times New Roman" panose="02020603050405020304" pitchFamily="18" charset="0"/>
              </a:rPr>
              <a:t> </a:t>
            </a:r>
            <a:r>
              <a:rPr lang="en-US" altLang="en-US" sz="24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altLang="en-US" sz="2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stands for </a:t>
            </a:r>
            <a:r>
              <a:rPr lang="en-US" altLang="en-US" sz="24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exactly one</a:t>
            </a:r>
            <a:r>
              <a:rPr lang="en-US" altLang="en-US" sz="2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character. </a:t>
            </a:r>
            <a:r>
              <a:rPr lang="en-US" altLang="en-US" sz="2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Fa!r</a:t>
            </a:r>
            <a:r>
              <a:rPr lang="en-US" altLang="en-US" sz="2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 fair, but not far, father, faster </a:t>
            </a:r>
            <a:r>
              <a:rPr lang="en-US" altLang="en-US" sz="2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etc</a:t>
            </a:r>
            <a:r>
              <a:rPr lang="en-US" altLang="en-US" sz="2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Wom!n</a:t>
            </a:r>
            <a:r>
              <a:rPr lang="en-US" sz="2400" dirty="0">
                <a:latin typeface="Times New Roman" panose="02020603050405020304" pitchFamily="18" charset="0"/>
                <a:cs typeface="Times New Roman" panose="02020603050405020304" pitchFamily="18" charset="0"/>
              </a:rPr>
              <a:t>  (woman, women) </a:t>
            </a:r>
            <a:endParaRPr lang="en-US" altLang="en-US" sz="2400" dirty="0">
              <a:solidFill>
                <a:schemeClr val="tx1"/>
              </a:solidFill>
              <a:latin typeface="Times New Roman" panose="02020603050405020304" pitchFamily="18" charset="0"/>
              <a:cs typeface="Times New Roman" panose="02020603050405020304" pitchFamily="18" charset="0"/>
            </a:endParaRPr>
          </a:p>
          <a:p>
            <a:pPr algn="just"/>
            <a:endParaRPr lang="en-US" altLang="en-US" sz="2400" dirty="0">
              <a:solidFill>
                <a:schemeClr val="tx1"/>
              </a:solidFill>
              <a:latin typeface="Times New Roman" panose="02020603050405020304" pitchFamily="18" charset="0"/>
              <a:cs typeface="Times New Roman" panose="02020603050405020304" pitchFamily="18" charset="0"/>
            </a:endParaRPr>
          </a:p>
          <a:p>
            <a:pPr algn="just"/>
            <a:endParaRPr lang="en-US" sz="2800"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AC1857A5-A522-4287-9DC2-ADBEC5EE645C}"/>
              </a:ext>
            </a:extLst>
          </p:cNvPr>
          <p:cNvSpPr>
            <a:spLocks noGrp="1"/>
          </p:cNvSpPr>
          <p:nvPr>
            <p:ph type="sldNum" sz="quarter" idx="12"/>
          </p:nvPr>
        </p:nvSpPr>
        <p:spPr/>
        <p:txBody>
          <a:bodyPr/>
          <a:lstStyle/>
          <a:p>
            <a:fld id="{70DEB68B-DBB5-4F54-B6AD-E86FB4AEDA18}" type="slidenum">
              <a:rPr lang="en-US" smtClean="0"/>
              <a:t>12</a:t>
            </a:fld>
            <a:endParaRPr lang="en-US"/>
          </a:p>
        </p:txBody>
      </p:sp>
    </p:spTree>
    <p:extLst>
      <p:ext uri="{BB962C8B-B14F-4D97-AF65-F5344CB8AC3E}">
        <p14:creationId xmlns:p14="http://schemas.microsoft.com/office/powerpoint/2010/main" val="38407684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arn(inVertical)">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arn(inVertical)">
                                      <p:cBhvr>
                                        <p:cTn id="23" dur="5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wipe(down)">
                                      <p:cBhvr>
                                        <p:cTn id="28" dur="500"/>
                                        <p:tgtEl>
                                          <p:spTgt spid="3">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 calcmode="lin" valueType="num">
                                      <p:cBhvr additive="base">
                                        <p:cTn id="3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 calcmode="lin" valueType="num">
                                      <p:cBhvr additive="base">
                                        <p:cTn id="4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anim calcmode="lin" valueType="num">
                                      <p:cBhvr additive="base">
                                        <p:cTn id="5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8F0C3-D361-4B1B-AA11-A6E0A42F8307}"/>
              </a:ext>
            </a:extLst>
          </p:cNvPr>
          <p:cNvSpPr>
            <a:spLocks noGrp="1"/>
          </p:cNvSpPr>
          <p:nvPr>
            <p:ph type="title"/>
          </p:nvPr>
        </p:nvSpPr>
        <p:spPr>
          <a:xfrm>
            <a:off x="2116183" y="352695"/>
            <a:ext cx="9388430" cy="940527"/>
          </a:xfrm>
        </p:spPr>
        <p:style>
          <a:lnRef idx="1">
            <a:schemeClr val="accent1"/>
          </a:lnRef>
          <a:fillRef idx="2">
            <a:schemeClr val="accent1"/>
          </a:fillRef>
          <a:effectRef idx="1">
            <a:schemeClr val="accent1"/>
          </a:effectRef>
          <a:fontRef idx="minor">
            <a:schemeClr val="dk1"/>
          </a:fontRef>
        </p:style>
        <p:txBody>
          <a:bodyPr>
            <a:normAutofit/>
          </a:bodyPr>
          <a:lstStyle/>
          <a:p>
            <a:pPr rtl="1"/>
            <a:r>
              <a:rPr lang="fa-IR" dirty="0">
                <a:cs typeface="B Titr" panose="00000700000000000000" pitchFamily="2" charset="-78"/>
              </a:rPr>
              <a:t>سایر امکانات جستجو</a:t>
            </a:r>
            <a:endParaRPr lang="en-US" dirty="0">
              <a:cs typeface="B Titr" panose="00000700000000000000" pitchFamily="2" charset="-78"/>
            </a:endParaRPr>
          </a:p>
        </p:txBody>
      </p:sp>
      <p:sp>
        <p:nvSpPr>
          <p:cNvPr id="5" name="Content Placeholder 4">
            <a:extLst>
              <a:ext uri="{FF2B5EF4-FFF2-40B4-BE49-F238E27FC236}">
                <a16:creationId xmlns:a16="http://schemas.microsoft.com/office/drawing/2014/main" id="{4BE37815-7236-42C7-8D16-78F175210DBC}"/>
              </a:ext>
            </a:extLst>
          </p:cNvPr>
          <p:cNvSpPr>
            <a:spLocks noGrp="1"/>
          </p:cNvSpPr>
          <p:nvPr>
            <p:ph idx="1"/>
          </p:nvPr>
        </p:nvSpPr>
        <p:spPr>
          <a:xfrm>
            <a:off x="1628775" y="1546411"/>
            <a:ext cx="9969968" cy="3771399"/>
          </a:xfrm>
        </p:spPr>
        <p:txBody>
          <a:bodyPr>
            <a:normAutofit fontScale="85000" lnSpcReduction="10000"/>
          </a:bodyPr>
          <a:lstStyle/>
          <a:p>
            <a:pPr algn="justLow" rtl="1"/>
            <a:r>
              <a:rPr lang="fa-IR" sz="3200" b="1" dirty="0">
                <a:cs typeface="B Nazanin" panose="00000400000000000000" pitchFamily="2" charset="-78"/>
              </a:rPr>
              <a:t>جستجوی فیلدی: </a:t>
            </a:r>
            <a:r>
              <a:rPr lang="fa-IR" sz="3200" dirty="0">
                <a:cs typeface="B Nazanin" panose="00000400000000000000" pitchFamily="2" charset="-78"/>
              </a:rPr>
              <a:t>پایگاه‌های اطلاعاتی امکان جستجو در </a:t>
            </a:r>
            <a:r>
              <a:rPr lang="fa-IR" sz="3200" dirty="0">
                <a:solidFill>
                  <a:srgbClr val="FF0000"/>
                </a:solidFill>
                <a:cs typeface="B Nazanin" panose="00000400000000000000" pitchFamily="2" charset="-78"/>
              </a:rPr>
              <a:t>فیلدهای خاص </a:t>
            </a:r>
            <a:r>
              <a:rPr lang="fa-IR" sz="3200" dirty="0">
                <a:cs typeface="B Nazanin" panose="00000400000000000000" pitchFamily="2" charset="-78"/>
              </a:rPr>
              <a:t>را دارند مثل فیلد عنوان، موضوع، پدیدآور، کلیدواژه، چکیده، ناشر، نام مجله و...</a:t>
            </a:r>
          </a:p>
          <a:p>
            <a:pPr algn="justLow" rtl="1"/>
            <a:r>
              <a:rPr lang="fa-IR" sz="3200" dirty="0">
                <a:cs typeface="B Nazanin" panose="00000400000000000000" pitchFamily="2" charset="-78"/>
              </a:rPr>
              <a:t>پایگاه‌های اطلاعاتی امکان استفاده از عملگرها را در جستجوی فیلدی خود فراهم می‌کنند.</a:t>
            </a:r>
          </a:p>
          <a:p>
            <a:pPr algn="justLow" rtl="1"/>
            <a:r>
              <a:rPr lang="fa-IR" sz="3200" b="1" dirty="0">
                <a:cs typeface="B Nazanin" panose="00000400000000000000" pitchFamily="2" charset="-78"/>
              </a:rPr>
              <a:t>جستجوی زمانی: </a:t>
            </a:r>
            <a:r>
              <a:rPr lang="fa-IR" sz="3200" dirty="0">
                <a:cs typeface="B Nazanin" panose="00000400000000000000" pitchFamily="2" charset="-78"/>
              </a:rPr>
              <a:t>پایگاه‌های اطلاعاتی امکان </a:t>
            </a:r>
            <a:r>
              <a:rPr lang="fa-IR" sz="3200" dirty="0">
                <a:solidFill>
                  <a:srgbClr val="FF0000"/>
                </a:solidFill>
                <a:cs typeface="B Nazanin" panose="00000400000000000000" pitchFamily="2" charset="-78"/>
              </a:rPr>
              <a:t>محدودسازی زمانی </a:t>
            </a:r>
            <a:r>
              <a:rPr lang="fa-IR" sz="3200" dirty="0">
                <a:cs typeface="B Nazanin" panose="00000400000000000000" pitchFamily="2" charset="-78"/>
              </a:rPr>
              <a:t>را نیز فراهم می‌کنند.</a:t>
            </a:r>
          </a:p>
          <a:p>
            <a:pPr algn="justLow" rtl="1"/>
            <a:r>
              <a:rPr lang="fa-IR" sz="3200" dirty="0">
                <a:cs typeface="B Nazanin" panose="00000400000000000000" pitchFamily="2" charset="-78"/>
              </a:rPr>
              <a:t> پایگاه‌های اطلاعاتی پس از نمایش نتایج جستجو نیز امکاناتی برای </a:t>
            </a:r>
            <a:r>
              <a:rPr lang="fa-IR" sz="3200" dirty="0">
                <a:solidFill>
                  <a:srgbClr val="FF0000"/>
                </a:solidFill>
                <a:cs typeface="B Nazanin" panose="00000400000000000000" pitchFamily="2" charset="-78"/>
              </a:rPr>
              <a:t>فیلتر و محدودسازی </a:t>
            </a:r>
            <a:r>
              <a:rPr lang="fa-IR" sz="3200" dirty="0">
                <a:cs typeface="B Nazanin" panose="00000400000000000000" pitchFamily="2" charset="-78"/>
              </a:rPr>
              <a:t>نتایج جستجو نیز دارند نظیر محدودسازی زمانی، فرمت خاصی از منبع، دسته‌بندی موضوعی، زبان و ...</a:t>
            </a:r>
          </a:p>
        </p:txBody>
      </p:sp>
      <p:sp>
        <p:nvSpPr>
          <p:cNvPr id="3" name="Slide Number Placeholder 2">
            <a:extLst>
              <a:ext uri="{FF2B5EF4-FFF2-40B4-BE49-F238E27FC236}">
                <a16:creationId xmlns:a16="http://schemas.microsoft.com/office/drawing/2014/main" id="{AD423D9D-A678-4E26-AC17-7F633FEA080D}"/>
              </a:ext>
            </a:extLst>
          </p:cNvPr>
          <p:cNvSpPr>
            <a:spLocks noGrp="1"/>
          </p:cNvSpPr>
          <p:nvPr>
            <p:ph type="sldNum" sz="quarter" idx="12"/>
          </p:nvPr>
        </p:nvSpPr>
        <p:spPr/>
        <p:txBody>
          <a:bodyPr/>
          <a:lstStyle/>
          <a:p>
            <a:fld id="{70DEB68B-DBB5-4F54-B6AD-E86FB4AEDA18}" type="slidenum">
              <a:rPr lang="en-US" smtClean="0"/>
              <a:t>13</a:t>
            </a:fld>
            <a:endParaRPr lang="en-US"/>
          </a:p>
        </p:txBody>
      </p:sp>
    </p:spTree>
    <p:extLst>
      <p:ext uri="{BB962C8B-B14F-4D97-AF65-F5344CB8AC3E}">
        <p14:creationId xmlns:p14="http://schemas.microsoft.com/office/powerpoint/2010/main" val="36180322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71A0B-8A79-4109-8233-F7F08F6D520C}"/>
              </a:ext>
            </a:extLst>
          </p:cNvPr>
          <p:cNvSpPr>
            <a:spLocks noGrp="1"/>
          </p:cNvSpPr>
          <p:nvPr>
            <p:ph type="title"/>
          </p:nvPr>
        </p:nvSpPr>
        <p:spPr>
          <a:xfrm>
            <a:off x="2178425" y="484094"/>
            <a:ext cx="9326188" cy="954741"/>
          </a:xfrm>
        </p:spPr>
        <p:style>
          <a:lnRef idx="1">
            <a:schemeClr val="accent6"/>
          </a:lnRef>
          <a:fillRef idx="2">
            <a:schemeClr val="accent6"/>
          </a:fillRef>
          <a:effectRef idx="1">
            <a:schemeClr val="accent6"/>
          </a:effectRef>
          <a:fontRef idx="minor">
            <a:schemeClr val="dk1"/>
          </a:fontRef>
        </p:style>
        <p:txBody>
          <a:bodyPr/>
          <a:lstStyle/>
          <a:p>
            <a:pPr algn="r" rtl="1"/>
            <a:r>
              <a:rPr lang="en-US" dirty="0">
                <a:latin typeface="Times New Roman" panose="02020603050405020304" pitchFamily="18" charset="0"/>
                <a:cs typeface="B Titr" panose="00000700000000000000" pitchFamily="2" charset="-78"/>
              </a:rPr>
              <a:t>PICO</a:t>
            </a:r>
            <a:r>
              <a:rPr lang="fa-IR" dirty="0">
                <a:latin typeface="Times New Roman" panose="02020603050405020304" pitchFamily="18" charset="0"/>
                <a:cs typeface="B Titr" panose="00000700000000000000" pitchFamily="2" charset="-78"/>
              </a:rPr>
              <a:t> چیست؟</a:t>
            </a:r>
            <a:endParaRPr lang="en-US" dirty="0">
              <a:latin typeface="Times New Roman" panose="02020603050405020304" pitchFamily="18" charset="0"/>
              <a:cs typeface="B Titr" panose="00000700000000000000" pitchFamily="2" charset="-78"/>
            </a:endParaRPr>
          </a:p>
        </p:txBody>
      </p:sp>
      <p:sp>
        <p:nvSpPr>
          <p:cNvPr id="3" name="Content Placeholder 2">
            <a:extLst>
              <a:ext uri="{FF2B5EF4-FFF2-40B4-BE49-F238E27FC236}">
                <a16:creationId xmlns:a16="http://schemas.microsoft.com/office/drawing/2014/main" id="{F50E68E8-CA1F-420C-AD7A-7A6EFCBE05F5}"/>
              </a:ext>
            </a:extLst>
          </p:cNvPr>
          <p:cNvSpPr>
            <a:spLocks noGrp="1"/>
          </p:cNvSpPr>
          <p:nvPr>
            <p:ph idx="1"/>
          </p:nvPr>
        </p:nvSpPr>
        <p:spPr>
          <a:xfrm>
            <a:off x="941293" y="1438835"/>
            <a:ext cx="10878671" cy="4472387"/>
          </a:xfrm>
        </p:spPr>
        <p:txBody>
          <a:bodyPr>
            <a:normAutofit/>
          </a:bodyPr>
          <a:lstStyle/>
          <a:p>
            <a:pPr algn="r" rtl="1"/>
            <a:r>
              <a:rPr lang="fa-IR" sz="2400" dirty="0" smtClean="0">
                <a:latin typeface="Times New Roman" panose="02020603050405020304" pitchFamily="18" charset="0"/>
                <a:cs typeface="B Nazanin" panose="00000400000000000000" pitchFamily="2" charset="-78"/>
              </a:rPr>
              <a:t>سؤال </a:t>
            </a:r>
            <a:r>
              <a:rPr lang="fa-IR" sz="2400" dirty="0">
                <a:latin typeface="Times New Roman" panose="02020603050405020304" pitchFamily="18" charset="0"/>
                <a:cs typeface="B Nazanin" panose="00000400000000000000" pitchFamily="2" charset="-78"/>
              </a:rPr>
              <a:t>بالینی باید یک قالب مشخص داشته باشد تا جستجوی آن آسان باشد. بدین منظور از الگویی استفاده می‌شود که از ساختار مطالعات کارآزمایی بالینی به وجود آمده است. این الگو شامل 4 جزء زیر می‌باشد:</a:t>
            </a:r>
          </a:p>
          <a:p>
            <a:pPr algn="r" rtl="1"/>
            <a:r>
              <a:rPr lang="fa-IR" sz="2400" dirty="0">
                <a:latin typeface="Times New Roman" panose="02020603050405020304" pitchFamily="18" charset="0"/>
                <a:cs typeface="B Nazanin" panose="00000400000000000000" pitchFamily="2" charset="-78"/>
              </a:rPr>
              <a:t> </a:t>
            </a:r>
            <a:r>
              <a:rPr lang="en-US" sz="2400" dirty="0">
                <a:latin typeface="Times New Roman" panose="02020603050405020304" pitchFamily="18" charset="0"/>
                <a:cs typeface="B Nazanin" panose="00000400000000000000" pitchFamily="2" charset="-78"/>
              </a:rPr>
              <a:t>Population/Problem/Patient </a:t>
            </a:r>
            <a:r>
              <a:rPr lang="fa-IR" sz="2400" dirty="0">
                <a:latin typeface="Times New Roman" panose="02020603050405020304" pitchFamily="18" charset="0"/>
                <a:cs typeface="B Nazanin" panose="00000400000000000000" pitchFamily="2" charset="-78"/>
              </a:rPr>
              <a:t> بیمار/ مشکل/ جمعیت</a:t>
            </a:r>
          </a:p>
          <a:p>
            <a:pPr algn="r" rtl="1"/>
            <a:r>
              <a:rPr lang="en-US" sz="2400" dirty="0">
                <a:latin typeface="Times New Roman" panose="02020603050405020304" pitchFamily="18" charset="0"/>
                <a:cs typeface="B Nazanin" panose="00000400000000000000" pitchFamily="2" charset="-78"/>
              </a:rPr>
              <a:t>Intervention </a:t>
            </a:r>
            <a:r>
              <a:rPr lang="fa-IR" sz="2400" dirty="0">
                <a:latin typeface="Times New Roman" panose="02020603050405020304" pitchFamily="18" charset="0"/>
                <a:cs typeface="B Nazanin" panose="00000400000000000000" pitchFamily="2" charset="-78"/>
              </a:rPr>
              <a:t> مداخله</a:t>
            </a:r>
          </a:p>
          <a:p>
            <a:pPr algn="r" rtl="1"/>
            <a:r>
              <a:rPr lang="fa-IR" sz="2400" dirty="0">
                <a:latin typeface="Times New Roman" panose="02020603050405020304" pitchFamily="18" charset="0"/>
                <a:cs typeface="B Nazanin" panose="00000400000000000000" pitchFamily="2" charset="-78"/>
              </a:rPr>
              <a:t> </a:t>
            </a:r>
            <a:r>
              <a:rPr lang="en-US" sz="2400" dirty="0">
                <a:latin typeface="Times New Roman" panose="02020603050405020304" pitchFamily="18" charset="0"/>
                <a:cs typeface="B Nazanin" panose="00000400000000000000" pitchFamily="2" charset="-78"/>
              </a:rPr>
              <a:t>Comparison</a:t>
            </a:r>
            <a:r>
              <a:rPr lang="fa-IR" sz="2400" dirty="0">
                <a:latin typeface="Times New Roman" panose="02020603050405020304" pitchFamily="18" charset="0"/>
                <a:cs typeface="B Nazanin" panose="00000400000000000000" pitchFamily="2" charset="-78"/>
              </a:rPr>
              <a:t> مقایسه</a:t>
            </a:r>
          </a:p>
          <a:p>
            <a:pPr algn="r" rtl="1"/>
            <a:r>
              <a:rPr lang="en-US" sz="2400" dirty="0">
                <a:latin typeface="Times New Roman" panose="02020603050405020304" pitchFamily="18" charset="0"/>
                <a:cs typeface="B Nazanin" panose="00000400000000000000" pitchFamily="2" charset="-78"/>
              </a:rPr>
              <a:t> Outcome </a:t>
            </a:r>
            <a:r>
              <a:rPr lang="fa-IR" sz="2400" dirty="0">
                <a:latin typeface="Times New Roman" panose="02020603050405020304" pitchFamily="18" charset="0"/>
                <a:cs typeface="B Nazanin" panose="00000400000000000000" pitchFamily="2" charset="-78"/>
              </a:rPr>
              <a:t>پیامد</a:t>
            </a:r>
          </a:p>
          <a:p>
            <a:pPr algn="r" rtl="1"/>
            <a:r>
              <a:rPr lang="fa-IR" sz="2400" dirty="0">
                <a:latin typeface="Times New Roman" panose="02020603050405020304" pitchFamily="18" charset="0"/>
                <a:cs typeface="B Nazanin" panose="00000400000000000000" pitchFamily="2" charset="-78"/>
              </a:rPr>
              <a:t>از کنار هم قرار دادن حروف اول لاتین این 4جزء، الگوی </a:t>
            </a:r>
            <a:r>
              <a:rPr lang="en-US" sz="2400" dirty="0">
                <a:latin typeface="Times New Roman" panose="02020603050405020304" pitchFamily="18" charset="0"/>
                <a:cs typeface="B Nazanin" panose="00000400000000000000" pitchFamily="2" charset="-78"/>
              </a:rPr>
              <a:t>PICO</a:t>
            </a:r>
            <a:r>
              <a:rPr lang="fa-IR" sz="2400" dirty="0">
                <a:latin typeface="Times New Roman" panose="02020603050405020304" pitchFamily="18" charset="0"/>
                <a:cs typeface="B Nazanin" panose="00000400000000000000" pitchFamily="2" charset="-78"/>
              </a:rPr>
              <a:t> ( </a:t>
            </a:r>
            <a:r>
              <a:rPr lang="en-US" sz="2400" dirty="0">
                <a:latin typeface="Times New Roman" panose="02020603050405020304" pitchFamily="18" charset="0"/>
                <a:cs typeface="B Nazanin" panose="00000400000000000000" pitchFamily="2" charset="-78"/>
              </a:rPr>
              <a:t>PICOT</a:t>
            </a:r>
            <a:r>
              <a:rPr lang="fa-IR" sz="2400" dirty="0">
                <a:latin typeface="Times New Roman" panose="02020603050405020304" pitchFamily="18" charset="0"/>
                <a:cs typeface="B Nazanin" panose="00000400000000000000" pitchFamily="2" charset="-78"/>
              </a:rPr>
              <a:t> با در نظر گرفتن گزینه </a:t>
            </a:r>
            <a:r>
              <a:rPr lang="en-US" sz="2400" dirty="0">
                <a:latin typeface="Times New Roman" panose="02020603050405020304" pitchFamily="18" charset="0"/>
                <a:cs typeface="B Nazanin" panose="00000400000000000000" pitchFamily="2" charset="-78"/>
              </a:rPr>
              <a:t>Time</a:t>
            </a:r>
            <a:r>
              <a:rPr lang="fa-IR" sz="2400" dirty="0">
                <a:latin typeface="Times New Roman" panose="02020603050405020304" pitchFamily="18" charset="0"/>
                <a:cs typeface="B Nazanin" panose="00000400000000000000" pitchFamily="2" charset="-78"/>
              </a:rPr>
              <a:t>) حاصل می‌شود.</a:t>
            </a:r>
            <a:endParaRPr lang="en-US" sz="2400"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29F023F3-E4F8-4752-AE45-30A27C6D7F2C}"/>
              </a:ext>
            </a:extLst>
          </p:cNvPr>
          <p:cNvSpPr>
            <a:spLocks noGrp="1"/>
          </p:cNvSpPr>
          <p:nvPr>
            <p:ph type="sldNum" sz="quarter" idx="12"/>
          </p:nvPr>
        </p:nvSpPr>
        <p:spPr/>
        <p:txBody>
          <a:bodyPr/>
          <a:lstStyle/>
          <a:p>
            <a:fld id="{70DEB68B-DBB5-4F54-B6AD-E86FB4AEDA18}" type="slidenum">
              <a:rPr lang="en-US" smtClean="0"/>
              <a:t>14</a:t>
            </a:fld>
            <a:endParaRPr lang="en-US"/>
          </a:p>
        </p:txBody>
      </p:sp>
    </p:spTree>
    <p:extLst>
      <p:ext uri="{BB962C8B-B14F-4D97-AF65-F5344CB8AC3E}">
        <p14:creationId xmlns:p14="http://schemas.microsoft.com/office/powerpoint/2010/main" val="2420184347"/>
      </p:ext>
    </p:extLst>
  </p:cSld>
  <p:clrMapOvr>
    <a:masterClrMapping/>
  </p:clrMapOvr>
  <p:transition spd="slow">
    <p:wheel spokes="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68010-67C1-4420-B228-FA08608A06C8}"/>
              </a:ext>
            </a:extLst>
          </p:cNvPr>
          <p:cNvSpPr>
            <a:spLocks noGrp="1"/>
          </p:cNvSpPr>
          <p:nvPr>
            <p:ph type="title"/>
          </p:nvPr>
        </p:nvSpPr>
        <p:spPr/>
        <p:txBody>
          <a:bodyPr/>
          <a:lstStyle/>
          <a:p>
            <a:pPr algn="r" rtl="1"/>
            <a:r>
              <a:rPr lang="fa-IR" dirty="0"/>
              <a:t>مثال</a:t>
            </a:r>
            <a:endParaRPr lang="en-US" dirty="0"/>
          </a:p>
        </p:txBody>
      </p:sp>
      <p:sp>
        <p:nvSpPr>
          <p:cNvPr id="3" name="Content Placeholder 2">
            <a:extLst>
              <a:ext uri="{FF2B5EF4-FFF2-40B4-BE49-F238E27FC236}">
                <a16:creationId xmlns:a16="http://schemas.microsoft.com/office/drawing/2014/main" id="{9104B3EB-AE6F-4716-A2B3-31331AB065FC}"/>
              </a:ext>
            </a:extLst>
          </p:cNvPr>
          <p:cNvSpPr>
            <a:spLocks noGrp="1"/>
          </p:cNvSpPr>
          <p:nvPr>
            <p:ph idx="1"/>
          </p:nvPr>
        </p:nvSpPr>
        <p:spPr>
          <a:xfrm>
            <a:off x="2138082" y="1748118"/>
            <a:ext cx="9366530" cy="4163104"/>
          </a:xfrm>
        </p:spPr>
        <p:txBody>
          <a:bodyPr>
            <a:normAutofit/>
          </a:bodyPr>
          <a:lstStyle/>
          <a:p>
            <a:pPr algn="r" rtl="1"/>
            <a:r>
              <a:rPr lang="fa-IR" sz="2800" b="1" dirty="0">
                <a:latin typeface="Times New Roman" panose="02020603050405020304" pitchFamily="18" charset="0"/>
                <a:cs typeface="B Nazanin" panose="00000400000000000000" pitchFamily="2" charset="-78"/>
              </a:rPr>
              <a:t>سؤال: آیا تزریق ویتامین </a:t>
            </a:r>
            <a:r>
              <a:rPr lang="en-US" sz="2800" b="1" dirty="0">
                <a:latin typeface="Times New Roman" panose="02020603050405020304" pitchFamily="18" charset="0"/>
                <a:cs typeface="B Nazanin" panose="00000400000000000000" pitchFamily="2" charset="-78"/>
              </a:rPr>
              <a:t>K </a:t>
            </a:r>
            <a:r>
              <a:rPr lang="fa-IR" sz="2800" b="1" dirty="0">
                <a:latin typeface="Times New Roman" panose="02020603050405020304" pitchFamily="18" charset="0"/>
                <a:cs typeface="B Nazanin" panose="00000400000000000000" pitchFamily="2" charset="-78"/>
              </a:rPr>
              <a:t> به نوزادان باعث ایجاد لوسمی می‌شود؟</a:t>
            </a:r>
          </a:p>
          <a:p>
            <a:pPr algn="r" rtl="1"/>
            <a:r>
              <a:rPr lang="en-US" sz="2400" dirty="0">
                <a:solidFill>
                  <a:srgbClr val="FF0000"/>
                </a:solidFill>
                <a:latin typeface="Times New Roman" panose="02020603050405020304" pitchFamily="18" charset="0"/>
                <a:cs typeface="B Nazanin" panose="00000400000000000000" pitchFamily="2" charset="-78"/>
              </a:rPr>
              <a:t>P</a:t>
            </a:r>
            <a:r>
              <a:rPr lang="fa-IR" sz="2400" dirty="0">
                <a:latin typeface="Times New Roman" panose="02020603050405020304" pitchFamily="18" charset="0"/>
                <a:cs typeface="B Nazanin" panose="00000400000000000000" pitchFamily="2" charset="-78"/>
              </a:rPr>
              <a:t>  نوزادان</a:t>
            </a:r>
          </a:p>
          <a:p>
            <a:pPr algn="r" rtl="1"/>
            <a:r>
              <a:rPr lang="en-US" sz="2400" dirty="0">
                <a:solidFill>
                  <a:srgbClr val="FF0000"/>
                </a:solidFill>
                <a:latin typeface="Times New Roman" panose="02020603050405020304" pitchFamily="18" charset="0"/>
                <a:cs typeface="B Nazanin" panose="00000400000000000000" pitchFamily="2" charset="-78"/>
              </a:rPr>
              <a:t>I</a:t>
            </a:r>
            <a:r>
              <a:rPr lang="fa-IR" sz="2400" dirty="0">
                <a:latin typeface="Times New Roman" panose="02020603050405020304" pitchFamily="18" charset="0"/>
                <a:cs typeface="B Nazanin" panose="00000400000000000000" pitchFamily="2" charset="-78"/>
              </a:rPr>
              <a:t>  تزریق ویتامین </a:t>
            </a:r>
            <a:r>
              <a:rPr lang="en-US" sz="2400" dirty="0">
                <a:latin typeface="Times New Roman" panose="02020603050405020304" pitchFamily="18" charset="0"/>
                <a:cs typeface="B Nazanin" panose="00000400000000000000" pitchFamily="2" charset="-78"/>
              </a:rPr>
              <a:t>K</a:t>
            </a:r>
          </a:p>
          <a:p>
            <a:pPr algn="r" rtl="1"/>
            <a:r>
              <a:rPr lang="en-US" sz="2400" dirty="0">
                <a:solidFill>
                  <a:srgbClr val="FF0000"/>
                </a:solidFill>
                <a:latin typeface="Times New Roman" panose="02020603050405020304" pitchFamily="18" charset="0"/>
                <a:cs typeface="B Nazanin" panose="00000400000000000000" pitchFamily="2" charset="-78"/>
              </a:rPr>
              <a:t>C</a:t>
            </a:r>
            <a:r>
              <a:rPr lang="fa-IR" sz="2400" dirty="0">
                <a:latin typeface="Times New Roman" panose="02020603050405020304" pitchFamily="18" charset="0"/>
                <a:cs typeface="B Nazanin" panose="00000400000000000000" pitchFamily="2" charset="-78"/>
              </a:rPr>
              <a:t> عدم تزریق ویتامین </a:t>
            </a:r>
            <a:r>
              <a:rPr lang="en-US" sz="2400" dirty="0">
                <a:latin typeface="Times New Roman" panose="02020603050405020304" pitchFamily="18" charset="0"/>
                <a:cs typeface="B Nazanin" panose="00000400000000000000" pitchFamily="2" charset="-78"/>
              </a:rPr>
              <a:t>K</a:t>
            </a:r>
          </a:p>
          <a:p>
            <a:pPr algn="r" rtl="1"/>
            <a:r>
              <a:rPr lang="en-US" sz="2400" dirty="0">
                <a:solidFill>
                  <a:srgbClr val="FF0000"/>
                </a:solidFill>
                <a:latin typeface="Times New Roman" panose="02020603050405020304" pitchFamily="18" charset="0"/>
                <a:cs typeface="B Nazanin" panose="00000400000000000000" pitchFamily="2" charset="-78"/>
              </a:rPr>
              <a:t>O</a:t>
            </a:r>
            <a:r>
              <a:rPr lang="fa-IR" sz="2400" dirty="0">
                <a:latin typeface="Times New Roman" panose="02020603050405020304" pitchFamily="18" charset="0"/>
                <a:cs typeface="B Nazanin" panose="00000400000000000000" pitchFamily="2" charset="-78"/>
              </a:rPr>
              <a:t> لوسمی</a:t>
            </a:r>
          </a:p>
          <a:p>
            <a:pPr marL="0" indent="0" algn="r" rtl="1">
              <a:buNone/>
            </a:pPr>
            <a:endParaRPr lang="fa-IR" sz="2400"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19655C2B-7C97-4149-8917-FB745248DEE8}"/>
              </a:ext>
            </a:extLst>
          </p:cNvPr>
          <p:cNvSpPr>
            <a:spLocks noGrp="1"/>
          </p:cNvSpPr>
          <p:nvPr>
            <p:ph type="sldNum" sz="quarter" idx="12"/>
          </p:nvPr>
        </p:nvSpPr>
        <p:spPr/>
        <p:txBody>
          <a:bodyPr/>
          <a:lstStyle/>
          <a:p>
            <a:fld id="{70DEB68B-DBB5-4F54-B6AD-E86FB4AEDA18}" type="slidenum">
              <a:rPr lang="en-US" smtClean="0"/>
              <a:t>15</a:t>
            </a:fld>
            <a:endParaRPr lang="en-US"/>
          </a:p>
        </p:txBody>
      </p:sp>
    </p:spTree>
    <p:extLst>
      <p:ext uri="{BB962C8B-B14F-4D97-AF65-F5344CB8AC3E}">
        <p14:creationId xmlns:p14="http://schemas.microsoft.com/office/powerpoint/2010/main" val="23858177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1826A-324D-46F5-AB15-4411FE72468A}"/>
              </a:ext>
            </a:extLst>
          </p:cNvPr>
          <p:cNvSpPr>
            <a:spLocks noGrp="1"/>
          </p:cNvSpPr>
          <p:nvPr>
            <p:ph type="title"/>
          </p:nvPr>
        </p:nvSpPr>
        <p:spPr>
          <a:xfrm>
            <a:off x="2142309" y="471488"/>
            <a:ext cx="9362303" cy="1243012"/>
          </a:xfrm>
        </p:spPr>
        <p:style>
          <a:lnRef idx="1">
            <a:schemeClr val="accent5"/>
          </a:lnRef>
          <a:fillRef idx="2">
            <a:schemeClr val="accent5"/>
          </a:fillRef>
          <a:effectRef idx="1">
            <a:schemeClr val="accent5"/>
          </a:effectRef>
          <a:fontRef idx="minor">
            <a:schemeClr val="dk1"/>
          </a:fontRef>
        </p:style>
        <p:txBody>
          <a:bodyPr>
            <a:normAutofit/>
          </a:bodyPr>
          <a:lstStyle/>
          <a:p>
            <a:pPr algn="r" rtl="1"/>
            <a:r>
              <a:rPr lang="fa-IR" dirty="0">
                <a:cs typeface="B Titr" panose="00000700000000000000" pitchFamily="2" charset="-78"/>
              </a:rPr>
              <a:t>تدوین استراتژی جستجو</a:t>
            </a:r>
            <a:r>
              <a:rPr lang="en-US" dirty="0">
                <a:cs typeface="B Titr" panose="00000700000000000000" pitchFamily="2" charset="-78"/>
              </a:rPr>
              <a:t> : </a:t>
            </a:r>
            <a:r>
              <a:rPr lang="fa-IR" dirty="0">
                <a:cs typeface="B Titr" panose="00000700000000000000" pitchFamily="2" charset="-78"/>
              </a:rPr>
              <a:t>مثال اول</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EB747253-12F2-4F0A-97F6-62B4D92C6612}"/>
              </a:ext>
            </a:extLst>
          </p:cNvPr>
          <p:cNvSpPr>
            <a:spLocks noGrp="1"/>
          </p:cNvSpPr>
          <p:nvPr>
            <p:ph idx="1"/>
          </p:nvPr>
        </p:nvSpPr>
        <p:spPr>
          <a:xfrm>
            <a:off x="2332383" y="1714500"/>
            <a:ext cx="9172229" cy="4196721"/>
          </a:xfrm>
        </p:spPr>
        <p:txBody>
          <a:bodyPr>
            <a:normAutofit/>
          </a:bodyPr>
          <a:lstStyle/>
          <a:p>
            <a:pPr marL="0" indent="0" algn="r" rtl="1">
              <a:buNone/>
            </a:pPr>
            <a:r>
              <a:rPr lang="fa-IR" sz="2800" b="1" dirty="0">
                <a:latin typeface="Times New Roman" panose="02020603050405020304" pitchFamily="18" charset="0"/>
                <a:cs typeface="B Nazanin" panose="00000400000000000000" pitchFamily="2" charset="-78"/>
              </a:rPr>
              <a:t>سوال: آیا تزریق ویتامین </a:t>
            </a:r>
            <a:r>
              <a:rPr lang="en-US" sz="2800" b="1" dirty="0">
                <a:latin typeface="Times New Roman" panose="02020603050405020304" pitchFamily="18" charset="0"/>
                <a:cs typeface="B Nazanin" panose="00000400000000000000" pitchFamily="2" charset="-78"/>
              </a:rPr>
              <a:t>K </a:t>
            </a:r>
            <a:r>
              <a:rPr lang="fa-IR" sz="2800" b="1" dirty="0">
                <a:latin typeface="Times New Roman" panose="02020603050405020304" pitchFamily="18" charset="0"/>
                <a:cs typeface="B Nazanin" panose="00000400000000000000" pitchFamily="2" charset="-78"/>
              </a:rPr>
              <a:t> به نوزادان باعث ایجاد لوسمی می‌شود؟</a:t>
            </a:r>
            <a:endParaRPr lang="en-US" sz="2800" b="1" dirty="0">
              <a:latin typeface="Times New Roman" panose="02020603050405020304" pitchFamily="18" charset="0"/>
              <a:cs typeface="B Nazanin" panose="00000400000000000000" pitchFamily="2" charset="-78"/>
            </a:endParaRPr>
          </a:p>
          <a:p>
            <a:pPr marL="0" indent="0" algn="r" rtl="1">
              <a:buNone/>
            </a:pPr>
            <a:r>
              <a:rPr lang="fa-IR" sz="2800" b="1" dirty="0" smtClean="0">
                <a:solidFill>
                  <a:srgbClr val="0070C0"/>
                </a:solidFill>
                <a:latin typeface="Times New Roman" panose="02020603050405020304" pitchFamily="18" charset="0"/>
                <a:cs typeface="B Nazanin" panose="00000400000000000000" pitchFamily="2" charset="-78"/>
              </a:rPr>
              <a:t>مرحله اول- </a:t>
            </a:r>
            <a:r>
              <a:rPr lang="fa-IR" sz="2800" b="1" dirty="0">
                <a:solidFill>
                  <a:srgbClr val="0070C0"/>
                </a:solidFill>
                <a:latin typeface="Times New Roman" panose="02020603050405020304" pitchFamily="18" charset="0"/>
                <a:cs typeface="B Nazanin" panose="00000400000000000000" pitchFamily="2" charset="-78"/>
              </a:rPr>
              <a:t>تعیین </a:t>
            </a:r>
            <a:r>
              <a:rPr lang="fa-IR" sz="2800" b="1" dirty="0" smtClean="0">
                <a:solidFill>
                  <a:srgbClr val="0070C0"/>
                </a:solidFill>
                <a:latin typeface="Times New Roman" panose="02020603050405020304" pitchFamily="18" charset="0"/>
                <a:cs typeface="B Nazanin" panose="00000400000000000000" pitchFamily="2" charset="-78"/>
              </a:rPr>
              <a:t>کلیدواژه ها بر اساس اجزای </a:t>
            </a:r>
            <a:r>
              <a:rPr lang="en-US" sz="2800" b="1" dirty="0" err="1">
                <a:solidFill>
                  <a:srgbClr val="0070C0"/>
                </a:solidFill>
                <a:latin typeface="Times New Roman" panose="02020603050405020304" pitchFamily="18" charset="0"/>
                <a:cs typeface="B Nazanin" panose="00000400000000000000" pitchFamily="2" charset="-78"/>
              </a:rPr>
              <a:t>pico</a:t>
            </a:r>
            <a:endParaRPr lang="fa-IR" sz="2800" b="1" dirty="0">
              <a:solidFill>
                <a:srgbClr val="0070C0"/>
              </a:solidFill>
              <a:latin typeface="Times New Roman" panose="02020603050405020304" pitchFamily="18" charset="0"/>
              <a:cs typeface="B Nazanin" panose="00000400000000000000" pitchFamily="2" charset="-78"/>
            </a:endParaRPr>
          </a:p>
          <a:p>
            <a:pPr marL="0" indent="0" algn="r" rtl="1">
              <a:buNone/>
            </a:pPr>
            <a:r>
              <a:rPr lang="fa-IR" sz="2800" b="1" dirty="0">
                <a:latin typeface="Times New Roman" panose="02020603050405020304" pitchFamily="18" charset="0"/>
                <a:cs typeface="B Nazanin" panose="00000400000000000000" pitchFamily="2" charset="-78"/>
              </a:rPr>
              <a:t>نوزادان</a:t>
            </a:r>
          </a:p>
          <a:p>
            <a:pPr marL="0" indent="0" algn="r" rtl="1">
              <a:buNone/>
            </a:pPr>
            <a:r>
              <a:rPr lang="fa-IR" sz="2800" b="1" dirty="0" smtClean="0">
                <a:latin typeface="Times New Roman" panose="02020603050405020304" pitchFamily="18" charset="0"/>
                <a:cs typeface="B Nazanin" panose="00000400000000000000" pitchFamily="2" charset="-78"/>
              </a:rPr>
              <a:t>ویتامین </a:t>
            </a:r>
            <a:r>
              <a:rPr lang="en-US" sz="2800" b="1" dirty="0">
                <a:latin typeface="Times New Roman" panose="02020603050405020304" pitchFamily="18" charset="0"/>
                <a:cs typeface="B Nazanin" panose="00000400000000000000" pitchFamily="2" charset="-78"/>
              </a:rPr>
              <a:t>K</a:t>
            </a:r>
          </a:p>
          <a:p>
            <a:pPr marL="0" indent="0" algn="r" rtl="1">
              <a:buNone/>
            </a:pPr>
            <a:r>
              <a:rPr lang="fa-IR" sz="2800" b="1" dirty="0">
                <a:latin typeface="Times New Roman" panose="02020603050405020304" pitchFamily="18" charset="0"/>
                <a:cs typeface="B Nazanin" panose="00000400000000000000" pitchFamily="2" charset="-78"/>
              </a:rPr>
              <a:t>لوسمی</a:t>
            </a:r>
            <a:endParaRPr lang="en-US" sz="2800"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8210E17A-F2CA-4D52-B7C4-61669492228B}"/>
              </a:ext>
            </a:extLst>
          </p:cNvPr>
          <p:cNvSpPr>
            <a:spLocks noGrp="1"/>
          </p:cNvSpPr>
          <p:nvPr>
            <p:ph type="sldNum" sz="quarter" idx="12"/>
          </p:nvPr>
        </p:nvSpPr>
        <p:spPr/>
        <p:txBody>
          <a:bodyPr/>
          <a:lstStyle/>
          <a:p>
            <a:fld id="{70DEB68B-DBB5-4F54-B6AD-E86FB4AEDA18}" type="slidenum">
              <a:rPr lang="en-US" smtClean="0"/>
              <a:t>16</a:t>
            </a:fld>
            <a:endParaRPr lang="en-US"/>
          </a:p>
        </p:txBody>
      </p:sp>
    </p:spTree>
    <p:extLst>
      <p:ext uri="{BB962C8B-B14F-4D97-AF65-F5344CB8AC3E}">
        <p14:creationId xmlns:p14="http://schemas.microsoft.com/office/powerpoint/2010/main" val="9193823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6E489-EFC3-40B9-B0B9-8B110D886CDE}"/>
              </a:ext>
            </a:extLst>
          </p:cNvPr>
          <p:cNvSpPr>
            <a:spLocks noGrp="1"/>
          </p:cNvSpPr>
          <p:nvPr>
            <p:ph type="title"/>
          </p:nvPr>
        </p:nvSpPr>
        <p:spPr>
          <a:xfrm>
            <a:off x="1484311" y="685801"/>
            <a:ext cx="10018713" cy="1352006"/>
          </a:xfrm>
        </p:spPr>
        <p:style>
          <a:lnRef idx="1">
            <a:schemeClr val="accent3"/>
          </a:lnRef>
          <a:fillRef idx="2">
            <a:schemeClr val="accent3"/>
          </a:fillRef>
          <a:effectRef idx="1">
            <a:schemeClr val="accent3"/>
          </a:effectRef>
          <a:fontRef idx="minor">
            <a:schemeClr val="dk1"/>
          </a:fontRef>
        </p:style>
        <p:txBody>
          <a:bodyPr/>
          <a:lstStyle/>
          <a:p>
            <a:pPr algn="r" rtl="1"/>
            <a:r>
              <a:rPr lang="fa-IR" dirty="0">
                <a:cs typeface="B Titr" panose="00000700000000000000" pitchFamily="2" charset="-78"/>
              </a:rPr>
              <a:t> تدوین استراتژی جستجو- ادامه</a:t>
            </a:r>
            <a:endParaRPr lang="en-US" dirty="0"/>
          </a:p>
        </p:txBody>
      </p:sp>
      <p:sp>
        <p:nvSpPr>
          <p:cNvPr id="3" name="Content Placeholder 2">
            <a:extLst>
              <a:ext uri="{FF2B5EF4-FFF2-40B4-BE49-F238E27FC236}">
                <a16:creationId xmlns:a16="http://schemas.microsoft.com/office/drawing/2014/main" id="{9E2523DB-E1BB-42F0-9956-48337CFEC8CB}"/>
              </a:ext>
            </a:extLst>
          </p:cNvPr>
          <p:cNvSpPr>
            <a:spLocks noGrp="1"/>
          </p:cNvSpPr>
          <p:nvPr>
            <p:ph idx="1"/>
          </p:nvPr>
        </p:nvSpPr>
        <p:spPr>
          <a:xfrm>
            <a:off x="1842052" y="1905000"/>
            <a:ext cx="9662560" cy="4006222"/>
          </a:xfrm>
        </p:spPr>
        <p:txBody>
          <a:bodyPr>
            <a:normAutofit/>
          </a:bodyPr>
          <a:lstStyle/>
          <a:p>
            <a:pPr marL="0" indent="0" algn="r" rtl="1">
              <a:buNone/>
            </a:pPr>
            <a:r>
              <a:rPr lang="fa-IR" sz="2000" b="1" dirty="0" smtClean="0">
                <a:solidFill>
                  <a:srgbClr val="0070C0"/>
                </a:solidFill>
                <a:latin typeface="Times New Roman" panose="02020603050405020304" pitchFamily="18" charset="0"/>
                <a:cs typeface="B Nazanin" panose="00000400000000000000" pitchFamily="2" charset="-78"/>
              </a:rPr>
              <a:t>مرحله دوم - </a:t>
            </a:r>
            <a:r>
              <a:rPr lang="fa-IR" sz="2000" b="1" dirty="0">
                <a:solidFill>
                  <a:srgbClr val="0070C0"/>
                </a:solidFill>
                <a:latin typeface="Times New Roman" panose="02020603050405020304" pitchFamily="18" charset="0"/>
                <a:cs typeface="B Nazanin" panose="00000400000000000000" pitchFamily="2" charset="-78"/>
              </a:rPr>
              <a:t>تعیین کلیدواژه های مترادف</a:t>
            </a:r>
          </a:p>
          <a:p>
            <a:pPr marL="0" indent="0" algn="r" rtl="1">
              <a:buNone/>
            </a:pPr>
            <a:r>
              <a:rPr lang="fa-IR" sz="2000" b="1" dirty="0">
                <a:latin typeface="Times New Roman" panose="02020603050405020304" pitchFamily="18" charset="0"/>
                <a:cs typeface="B Nazanin" panose="00000400000000000000" pitchFamily="2" charset="-78"/>
              </a:rPr>
              <a:t>1.نوزادان</a:t>
            </a:r>
          </a:p>
          <a:p>
            <a:pPr marL="0" indent="0" algn="l">
              <a:buNone/>
            </a:pPr>
            <a:r>
              <a:rPr lang="en-US" sz="2000" dirty="0" smtClean="0">
                <a:latin typeface="Times New Roman" panose="02020603050405020304" pitchFamily="18" charset="0"/>
                <a:cs typeface="B Nazanin" panose="00000400000000000000" pitchFamily="2" charset="-78"/>
              </a:rPr>
              <a:t>neonate</a:t>
            </a:r>
            <a:r>
              <a:rPr lang="en-US" sz="2000" dirty="0">
                <a:latin typeface="Times New Roman" panose="02020603050405020304" pitchFamily="18" charset="0"/>
                <a:cs typeface="B Nazanin" panose="00000400000000000000" pitchFamily="2" charset="-78"/>
              </a:rPr>
              <a:t>, newborn, infant, kid</a:t>
            </a:r>
          </a:p>
          <a:p>
            <a:pPr marL="0" indent="0" algn="r" rtl="1">
              <a:buNone/>
            </a:pPr>
            <a:r>
              <a:rPr lang="fa-IR" sz="2000" b="1" dirty="0">
                <a:latin typeface="Times New Roman" panose="02020603050405020304" pitchFamily="18" charset="0"/>
                <a:cs typeface="B Nazanin" panose="00000400000000000000" pitchFamily="2" charset="-78"/>
              </a:rPr>
              <a:t>2. ویتامین </a:t>
            </a:r>
            <a:r>
              <a:rPr lang="en-US" sz="2000" b="1" dirty="0">
                <a:latin typeface="Times New Roman" panose="02020603050405020304" pitchFamily="18" charset="0"/>
                <a:cs typeface="B Nazanin" panose="00000400000000000000" pitchFamily="2" charset="-78"/>
              </a:rPr>
              <a:t>k</a:t>
            </a:r>
          </a:p>
          <a:p>
            <a:pPr marL="0" indent="0" algn="l">
              <a:buNone/>
            </a:pPr>
            <a:r>
              <a:rPr lang="en-US" sz="2000" dirty="0">
                <a:latin typeface="Times New Roman" panose="02020603050405020304" pitchFamily="18" charset="0"/>
                <a:cs typeface="Times New Roman" panose="02020603050405020304" pitchFamily="18" charset="0"/>
              </a:rPr>
              <a:t>vitamin k</a:t>
            </a:r>
          </a:p>
          <a:p>
            <a:pPr marL="0" indent="0" algn="r" rtl="1">
              <a:buNone/>
            </a:pPr>
            <a:r>
              <a:rPr lang="fa-IR" sz="2000" b="1" dirty="0">
                <a:latin typeface="Times New Roman" panose="02020603050405020304" pitchFamily="18" charset="0"/>
                <a:cs typeface="B Nazanin" panose="00000400000000000000" pitchFamily="2" charset="-78"/>
              </a:rPr>
              <a:t>3. لوسمی</a:t>
            </a:r>
          </a:p>
          <a:p>
            <a:pPr marL="0" indent="0" algn="l">
              <a:buNone/>
            </a:pPr>
            <a:r>
              <a:rPr lang="en-US" sz="2000" dirty="0">
                <a:latin typeface="Times New Roman" panose="02020603050405020304" pitchFamily="18" charset="0"/>
                <a:cs typeface="Times New Roman" panose="02020603050405020304" pitchFamily="18" charset="0"/>
              </a:rPr>
              <a:t>leukemia , blood cancer</a:t>
            </a:r>
            <a:endParaRPr lang="fa-IR" sz="2000" b="1"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F3264FC7-3A49-4AEF-807B-5944136E7B6D}"/>
              </a:ext>
            </a:extLst>
          </p:cNvPr>
          <p:cNvSpPr>
            <a:spLocks noGrp="1"/>
          </p:cNvSpPr>
          <p:nvPr>
            <p:ph type="sldNum" sz="quarter" idx="12"/>
          </p:nvPr>
        </p:nvSpPr>
        <p:spPr/>
        <p:txBody>
          <a:bodyPr/>
          <a:lstStyle/>
          <a:p>
            <a:fld id="{70DEB68B-DBB5-4F54-B6AD-E86FB4AEDA18}" type="slidenum">
              <a:rPr lang="en-US" smtClean="0"/>
              <a:t>17</a:t>
            </a:fld>
            <a:endParaRPr lang="en-US"/>
          </a:p>
        </p:txBody>
      </p:sp>
    </p:spTree>
    <p:extLst>
      <p:ext uri="{BB962C8B-B14F-4D97-AF65-F5344CB8AC3E}">
        <p14:creationId xmlns:p14="http://schemas.microsoft.com/office/powerpoint/2010/main" val="268943978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26F03-0AE5-4623-BDA8-F8743C623EE6}"/>
              </a:ext>
            </a:extLst>
          </p:cNvPr>
          <p:cNvSpPr>
            <a:spLocks noGrp="1"/>
          </p:cNvSpPr>
          <p:nvPr>
            <p:ph type="title"/>
          </p:nvPr>
        </p:nvSpPr>
        <p:spPr>
          <a:xfrm>
            <a:off x="1541417" y="354842"/>
            <a:ext cx="9961607" cy="989149"/>
          </a:xfrm>
        </p:spPr>
        <p:style>
          <a:lnRef idx="1">
            <a:schemeClr val="accent6"/>
          </a:lnRef>
          <a:fillRef idx="2">
            <a:schemeClr val="accent6"/>
          </a:fillRef>
          <a:effectRef idx="1">
            <a:schemeClr val="accent6"/>
          </a:effectRef>
          <a:fontRef idx="minor">
            <a:schemeClr val="dk1"/>
          </a:fontRef>
        </p:style>
        <p:txBody>
          <a:bodyPr/>
          <a:lstStyle/>
          <a:p>
            <a:pPr algn="r" rtl="1"/>
            <a:r>
              <a:rPr lang="fa-IR" dirty="0">
                <a:cs typeface="B Titr" panose="00000700000000000000" pitchFamily="2" charset="-78"/>
              </a:rPr>
              <a:t>تدوین استراتژی جستجو- ادامه</a:t>
            </a:r>
            <a:endParaRPr lang="en-US" dirty="0"/>
          </a:p>
        </p:txBody>
      </p:sp>
      <p:sp>
        <p:nvSpPr>
          <p:cNvPr id="3" name="Content Placeholder 2">
            <a:extLst>
              <a:ext uri="{FF2B5EF4-FFF2-40B4-BE49-F238E27FC236}">
                <a16:creationId xmlns:a16="http://schemas.microsoft.com/office/drawing/2014/main" id="{14B5E54B-0D14-4BEE-8D62-2DA9A0624205}"/>
              </a:ext>
            </a:extLst>
          </p:cNvPr>
          <p:cNvSpPr>
            <a:spLocks noGrp="1"/>
          </p:cNvSpPr>
          <p:nvPr>
            <p:ph idx="1"/>
          </p:nvPr>
        </p:nvSpPr>
        <p:spPr>
          <a:xfrm>
            <a:off x="687388" y="1665026"/>
            <a:ext cx="10817224" cy="4246195"/>
          </a:xfrm>
        </p:spPr>
        <p:txBody>
          <a:bodyPr>
            <a:normAutofit fontScale="92500" lnSpcReduction="20000"/>
          </a:bodyPr>
          <a:lstStyle/>
          <a:p>
            <a:pPr algn="r" rtl="1">
              <a:buFontTx/>
              <a:buChar char="-"/>
            </a:pPr>
            <a:r>
              <a:rPr lang="fa-IR" sz="3200" b="1" dirty="0" smtClean="0">
                <a:solidFill>
                  <a:srgbClr val="0070C0"/>
                </a:solidFill>
                <a:latin typeface="Times New Roman" panose="02020603050405020304" pitchFamily="18" charset="0"/>
                <a:cs typeface="B Nazanin" panose="00000400000000000000" pitchFamily="2" charset="-78"/>
              </a:rPr>
              <a:t>مرحله سوم - ترکیب </a:t>
            </a:r>
            <a:r>
              <a:rPr lang="fa-IR" sz="3200" b="1" dirty="0">
                <a:solidFill>
                  <a:srgbClr val="0070C0"/>
                </a:solidFill>
                <a:latin typeface="Times New Roman" panose="02020603050405020304" pitchFamily="18" charset="0"/>
                <a:cs typeface="B Nazanin" panose="00000400000000000000" pitchFamily="2" charset="-78"/>
              </a:rPr>
              <a:t>مفاهیم و طراحی استراتژی جستجو</a:t>
            </a:r>
          </a:p>
          <a:p>
            <a:pPr lvl="1" algn="r" rtl="1">
              <a:buFont typeface="Wingdings" panose="05000000000000000000" pitchFamily="2" charset="2"/>
              <a:buChar char="v"/>
            </a:pPr>
            <a:r>
              <a:rPr lang="fa-IR" sz="3000" b="1" dirty="0">
                <a:solidFill>
                  <a:schemeClr val="tx1"/>
                </a:solidFill>
                <a:latin typeface="Times New Roman" panose="02020603050405020304" pitchFamily="18" charset="0"/>
                <a:cs typeface="B Nazanin" panose="00000400000000000000" pitchFamily="2" charset="-78"/>
              </a:rPr>
              <a:t>مفاهیم اصلی با </a:t>
            </a:r>
            <a:r>
              <a:rPr lang="en-US" sz="3000" b="1" dirty="0">
                <a:solidFill>
                  <a:schemeClr val="tx1"/>
                </a:solidFill>
                <a:latin typeface="Times New Roman" panose="02020603050405020304" pitchFamily="18" charset="0"/>
                <a:cs typeface="B Nazanin" panose="00000400000000000000" pitchFamily="2" charset="-78"/>
              </a:rPr>
              <a:t>AND</a:t>
            </a:r>
            <a:r>
              <a:rPr lang="fa-IR" sz="3000" b="1" dirty="0">
                <a:solidFill>
                  <a:schemeClr val="tx1"/>
                </a:solidFill>
                <a:latin typeface="Times New Roman" panose="02020603050405020304" pitchFamily="18" charset="0"/>
                <a:cs typeface="B Nazanin" panose="00000400000000000000" pitchFamily="2" charset="-78"/>
              </a:rPr>
              <a:t> ترکیب می‌شوند. </a:t>
            </a:r>
          </a:p>
          <a:p>
            <a:pPr lvl="1" algn="r" rtl="1">
              <a:buFont typeface="Wingdings" panose="05000000000000000000" pitchFamily="2" charset="2"/>
              <a:buChar char="v"/>
            </a:pPr>
            <a:r>
              <a:rPr lang="fa-IR" sz="3000" b="1" dirty="0">
                <a:solidFill>
                  <a:schemeClr val="tx1"/>
                </a:solidFill>
                <a:latin typeface="Times New Roman" panose="02020603050405020304" pitchFamily="18" charset="0"/>
                <a:cs typeface="B Nazanin" panose="00000400000000000000" pitchFamily="2" charset="-78"/>
              </a:rPr>
              <a:t>کلیدواژه‌های مترادف در () قرار گرفته و با </a:t>
            </a:r>
            <a:r>
              <a:rPr lang="en-US" sz="3000" b="1" dirty="0">
                <a:solidFill>
                  <a:schemeClr val="tx1"/>
                </a:solidFill>
                <a:latin typeface="Times New Roman" panose="02020603050405020304" pitchFamily="18" charset="0"/>
                <a:cs typeface="B Nazanin" panose="00000400000000000000" pitchFamily="2" charset="-78"/>
              </a:rPr>
              <a:t>OR</a:t>
            </a:r>
            <a:r>
              <a:rPr lang="fa-IR" sz="3000" b="1" dirty="0">
                <a:solidFill>
                  <a:schemeClr val="tx1"/>
                </a:solidFill>
                <a:latin typeface="Times New Roman" panose="02020603050405020304" pitchFamily="18" charset="0"/>
                <a:cs typeface="B Nazanin" panose="00000400000000000000" pitchFamily="2" charset="-78"/>
              </a:rPr>
              <a:t> با هم ترکیب می‌شوند.</a:t>
            </a:r>
          </a:p>
          <a:p>
            <a:pPr lvl="1" algn="r" rtl="1">
              <a:buFont typeface="Wingdings" panose="05000000000000000000" pitchFamily="2" charset="2"/>
              <a:buChar char="v"/>
            </a:pPr>
            <a:r>
              <a:rPr lang="fa-IR" sz="3000" b="1" dirty="0">
                <a:solidFill>
                  <a:schemeClr val="tx1"/>
                </a:solidFill>
                <a:latin typeface="Times New Roman" panose="02020603050405020304" pitchFamily="18" charset="0"/>
                <a:cs typeface="B Nazanin" panose="00000400000000000000" pitchFamily="2" charset="-78"/>
              </a:rPr>
              <a:t>برای بازیابی حالت های جمع و مفرد کلمه از علامت بریده‌سازی مثل ؟ یا * استفاده کنید.</a:t>
            </a:r>
          </a:p>
          <a:p>
            <a:pPr lvl="1" algn="r" rtl="1">
              <a:buFont typeface="Wingdings" panose="05000000000000000000" pitchFamily="2" charset="2"/>
              <a:buChar char="v"/>
            </a:pPr>
            <a:r>
              <a:rPr lang="fa-IR" sz="3000" b="1" dirty="0">
                <a:solidFill>
                  <a:schemeClr val="tx1"/>
                </a:solidFill>
                <a:latin typeface="Times New Roman" panose="02020603050405020304" pitchFamily="18" charset="0"/>
                <a:cs typeface="B Nazanin" panose="00000400000000000000" pitchFamily="2" charset="-78"/>
              </a:rPr>
              <a:t>برای جستجوی عبارت خاص علامت " "</a:t>
            </a:r>
          </a:p>
          <a:p>
            <a:pPr marL="0" indent="0" algn="r" rtl="1">
              <a:buNone/>
            </a:pPr>
            <a:endParaRPr lang="fa-IR" sz="3200" b="1" dirty="0">
              <a:solidFill>
                <a:schemeClr val="tx1"/>
              </a:solidFill>
              <a:latin typeface="Times New Roman" panose="02020603050405020304" pitchFamily="18" charset="0"/>
              <a:cs typeface="B Nazanin" panose="00000400000000000000" pitchFamily="2" charset="-78"/>
            </a:endParaRPr>
          </a:p>
          <a:p>
            <a:pPr algn="l">
              <a:buFontTx/>
              <a:buChar char="-"/>
            </a:pPr>
            <a:r>
              <a:rPr lang="en-US" sz="3200" b="1" dirty="0">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neonate</a:t>
            </a:r>
            <a:r>
              <a:rPr lang="en-US" sz="3200" dirty="0">
                <a:solidFill>
                  <a:srgbClr val="FF0000"/>
                </a:solidFill>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 </a:t>
            </a:r>
            <a:r>
              <a:rPr lang="en-US" sz="3200" dirty="0">
                <a:highlight>
                  <a:srgbClr val="FFFF00"/>
                </a:highlight>
                <a:latin typeface="Times New Roman" panose="02020603050405020304" pitchFamily="18" charset="0"/>
                <a:cs typeface="Times New Roman" panose="02020603050405020304" pitchFamily="18" charset="0"/>
              </a:rPr>
              <a:t>OR</a:t>
            </a:r>
            <a:r>
              <a:rPr lang="en-US" sz="3200" dirty="0">
                <a:latin typeface="Times New Roman" panose="02020603050405020304" pitchFamily="18" charset="0"/>
                <a:cs typeface="Times New Roman" panose="02020603050405020304" pitchFamily="18" charset="0"/>
              </a:rPr>
              <a:t> newborn? OR </a:t>
            </a:r>
            <a:r>
              <a:rPr lang="en-US" sz="3200" dirty="0">
                <a:latin typeface="Times New Roman" panose="02020603050405020304" pitchFamily="18" charset="0"/>
                <a:cs typeface="B Nazanin" panose="00000400000000000000" pitchFamily="2" charset="-78"/>
              </a:rPr>
              <a:t>infant? OR kid?</a:t>
            </a:r>
            <a:r>
              <a:rPr lang="en-US" sz="3200" b="1" dirty="0">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 </a:t>
            </a:r>
            <a:r>
              <a:rPr lang="en-US" sz="3200" dirty="0">
                <a:highlight>
                  <a:srgbClr val="00FF00"/>
                </a:highlight>
                <a:latin typeface="Times New Roman" panose="02020603050405020304" pitchFamily="18" charset="0"/>
                <a:cs typeface="Times New Roman" panose="02020603050405020304" pitchFamily="18" charset="0"/>
              </a:rPr>
              <a:t>AND</a:t>
            </a:r>
            <a:r>
              <a:rPr lang="en-US" sz="3200" dirty="0">
                <a:latin typeface="Times New Roman" panose="02020603050405020304" pitchFamily="18" charset="0"/>
                <a:cs typeface="Times New Roman" panose="02020603050405020304" pitchFamily="18" charset="0"/>
              </a:rPr>
              <a:t> </a:t>
            </a:r>
            <a:r>
              <a:rPr lang="fa-IR" sz="3200" dirty="0">
                <a:solidFill>
                  <a:srgbClr val="FF0000"/>
                </a:solidFill>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vitamin k</a:t>
            </a:r>
            <a:r>
              <a:rPr lang="fa-IR" sz="3200" dirty="0">
                <a:solidFill>
                  <a:srgbClr val="FF0000"/>
                </a:solidFill>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 </a:t>
            </a:r>
            <a:r>
              <a:rPr lang="en-US" sz="3200" dirty="0">
                <a:highlight>
                  <a:srgbClr val="00FF00"/>
                </a:highlight>
                <a:latin typeface="Times New Roman" panose="02020603050405020304" pitchFamily="18" charset="0"/>
                <a:cs typeface="Times New Roman" panose="02020603050405020304" pitchFamily="18" charset="0"/>
              </a:rPr>
              <a:t>AND</a:t>
            </a:r>
            <a:r>
              <a:rPr lang="en-US" sz="3200" dirty="0">
                <a:latin typeface="Times New Roman" panose="02020603050405020304" pitchFamily="18" charset="0"/>
                <a:cs typeface="Times New Roman" panose="02020603050405020304" pitchFamily="18" charset="0"/>
              </a:rPr>
              <a:t> (leukemia OR </a:t>
            </a:r>
            <a:r>
              <a:rPr lang="fa-IR" sz="3200" dirty="0">
                <a:solidFill>
                  <a:srgbClr val="FF0000"/>
                </a:solidFill>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blood cancer</a:t>
            </a:r>
            <a:r>
              <a:rPr lang="fa-IR" sz="3200" dirty="0">
                <a:solidFill>
                  <a:srgbClr val="FF0000"/>
                </a:solidFill>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3918223B-267D-44AC-95C7-2053CF382656}"/>
              </a:ext>
            </a:extLst>
          </p:cNvPr>
          <p:cNvSpPr>
            <a:spLocks noGrp="1"/>
          </p:cNvSpPr>
          <p:nvPr>
            <p:ph type="sldNum" sz="quarter" idx="12"/>
          </p:nvPr>
        </p:nvSpPr>
        <p:spPr/>
        <p:txBody>
          <a:bodyPr/>
          <a:lstStyle/>
          <a:p>
            <a:fld id="{70DEB68B-DBB5-4F54-B6AD-E86FB4AEDA18}" type="slidenum">
              <a:rPr lang="en-US" smtClean="0"/>
              <a:t>18</a:t>
            </a:fld>
            <a:endParaRPr lang="en-US"/>
          </a:p>
        </p:txBody>
      </p:sp>
    </p:spTree>
    <p:extLst>
      <p:ext uri="{BB962C8B-B14F-4D97-AF65-F5344CB8AC3E}">
        <p14:creationId xmlns:p14="http://schemas.microsoft.com/office/powerpoint/2010/main" val="315894015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barn(inVertical)">
                                      <p:cBhvr>
                                        <p:cTn id="29" dur="500"/>
                                        <p:tgtEl>
                                          <p:spTgt spid="3">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randombar(horizontal)">
                                      <p:cBhvr>
                                        <p:cTn id="3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40DB4-8462-42F0-9B70-6BF79DC2FA14}"/>
              </a:ext>
            </a:extLst>
          </p:cNvPr>
          <p:cNvSpPr>
            <a:spLocks noGrp="1"/>
          </p:cNvSpPr>
          <p:nvPr>
            <p:ph type="title"/>
          </p:nvPr>
        </p:nvSpPr>
        <p:spPr>
          <a:xfrm>
            <a:off x="2037807" y="91440"/>
            <a:ext cx="9466806" cy="1058091"/>
          </a:xfrm>
        </p:spPr>
        <p:style>
          <a:lnRef idx="1">
            <a:schemeClr val="accent6"/>
          </a:lnRef>
          <a:fillRef idx="2">
            <a:schemeClr val="accent6"/>
          </a:fillRef>
          <a:effectRef idx="1">
            <a:schemeClr val="accent6"/>
          </a:effectRef>
          <a:fontRef idx="minor">
            <a:schemeClr val="dk1"/>
          </a:fontRef>
        </p:style>
        <p:txBody>
          <a:bodyPr>
            <a:normAutofit/>
          </a:bodyPr>
          <a:lstStyle/>
          <a:p>
            <a:pPr algn="r" rtl="1"/>
            <a:r>
              <a:rPr lang="fa-IR" dirty="0">
                <a:cs typeface="B Titr" panose="00000700000000000000" pitchFamily="2" charset="-78"/>
              </a:rPr>
              <a:t>مثال دوم:  </a:t>
            </a:r>
            <a:r>
              <a:rPr lang="fa-IR" sz="3600" dirty="0">
                <a:latin typeface="Times New Roman" panose="02020603050405020304" pitchFamily="18" charset="0"/>
                <a:cs typeface="B Nazanin" panose="00000400000000000000" pitchFamily="2" charset="-78"/>
              </a:rPr>
              <a:t>بررسی اثر</a:t>
            </a:r>
            <a:r>
              <a:rPr lang="fa-IR" sz="3600" u="sng" dirty="0">
                <a:latin typeface="Times New Roman" panose="02020603050405020304" pitchFamily="18" charset="0"/>
                <a:cs typeface="B Nazanin" panose="00000400000000000000" pitchFamily="2" charset="-78"/>
              </a:rPr>
              <a:t> ورزش </a:t>
            </a:r>
            <a:r>
              <a:rPr lang="fa-IR" sz="3600" dirty="0">
                <a:latin typeface="Times New Roman" panose="02020603050405020304" pitchFamily="18" charset="0"/>
                <a:cs typeface="B Nazanin" panose="00000400000000000000" pitchFamily="2" charset="-78"/>
              </a:rPr>
              <a:t>بر </a:t>
            </a:r>
            <a:r>
              <a:rPr lang="fa-IR" sz="3600" u="sng" dirty="0">
                <a:latin typeface="Times New Roman" panose="02020603050405020304" pitchFamily="18" charset="0"/>
                <a:cs typeface="B Nazanin" panose="00000400000000000000" pitchFamily="2" charset="-78"/>
              </a:rPr>
              <a:t>بیماران قلبی </a:t>
            </a:r>
            <a:r>
              <a:rPr lang="fa-IR" sz="3600" u="sng" dirty="0" smtClean="0">
                <a:latin typeface="Times New Roman" panose="02020603050405020304" pitchFamily="18" charset="0"/>
                <a:cs typeface="B Nazanin" panose="00000400000000000000" pitchFamily="2" charset="-78"/>
              </a:rPr>
              <a:t>عروقی</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93A5CF21-C5FC-42AA-91E4-5C48B8D69D38}"/>
              </a:ext>
            </a:extLst>
          </p:cNvPr>
          <p:cNvSpPr>
            <a:spLocks noGrp="1"/>
          </p:cNvSpPr>
          <p:nvPr>
            <p:ph idx="1"/>
          </p:nvPr>
        </p:nvSpPr>
        <p:spPr>
          <a:xfrm>
            <a:off x="857251" y="1378424"/>
            <a:ext cx="11101388" cy="5293838"/>
          </a:xfrm>
        </p:spPr>
        <p:txBody>
          <a:bodyPr>
            <a:normAutofit/>
          </a:bodyPr>
          <a:lstStyle/>
          <a:p>
            <a:pPr marL="0" indent="0" algn="r" rtl="1">
              <a:buNone/>
            </a:pPr>
            <a:r>
              <a:rPr lang="fa-IR" sz="1800" b="1" dirty="0">
                <a:solidFill>
                  <a:srgbClr val="0070C0"/>
                </a:solidFill>
                <a:latin typeface="Times New Roman" panose="02020603050405020304" pitchFamily="18" charset="0"/>
                <a:cs typeface="B Nazanin" panose="00000400000000000000" pitchFamily="2" charset="-78"/>
              </a:rPr>
              <a:t>- </a:t>
            </a:r>
            <a:r>
              <a:rPr lang="fa-IR" sz="2000" b="1" dirty="0">
                <a:solidFill>
                  <a:srgbClr val="0070C0"/>
                </a:solidFill>
                <a:latin typeface="Times New Roman" panose="02020603050405020304" pitchFamily="18" charset="0"/>
                <a:cs typeface="B Nazanin" panose="00000400000000000000" pitchFamily="2" charset="-78"/>
              </a:rPr>
              <a:t>تعیین کلید واژه اصلی :   </a:t>
            </a:r>
            <a:r>
              <a:rPr lang="fa-IR" sz="1800" b="1" dirty="0">
                <a:latin typeface="Times New Roman" panose="02020603050405020304" pitchFamily="18" charset="0"/>
                <a:cs typeface="B Nazanin" panose="00000400000000000000" pitchFamily="2" charset="-78"/>
              </a:rPr>
              <a:t>1</a:t>
            </a:r>
            <a:r>
              <a:rPr lang="fa-IR" sz="1800" b="1" dirty="0">
                <a:solidFill>
                  <a:srgbClr val="FF0000"/>
                </a:solidFill>
                <a:latin typeface="Times New Roman" panose="02020603050405020304" pitchFamily="18" charset="0"/>
                <a:cs typeface="B Nazanin" panose="00000400000000000000" pitchFamily="2" charset="-78"/>
              </a:rPr>
              <a:t>.ورزش </a:t>
            </a:r>
            <a:r>
              <a:rPr lang="en-US" sz="1800" dirty="0">
                <a:latin typeface="Times New Roman" panose="02020603050405020304" pitchFamily="18" charset="0"/>
                <a:cs typeface="B Nazanin" panose="00000400000000000000" pitchFamily="2" charset="-78"/>
              </a:rPr>
              <a:t>Exercise</a:t>
            </a:r>
            <a:r>
              <a:rPr lang="fa-IR" sz="1800" dirty="0">
                <a:latin typeface="Times New Roman" panose="02020603050405020304" pitchFamily="18" charset="0"/>
                <a:cs typeface="B Nazanin" panose="00000400000000000000" pitchFamily="2" charset="-78"/>
              </a:rPr>
              <a:t>    </a:t>
            </a:r>
            <a:r>
              <a:rPr lang="fa-IR" sz="1800" b="1" dirty="0">
                <a:latin typeface="Times New Roman" panose="02020603050405020304" pitchFamily="18" charset="0"/>
                <a:cs typeface="B Nazanin" panose="00000400000000000000" pitchFamily="2" charset="-78"/>
              </a:rPr>
              <a:t>2.</a:t>
            </a:r>
            <a:r>
              <a:rPr lang="fa-IR" sz="1800" b="1" dirty="0">
                <a:solidFill>
                  <a:srgbClr val="FF0000"/>
                </a:solidFill>
                <a:latin typeface="Times New Roman" panose="02020603050405020304" pitchFamily="18" charset="0"/>
                <a:cs typeface="B Nazanin" panose="00000400000000000000" pitchFamily="2" charset="-78"/>
              </a:rPr>
              <a:t>بیماری قلبی عروقی </a:t>
            </a:r>
            <a:r>
              <a:rPr lang="en-US" sz="1800" dirty="0">
                <a:latin typeface="Times New Roman" panose="02020603050405020304" pitchFamily="18" charset="0"/>
                <a:cs typeface="B Nazanin" panose="00000400000000000000" pitchFamily="2" charset="-78"/>
              </a:rPr>
              <a:t>Cardiovascular disease</a:t>
            </a:r>
            <a:endParaRPr lang="fa-IR" sz="1800" dirty="0">
              <a:latin typeface="Times New Roman" panose="02020603050405020304" pitchFamily="18" charset="0"/>
              <a:cs typeface="B Nazanin" panose="00000400000000000000" pitchFamily="2" charset="-78"/>
            </a:endParaRPr>
          </a:p>
          <a:p>
            <a:pPr marL="0" indent="0" algn="r" rtl="1">
              <a:buNone/>
            </a:pPr>
            <a:endParaRPr lang="fa-IR" sz="1800" b="1" dirty="0">
              <a:solidFill>
                <a:srgbClr val="0070C0"/>
              </a:solidFill>
              <a:latin typeface="Times New Roman" panose="02020603050405020304" pitchFamily="18" charset="0"/>
              <a:cs typeface="B Nazanin" panose="00000400000000000000" pitchFamily="2" charset="-78"/>
            </a:endParaRPr>
          </a:p>
          <a:p>
            <a:pPr marL="0" indent="0" algn="r" rtl="1">
              <a:buNone/>
            </a:pPr>
            <a:r>
              <a:rPr lang="fa-IR" sz="1800" b="1" dirty="0">
                <a:solidFill>
                  <a:srgbClr val="0070C0"/>
                </a:solidFill>
                <a:latin typeface="Times New Roman" panose="02020603050405020304" pitchFamily="18" charset="0"/>
                <a:cs typeface="B Nazanin" panose="00000400000000000000" pitchFamily="2" charset="-78"/>
              </a:rPr>
              <a:t>-</a:t>
            </a:r>
            <a:r>
              <a:rPr lang="fa-IR" sz="2000" b="1" dirty="0">
                <a:solidFill>
                  <a:srgbClr val="0070C0"/>
                </a:solidFill>
                <a:latin typeface="Times New Roman" panose="02020603050405020304" pitchFamily="18" charset="0"/>
                <a:cs typeface="B Nazanin" panose="00000400000000000000" pitchFamily="2" charset="-78"/>
              </a:rPr>
              <a:t>تعیین کلیدواژه های مترادف</a:t>
            </a:r>
          </a:p>
          <a:p>
            <a:pPr marL="0" indent="0" algn="r" rtl="1">
              <a:buNone/>
            </a:pPr>
            <a:r>
              <a:rPr lang="fa-IR" sz="1800" b="1" dirty="0">
                <a:latin typeface="Times New Roman" panose="02020603050405020304" pitchFamily="18" charset="0"/>
                <a:cs typeface="B Nazanin" panose="00000400000000000000" pitchFamily="2" charset="-78"/>
              </a:rPr>
              <a:t>1</a:t>
            </a:r>
            <a:r>
              <a:rPr lang="fa-IR" sz="1800" b="1" dirty="0" smtClean="0">
                <a:latin typeface="Times New Roman" panose="02020603050405020304" pitchFamily="18" charset="0"/>
                <a:cs typeface="B Nazanin" panose="00000400000000000000" pitchFamily="2" charset="-78"/>
              </a:rPr>
              <a:t>.</a:t>
            </a:r>
            <a:r>
              <a:rPr lang="en-US" sz="1800" b="1" dirty="0" smtClean="0">
                <a:latin typeface="Times New Roman" panose="02020603050405020304" pitchFamily="18" charset="0"/>
                <a:cs typeface="B Nazanin" panose="00000400000000000000" pitchFamily="2" charset="-78"/>
              </a:rPr>
              <a:t> (</a:t>
            </a:r>
            <a:r>
              <a:rPr lang="en-US" sz="1800" b="1" dirty="0">
                <a:latin typeface="Times New Roman" panose="02020603050405020304" pitchFamily="18" charset="0"/>
                <a:cs typeface="B Nazanin" panose="00000400000000000000" pitchFamily="2" charset="-78"/>
              </a:rPr>
              <a:t>Exercise) </a:t>
            </a:r>
            <a:r>
              <a:rPr lang="fa-IR" sz="1800" b="1" dirty="0" smtClean="0">
                <a:latin typeface="Times New Roman" panose="02020603050405020304" pitchFamily="18" charset="0"/>
                <a:cs typeface="B Nazanin" panose="00000400000000000000" pitchFamily="2" charset="-78"/>
              </a:rPr>
              <a:t>ورزش</a:t>
            </a:r>
            <a:endParaRPr lang="fa-IR" sz="1800" b="1" dirty="0">
              <a:latin typeface="Times New Roman" panose="02020603050405020304" pitchFamily="18" charset="0"/>
              <a:cs typeface="B Nazanin" panose="00000400000000000000" pitchFamily="2" charset="-78"/>
            </a:endParaRPr>
          </a:p>
          <a:p>
            <a:pPr marL="0" indent="0" algn="l">
              <a:buNone/>
            </a:pPr>
            <a:r>
              <a:rPr lang="en-US" sz="1800" dirty="0" smtClean="0">
                <a:latin typeface="Times New Roman" panose="02020603050405020304" pitchFamily="18" charset="0"/>
                <a:cs typeface="B Nazanin" panose="00000400000000000000" pitchFamily="2" charset="-78"/>
              </a:rPr>
              <a:t>Exerci</a:t>
            </a:r>
            <a:r>
              <a:rPr lang="en-US" sz="2000" dirty="0" smtClean="0">
                <a:latin typeface="Times New Roman" panose="02020603050405020304" pitchFamily="18" charset="0"/>
                <a:cs typeface="B Nazanin" panose="00000400000000000000" pitchFamily="2" charset="-78"/>
              </a:rPr>
              <a:t>se</a:t>
            </a:r>
            <a:r>
              <a:rPr lang="en-US" sz="1800" dirty="0" smtClean="0">
                <a:latin typeface="Times New Roman" panose="02020603050405020304" pitchFamily="18" charset="0"/>
                <a:cs typeface="B Nazanin" panose="00000400000000000000" pitchFamily="2" charset="-78"/>
              </a:rPr>
              <a:t>, </a:t>
            </a:r>
            <a:r>
              <a:rPr lang="en-US" sz="1800" dirty="0">
                <a:latin typeface="Times New Roman" panose="02020603050405020304" pitchFamily="18" charset="0"/>
                <a:cs typeface="B Nazanin" panose="00000400000000000000" pitchFamily="2" charset="-78"/>
              </a:rPr>
              <a:t>sport, athletic, physical practice, physical fitness</a:t>
            </a:r>
            <a:endParaRPr lang="fa-IR" sz="1800" dirty="0">
              <a:latin typeface="Times New Roman" panose="02020603050405020304" pitchFamily="18" charset="0"/>
              <a:cs typeface="B Nazanin" panose="00000400000000000000" pitchFamily="2" charset="-78"/>
            </a:endParaRPr>
          </a:p>
          <a:p>
            <a:pPr marL="0" indent="0" algn="r" rtl="1">
              <a:buNone/>
            </a:pPr>
            <a:r>
              <a:rPr lang="fa-IR" sz="1800" b="1" dirty="0">
                <a:latin typeface="Times New Roman" panose="02020603050405020304" pitchFamily="18" charset="0"/>
                <a:cs typeface="B Nazanin" panose="00000400000000000000" pitchFamily="2" charset="-78"/>
              </a:rPr>
              <a:t>2. </a:t>
            </a:r>
            <a:r>
              <a:rPr lang="en-US" sz="1800" b="1" dirty="0">
                <a:latin typeface="Times New Roman" panose="02020603050405020304" pitchFamily="18" charset="0"/>
                <a:cs typeface="B Nazanin" panose="00000400000000000000" pitchFamily="2" charset="-78"/>
              </a:rPr>
              <a:t>(Cardiovascular disease) </a:t>
            </a:r>
            <a:r>
              <a:rPr lang="fa-IR" sz="1800" b="1" dirty="0" smtClean="0">
                <a:latin typeface="Times New Roman" panose="02020603050405020304" pitchFamily="18" charset="0"/>
                <a:cs typeface="B Nazanin" panose="00000400000000000000" pitchFamily="2" charset="-78"/>
              </a:rPr>
              <a:t> </a:t>
            </a:r>
            <a:r>
              <a:rPr lang="en-US" sz="1800" b="1" dirty="0" smtClean="0">
                <a:latin typeface="Times New Roman" panose="02020603050405020304" pitchFamily="18" charset="0"/>
                <a:cs typeface="B Nazanin" panose="00000400000000000000" pitchFamily="2" charset="-78"/>
              </a:rPr>
              <a:t> </a:t>
            </a:r>
            <a:r>
              <a:rPr lang="fa-IR" sz="1800" b="1" dirty="0" smtClean="0">
                <a:latin typeface="Times New Roman" panose="02020603050405020304" pitchFamily="18" charset="0"/>
                <a:cs typeface="B Nazanin" panose="00000400000000000000" pitchFamily="2" charset="-78"/>
              </a:rPr>
              <a:t>قلبی </a:t>
            </a:r>
            <a:r>
              <a:rPr lang="fa-IR" sz="1800" b="1" dirty="0">
                <a:latin typeface="Times New Roman" panose="02020603050405020304" pitchFamily="18" charset="0"/>
                <a:cs typeface="B Nazanin" panose="00000400000000000000" pitchFamily="2" charset="-78"/>
              </a:rPr>
              <a:t>عروقی</a:t>
            </a:r>
          </a:p>
          <a:p>
            <a:pPr marL="0" indent="0" algn="l">
              <a:buNone/>
            </a:pPr>
            <a:r>
              <a:rPr lang="en-US" sz="1800" dirty="0">
                <a:latin typeface="Times New Roman" panose="02020603050405020304" pitchFamily="18" charset="0"/>
                <a:cs typeface="B Nazanin" panose="00000400000000000000" pitchFamily="2" charset="-78"/>
              </a:rPr>
              <a:t>Cardiovascular disease, Heart disease, vascular disease</a:t>
            </a:r>
            <a:endParaRPr lang="fa-IR" sz="1800" dirty="0">
              <a:latin typeface="Times New Roman" panose="02020603050405020304" pitchFamily="18" charset="0"/>
              <a:cs typeface="B Nazanin" panose="00000400000000000000" pitchFamily="2" charset="-78"/>
            </a:endParaRPr>
          </a:p>
          <a:p>
            <a:pPr marL="0" indent="0" algn="l">
              <a:buNone/>
            </a:pPr>
            <a:endParaRPr lang="en-US" sz="1800" dirty="0">
              <a:latin typeface="Times New Roman" panose="02020603050405020304" pitchFamily="18" charset="0"/>
              <a:cs typeface="B Nazanin" panose="00000400000000000000" pitchFamily="2" charset="-78"/>
            </a:endParaRPr>
          </a:p>
          <a:p>
            <a:pPr algn="r" rtl="1">
              <a:buFontTx/>
              <a:buChar char="-"/>
            </a:pPr>
            <a:r>
              <a:rPr lang="fa-IR" sz="2000" b="1" dirty="0">
                <a:solidFill>
                  <a:srgbClr val="0070C0"/>
                </a:solidFill>
                <a:latin typeface="Times New Roman" panose="02020603050405020304" pitchFamily="18" charset="0"/>
                <a:cs typeface="B Nazanin" panose="00000400000000000000" pitchFamily="2" charset="-78"/>
              </a:rPr>
              <a:t>ترکیب مفاهیم و طراحی استراتژی جستجو</a:t>
            </a:r>
          </a:p>
          <a:p>
            <a:pPr marL="0" indent="0" algn="l">
              <a:buNone/>
            </a:pPr>
            <a:r>
              <a:rPr lang="en-US" sz="2800" b="1" dirty="0">
                <a:solidFill>
                  <a:srgbClr val="FF0000"/>
                </a:solidFill>
                <a:latin typeface="Times New Roman" panose="02020603050405020304" pitchFamily="18" charset="0"/>
                <a:cs typeface="B Nazanin" panose="00000400000000000000" pitchFamily="2" charset="-78"/>
              </a:rPr>
              <a:t>(</a:t>
            </a:r>
            <a:r>
              <a:rPr lang="en-US" sz="1800" dirty="0" err="1">
                <a:latin typeface="Times New Roman" panose="02020603050405020304" pitchFamily="18" charset="0"/>
                <a:cs typeface="B Nazanin" panose="00000400000000000000" pitchFamily="2" charset="-78"/>
              </a:rPr>
              <a:t>exerci</a:t>
            </a:r>
            <a:r>
              <a:rPr lang="en-US" sz="1800" dirty="0">
                <a:latin typeface="Times New Roman" panose="02020603050405020304" pitchFamily="18" charset="0"/>
                <a:cs typeface="B Nazanin" panose="00000400000000000000" pitchFamily="2" charset="-78"/>
              </a:rPr>
              <a:t>* OR sport* OR athletic* OR</a:t>
            </a:r>
            <a:r>
              <a:rPr lang="en-US" sz="1800" dirty="0">
                <a:solidFill>
                  <a:srgbClr val="00B0F0"/>
                </a:solidFill>
                <a:latin typeface="Times New Roman" panose="02020603050405020304" pitchFamily="18" charset="0"/>
                <a:cs typeface="B Nazanin" panose="00000400000000000000" pitchFamily="2" charset="-78"/>
              </a:rPr>
              <a:t> </a:t>
            </a:r>
            <a:r>
              <a:rPr lang="en-US" sz="2400" b="1" dirty="0">
                <a:solidFill>
                  <a:srgbClr val="00B0F0"/>
                </a:solidFill>
                <a:latin typeface="Times New Roman" panose="02020603050405020304" pitchFamily="18" charset="0"/>
                <a:cs typeface="B Nazanin" panose="00000400000000000000" pitchFamily="2" charset="-78"/>
              </a:rPr>
              <a:t>(</a:t>
            </a:r>
            <a:r>
              <a:rPr lang="en-US" sz="1800" dirty="0">
                <a:latin typeface="Times New Roman" panose="02020603050405020304" pitchFamily="18" charset="0"/>
                <a:cs typeface="B Nazanin" panose="00000400000000000000" pitchFamily="2" charset="-78"/>
              </a:rPr>
              <a:t>physical AND </a:t>
            </a:r>
            <a:r>
              <a:rPr lang="en-US" sz="1800" b="1" dirty="0">
                <a:solidFill>
                  <a:schemeClr val="accent2">
                    <a:lumMod val="50000"/>
                  </a:schemeClr>
                </a:solidFill>
                <a:latin typeface="Times New Roman" panose="02020603050405020304" pitchFamily="18" charset="0"/>
                <a:cs typeface="B Nazanin" panose="00000400000000000000" pitchFamily="2" charset="-78"/>
              </a:rPr>
              <a:t>(</a:t>
            </a:r>
            <a:r>
              <a:rPr lang="en-US" sz="1800" dirty="0">
                <a:latin typeface="Times New Roman" panose="02020603050405020304" pitchFamily="18" charset="0"/>
                <a:cs typeface="B Nazanin" panose="00000400000000000000" pitchFamily="2" charset="-78"/>
              </a:rPr>
              <a:t>practice* OR fitness</a:t>
            </a:r>
            <a:r>
              <a:rPr lang="en-US" sz="1800" b="1" dirty="0">
                <a:solidFill>
                  <a:schemeClr val="accent2">
                    <a:lumMod val="50000"/>
                  </a:schemeClr>
                </a:solidFill>
                <a:latin typeface="Times New Roman" panose="02020603050405020304" pitchFamily="18" charset="0"/>
                <a:cs typeface="B Nazanin" panose="00000400000000000000" pitchFamily="2" charset="-78"/>
              </a:rPr>
              <a:t>)</a:t>
            </a:r>
            <a:r>
              <a:rPr lang="en-US" sz="2400" b="1" dirty="0">
                <a:solidFill>
                  <a:srgbClr val="00B0F0"/>
                </a:solidFill>
                <a:latin typeface="Times New Roman" panose="02020603050405020304" pitchFamily="18" charset="0"/>
                <a:cs typeface="B Nazanin" panose="00000400000000000000" pitchFamily="2" charset="-78"/>
              </a:rPr>
              <a:t>)</a:t>
            </a:r>
            <a:r>
              <a:rPr lang="en-US" sz="2800" b="1" dirty="0">
                <a:solidFill>
                  <a:srgbClr val="FF0000"/>
                </a:solidFill>
                <a:latin typeface="Times New Roman" panose="02020603050405020304" pitchFamily="18" charset="0"/>
                <a:cs typeface="B Nazanin" panose="00000400000000000000" pitchFamily="2" charset="-78"/>
              </a:rPr>
              <a:t>)</a:t>
            </a:r>
            <a:r>
              <a:rPr lang="en-US" sz="2400" b="1" dirty="0">
                <a:solidFill>
                  <a:srgbClr val="FF0000"/>
                </a:solidFill>
                <a:latin typeface="Times New Roman" panose="02020603050405020304" pitchFamily="18" charset="0"/>
                <a:cs typeface="B Nazanin" panose="00000400000000000000" pitchFamily="2" charset="-78"/>
              </a:rPr>
              <a:t> </a:t>
            </a:r>
            <a:r>
              <a:rPr lang="en-US" sz="1800" b="1" dirty="0">
                <a:latin typeface="Times New Roman" panose="02020603050405020304" pitchFamily="18" charset="0"/>
                <a:cs typeface="B Nazanin" panose="00000400000000000000" pitchFamily="2" charset="-78"/>
              </a:rPr>
              <a:t>AND </a:t>
            </a:r>
            <a:r>
              <a:rPr lang="en-US" sz="2800" b="1" dirty="0" smtClean="0">
                <a:latin typeface="Times New Roman" panose="02020603050405020304" pitchFamily="18" charset="0"/>
                <a:cs typeface="B Nazanin" panose="00000400000000000000" pitchFamily="2" charset="-78"/>
              </a:rPr>
              <a:t>(</a:t>
            </a:r>
            <a:r>
              <a:rPr lang="en-US" sz="1800" dirty="0" smtClean="0">
                <a:latin typeface="Times New Roman" panose="02020603050405020304" pitchFamily="18" charset="0"/>
                <a:cs typeface="B Nazanin" panose="00000400000000000000" pitchFamily="2" charset="-78"/>
              </a:rPr>
              <a:t>(</a:t>
            </a:r>
            <a:r>
              <a:rPr lang="en-US" sz="1800" dirty="0" err="1" smtClean="0">
                <a:latin typeface="Times New Roman" panose="02020603050405020304" pitchFamily="18" charset="0"/>
                <a:cs typeface="B Nazanin" panose="00000400000000000000" pitchFamily="2" charset="-78"/>
              </a:rPr>
              <a:t>Cardi</a:t>
            </a:r>
            <a:r>
              <a:rPr lang="en-US" sz="1800" dirty="0">
                <a:latin typeface="Times New Roman" panose="02020603050405020304" pitchFamily="18" charset="0"/>
                <a:cs typeface="B Nazanin" panose="00000400000000000000" pitchFamily="2" charset="-78"/>
              </a:rPr>
              <a:t>* OR heart OR </a:t>
            </a:r>
            <a:r>
              <a:rPr lang="en-US" sz="1800" dirty="0" err="1">
                <a:latin typeface="Times New Roman" panose="02020603050405020304" pitchFamily="18" charset="0"/>
                <a:cs typeface="B Nazanin" panose="00000400000000000000" pitchFamily="2" charset="-78"/>
              </a:rPr>
              <a:t>vascu</a:t>
            </a:r>
            <a:r>
              <a:rPr lang="en-US" sz="1800" dirty="0" smtClean="0">
                <a:latin typeface="Times New Roman" panose="02020603050405020304" pitchFamily="18" charset="0"/>
                <a:cs typeface="B Nazanin" panose="00000400000000000000" pitchFamily="2" charset="-78"/>
              </a:rPr>
              <a:t>*) AND disease*</a:t>
            </a:r>
            <a:r>
              <a:rPr lang="en-US" sz="2800" b="1" dirty="0" smtClean="0">
                <a:latin typeface="Times New Roman" panose="02020603050405020304" pitchFamily="18" charset="0"/>
                <a:cs typeface="B Nazanin" panose="00000400000000000000" pitchFamily="2" charset="-78"/>
              </a:rPr>
              <a:t>)</a:t>
            </a:r>
            <a:endParaRPr lang="en-US" sz="2800" dirty="0">
              <a:latin typeface="Times New Roman" panose="02020603050405020304" pitchFamily="18" charset="0"/>
              <a:cs typeface="B Nazanin" panose="00000400000000000000" pitchFamily="2" charset="-78"/>
            </a:endParaRPr>
          </a:p>
          <a:p>
            <a:pPr marL="0" indent="0" algn="r" rtl="1">
              <a:buNone/>
            </a:pPr>
            <a:endParaRPr lang="en-US" sz="1800"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0F43EB79-7D6C-4593-8A05-60222787020B}"/>
              </a:ext>
            </a:extLst>
          </p:cNvPr>
          <p:cNvSpPr>
            <a:spLocks noGrp="1"/>
          </p:cNvSpPr>
          <p:nvPr>
            <p:ph type="sldNum" sz="quarter" idx="12"/>
          </p:nvPr>
        </p:nvSpPr>
        <p:spPr/>
        <p:txBody>
          <a:bodyPr/>
          <a:lstStyle/>
          <a:p>
            <a:fld id="{70DEB68B-DBB5-4F54-B6AD-E86FB4AEDA18}" type="slidenum">
              <a:rPr lang="en-US" smtClean="0"/>
              <a:t>19</a:t>
            </a:fld>
            <a:endParaRPr lang="en-US"/>
          </a:p>
        </p:txBody>
      </p:sp>
    </p:spTree>
    <p:extLst>
      <p:ext uri="{BB962C8B-B14F-4D97-AF65-F5344CB8AC3E}">
        <p14:creationId xmlns:p14="http://schemas.microsoft.com/office/powerpoint/2010/main" val="36034145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 calcmode="lin" valueType="num">
                                      <p:cBhvr>
                                        <p:cTn id="45"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46" dur="5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4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849086"/>
            <a:ext cx="10018713" cy="1319348"/>
          </a:xfrm>
        </p:spPr>
        <p:style>
          <a:lnRef idx="1">
            <a:schemeClr val="accent1"/>
          </a:lnRef>
          <a:fillRef idx="2">
            <a:schemeClr val="accent1"/>
          </a:fillRef>
          <a:effectRef idx="1">
            <a:schemeClr val="accent1"/>
          </a:effectRef>
          <a:fontRef idx="minor">
            <a:schemeClr val="dk1"/>
          </a:fontRef>
        </p:style>
        <p:txBody>
          <a:bodyPr/>
          <a:lstStyle/>
          <a:p>
            <a:r>
              <a:rPr lang="fa-IR" dirty="0" smtClean="0">
                <a:latin typeface="B "/>
                <a:cs typeface="B Titr" panose="00000700000000000000" pitchFamily="2" charset="-78"/>
              </a:rPr>
              <a:t>جست و جو</a:t>
            </a:r>
            <a:endParaRPr lang="en-US" dirty="0">
              <a:latin typeface="B "/>
              <a:cs typeface="B Titr" panose="00000700000000000000" pitchFamily="2" charset="-78"/>
            </a:endParaRPr>
          </a:p>
        </p:txBody>
      </p:sp>
      <p:sp>
        <p:nvSpPr>
          <p:cNvPr id="3" name="Content Placeholder 2"/>
          <p:cNvSpPr>
            <a:spLocks noGrp="1"/>
          </p:cNvSpPr>
          <p:nvPr>
            <p:ph idx="1"/>
          </p:nvPr>
        </p:nvSpPr>
        <p:spPr>
          <a:xfrm>
            <a:off x="1484310" y="2259875"/>
            <a:ext cx="10018713" cy="3531326"/>
          </a:xfrm>
        </p:spPr>
        <p:txBody>
          <a:bodyPr/>
          <a:lstStyle/>
          <a:p>
            <a:pPr algn="r" rtl="1"/>
            <a:r>
              <a:rPr lang="fa-IR" dirty="0" smtClean="0">
                <a:cs typeface="B Nazanin" panose="00000400000000000000" pitchFamily="2" charset="-78"/>
              </a:rPr>
              <a:t>شروع جستجو با </a:t>
            </a:r>
            <a:r>
              <a:rPr lang="fa-IR" dirty="0" smtClean="0">
                <a:solidFill>
                  <a:srgbClr val="FF0000"/>
                </a:solidFill>
                <a:cs typeface="B Nazanin" panose="00000400000000000000" pitchFamily="2" charset="-78"/>
              </a:rPr>
              <a:t>بیان نیاز اطلاعاتی </a:t>
            </a:r>
            <a:r>
              <a:rPr lang="fa-IR" dirty="0" smtClean="0">
                <a:cs typeface="B Nazanin" panose="00000400000000000000" pitchFamily="2" charset="-78"/>
              </a:rPr>
              <a:t>آغاز می‌شود.</a:t>
            </a:r>
          </a:p>
          <a:p>
            <a:pPr algn="r" rtl="1"/>
            <a:r>
              <a:rPr lang="fa-IR" dirty="0" smtClean="0">
                <a:cs typeface="B Nazanin" panose="00000400000000000000" pitchFamily="2" charset="-78"/>
              </a:rPr>
              <a:t>بیان نیاز اطلاعاتی مستلزم </a:t>
            </a:r>
            <a:r>
              <a:rPr lang="fa-IR" dirty="0" smtClean="0">
                <a:solidFill>
                  <a:srgbClr val="002060"/>
                </a:solidFill>
                <a:cs typeface="B Nazanin" panose="00000400000000000000" pitchFamily="2" charset="-78"/>
              </a:rPr>
              <a:t>شناخت  و یا یافتن کلیدواژه هاست</a:t>
            </a:r>
            <a:r>
              <a:rPr lang="fa-IR" dirty="0" smtClean="0">
                <a:cs typeface="B Nazanin" panose="00000400000000000000" pitchFamily="2" charset="-78"/>
              </a:rPr>
              <a:t>.</a:t>
            </a:r>
          </a:p>
          <a:p>
            <a:pPr algn="r" rtl="1"/>
            <a:r>
              <a:rPr lang="fa-IR" dirty="0" smtClean="0">
                <a:cs typeface="B Nazanin" panose="00000400000000000000" pitchFamily="2" charset="-78"/>
              </a:rPr>
              <a:t>جستجو یک فرآیند </a:t>
            </a:r>
            <a:r>
              <a:rPr lang="fa-IR" dirty="0" smtClean="0">
                <a:solidFill>
                  <a:schemeClr val="accent5">
                    <a:lumMod val="75000"/>
                  </a:schemeClr>
                </a:solidFill>
                <a:cs typeface="B Nazanin" panose="00000400000000000000" pitchFamily="2" charset="-78"/>
              </a:rPr>
              <a:t>گام به گام </a:t>
            </a:r>
            <a:r>
              <a:rPr lang="fa-IR" dirty="0" smtClean="0">
                <a:cs typeface="B Nazanin" panose="00000400000000000000" pitchFamily="2" charset="-78"/>
              </a:rPr>
              <a:t>است.</a:t>
            </a:r>
          </a:p>
          <a:p>
            <a:pPr algn="r" rtl="1"/>
            <a:r>
              <a:rPr lang="fa-IR" dirty="0" smtClean="0">
                <a:cs typeface="B Nazanin" panose="00000400000000000000" pitchFamily="2" charset="-78"/>
              </a:rPr>
              <a:t>جستجو یک فرآیند </a:t>
            </a:r>
            <a:r>
              <a:rPr lang="fa-IR" dirty="0" smtClean="0">
                <a:solidFill>
                  <a:schemeClr val="accent6">
                    <a:lumMod val="75000"/>
                  </a:schemeClr>
                </a:solidFill>
                <a:cs typeface="B Nazanin" panose="00000400000000000000" pitchFamily="2" charset="-78"/>
              </a:rPr>
              <a:t>آزمون و خطاست</a:t>
            </a:r>
            <a:r>
              <a:rPr lang="fa-IR" dirty="0" smtClean="0">
                <a:cs typeface="B Nazanin" panose="00000400000000000000" pitchFamily="2" charset="-78"/>
              </a:rPr>
              <a:t>.</a:t>
            </a:r>
          </a:p>
          <a:p>
            <a:pPr algn="r" rtl="1"/>
            <a:r>
              <a:rPr lang="fa-IR" dirty="0" smtClean="0">
                <a:cs typeface="B Nazanin" panose="00000400000000000000" pitchFamily="2" charset="-78"/>
              </a:rPr>
              <a:t>به هنگام انجام جستجو در پایگاه های اطلاعاتی </a:t>
            </a:r>
            <a:r>
              <a:rPr lang="fa-IR" dirty="0" smtClean="0">
                <a:solidFill>
                  <a:schemeClr val="accent5">
                    <a:lumMod val="75000"/>
                  </a:schemeClr>
                </a:solidFill>
                <a:cs typeface="B Nazanin" panose="00000400000000000000" pitchFamily="2" charset="-78"/>
              </a:rPr>
              <a:t>صبور</a:t>
            </a:r>
            <a:r>
              <a:rPr lang="fa-IR" dirty="0" smtClean="0">
                <a:cs typeface="B Nazanin" panose="00000400000000000000" pitchFamily="2" charset="-78"/>
              </a:rPr>
              <a:t> باشید.</a:t>
            </a:r>
          </a:p>
          <a:p>
            <a:pPr algn="r" rtl="1"/>
            <a:r>
              <a:rPr lang="fa-IR" dirty="0" smtClean="0">
                <a:solidFill>
                  <a:schemeClr val="accent4">
                    <a:lumMod val="75000"/>
                  </a:schemeClr>
                </a:solidFill>
                <a:cs typeface="B Nazanin" panose="00000400000000000000" pitchFamily="2" charset="-78"/>
              </a:rPr>
              <a:t>ارزیابی و نگاه نقادانه </a:t>
            </a:r>
            <a:r>
              <a:rPr lang="fa-IR" dirty="0" smtClean="0">
                <a:cs typeface="B Nazanin" panose="00000400000000000000" pitchFamily="2" charset="-78"/>
              </a:rPr>
              <a:t>جز جدایی ناپذیر هر جستجویی است.</a:t>
            </a:r>
          </a:p>
        </p:txBody>
      </p:sp>
      <p:sp>
        <p:nvSpPr>
          <p:cNvPr id="4" name="Slide Number Placeholder 3"/>
          <p:cNvSpPr>
            <a:spLocks noGrp="1"/>
          </p:cNvSpPr>
          <p:nvPr>
            <p:ph type="sldNum" sz="quarter" idx="12"/>
          </p:nvPr>
        </p:nvSpPr>
        <p:spPr/>
        <p:txBody>
          <a:bodyPr/>
          <a:lstStyle/>
          <a:p>
            <a:fld id="{60DE0574-6CD9-49D5-B9D1-D9FD3F3BE718}" type="slidenum">
              <a:rPr lang="en-US" smtClean="0"/>
              <a:t>2</a:t>
            </a:fld>
            <a:endParaRPr lang="en-US"/>
          </a:p>
        </p:txBody>
      </p:sp>
    </p:spTree>
    <p:extLst>
      <p:ext uri="{BB962C8B-B14F-4D97-AF65-F5344CB8AC3E}">
        <p14:creationId xmlns:p14="http://schemas.microsoft.com/office/powerpoint/2010/main" val="10344190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additive="base">
                                        <p:cTn id="3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 calcmode="lin" valueType="num">
                                      <p:cBhvr additive="base">
                                        <p:cTn id="3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72C74-303E-4ACC-8A83-55DFC026BC24}"/>
              </a:ext>
            </a:extLst>
          </p:cNvPr>
          <p:cNvSpPr>
            <a:spLocks noGrp="1"/>
          </p:cNvSpPr>
          <p:nvPr>
            <p:ph type="title"/>
          </p:nvPr>
        </p:nvSpPr>
        <p:spPr>
          <a:xfrm>
            <a:off x="1922929" y="685801"/>
            <a:ext cx="9580095" cy="1219200"/>
          </a:xfrm>
        </p:spPr>
        <p:style>
          <a:lnRef idx="1">
            <a:schemeClr val="accent2"/>
          </a:lnRef>
          <a:fillRef idx="2">
            <a:schemeClr val="accent2"/>
          </a:fillRef>
          <a:effectRef idx="1">
            <a:schemeClr val="accent2"/>
          </a:effectRef>
          <a:fontRef idx="minor">
            <a:schemeClr val="dk1"/>
          </a:fontRef>
        </p:style>
        <p:txBody>
          <a:bodyPr/>
          <a:lstStyle/>
          <a:p>
            <a:pPr algn="r" rtl="1"/>
            <a:r>
              <a:rPr lang="fa-IR" dirty="0">
                <a:cs typeface="B Titr" panose="00000700000000000000" pitchFamily="2" charset="-78"/>
              </a:rPr>
              <a:t>نکته:</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A3461E59-65C2-4E14-94A8-DE0A5A58264D}"/>
              </a:ext>
            </a:extLst>
          </p:cNvPr>
          <p:cNvSpPr>
            <a:spLocks noGrp="1"/>
          </p:cNvSpPr>
          <p:nvPr>
            <p:ph idx="1"/>
          </p:nvPr>
        </p:nvSpPr>
        <p:spPr>
          <a:xfrm>
            <a:off x="1922929" y="1905000"/>
            <a:ext cx="9581683" cy="4006222"/>
          </a:xfrm>
        </p:spPr>
        <p:txBody>
          <a:bodyPr>
            <a:normAutofit/>
          </a:bodyPr>
          <a:lstStyle/>
          <a:p>
            <a:pPr algn="just" rtl="1"/>
            <a:r>
              <a:rPr lang="fa-IR" sz="2400" dirty="0">
                <a:latin typeface="Times New Roman" panose="02020603050405020304" pitchFamily="18" charset="0"/>
                <a:cs typeface="B Nazanin" panose="00000400000000000000" pitchFamily="2" charset="-78"/>
              </a:rPr>
              <a:t>تعیین کلیدواژه‌های جستجو مستلزم شناخت نسبی به موضوع و همچنین بررسی نتایج چندین جستجوی اولیه است تا بتوان کلیدواژه‌های مرتبط را شناسایی کرد.</a:t>
            </a:r>
          </a:p>
          <a:p>
            <a:pPr algn="just" rtl="1"/>
            <a:r>
              <a:rPr lang="fa-IR" sz="2400" dirty="0">
                <a:latin typeface="Times New Roman" panose="02020603050405020304" pitchFamily="18" charset="0"/>
                <a:cs typeface="B Nazanin" panose="00000400000000000000" pitchFamily="2" charset="-78"/>
              </a:rPr>
              <a:t>منابع مرجعی مانند اصطلاحنامه برای تعیین و تشخیص کلیدواژه‌های جستجو بسیار کاربردی هستند.</a:t>
            </a:r>
          </a:p>
          <a:p>
            <a:pPr algn="just" rtl="1"/>
            <a:r>
              <a:rPr lang="fa-IR" sz="2400" dirty="0">
                <a:latin typeface="Times New Roman" panose="02020603050405020304" pitchFamily="18" charset="0"/>
                <a:cs typeface="B Nazanin" panose="00000400000000000000" pitchFamily="2" charset="-78"/>
              </a:rPr>
              <a:t>اصطلاحنامه </a:t>
            </a:r>
            <a:r>
              <a:rPr lang="en-US" sz="2400" dirty="0">
                <a:latin typeface="Times New Roman" panose="02020603050405020304" pitchFamily="18" charset="0"/>
                <a:cs typeface="B Nazanin" panose="00000400000000000000" pitchFamily="2" charset="-78"/>
              </a:rPr>
              <a:t>Mesh </a:t>
            </a:r>
            <a:r>
              <a:rPr lang="fa-IR" sz="2400" dirty="0">
                <a:latin typeface="Times New Roman" panose="02020603050405020304" pitchFamily="18" charset="0"/>
                <a:cs typeface="B Nazanin" panose="00000400000000000000" pitchFamily="2" charset="-78"/>
              </a:rPr>
              <a:t> و </a:t>
            </a:r>
            <a:r>
              <a:rPr lang="en-US" sz="2400" dirty="0">
                <a:latin typeface="Times New Roman" panose="02020603050405020304" pitchFamily="18" charset="0"/>
                <a:cs typeface="B Nazanin" panose="00000400000000000000" pitchFamily="2" charset="-78"/>
              </a:rPr>
              <a:t> EmTree</a:t>
            </a:r>
            <a:r>
              <a:rPr lang="fa-IR" sz="2400" dirty="0">
                <a:latin typeface="Times New Roman" panose="02020603050405020304" pitchFamily="18" charset="0"/>
                <a:cs typeface="B Nazanin" panose="00000400000000000000" pitchFamily="2" charset="-78"/>
              </a:rPr>
              <a:t> در حوزه علوم پزشکی</a:t>
            </a:r>
            <a:r>
              <a:rPr lang="en-US" sz="2400" dirty="0">
                <a:latin typeface="Times New Roman" panose="02020603050405020304" pitchFamily="18" charset="0"/>
                <a:cs typeface="B Nazanin" panose="00000400000000000000" pitchFamily="2" charset="-78"/>
              </a:rPr>
              <a:t> </a:t>
            </a:r>
            <a:r>
              <a:rPr lang="fa-IR" sz="2400" dirty="0">
                <a:latin typeface="Times New Roman" panose="02020603050405020304" pitchFamily="18" charset="0"/>
                <a:cs typeface="B Nazanin" panose="00000400000000000000" pitchFamily="2" charset="-78"/>
              </a:rPr>
              <a:t> از اصطلاحنامه‌های معتبر هستند که به ترتیب از طریق پایگاه‌های </a:t>
            </a:r>
            <a:r>
              <a:rPr lang="en-US" sz="2400" dirty="0">
                <a:latin typeface="Times New Roman" panose="02020603050405020304" pitchFamily="18" charset="0"/>
                <a:cs typeface="B Nazanin" panose="00000400000000000000" pitchFamily="2" charset="-78"/>
              </a:rPr>
              <a:t>PubMed </a:t>
            </a:r>
            <a:r>
              <a:rPr lang="fa-IR" sz="2400" dirty="0">
                <a:latin typeface="Times New Roman" panose="02020603050405020304" pitchFamily="18" charset="0"/>
                <a:cs typeface="B Nazanin" panose="00000400000000000000" pitchFamily="2" charset="-78"/>
              </a:rPr>
              <a:t> و </a:t>
            </a:r>
            <a:r>
              <a:rPr lang="en-US" sz="2400" dirty="0">
                <a:latin typeface="Times New Roman" panose="02020603050405020304" pitchFamily="18" charset="0"/>
                <a:cs typeface="B Nazanin" panose="00000400000000000000" pitchFamily="2" charset="-78"/>
              </a:rPr>
              <a:t>Embase</a:t>
            </a:r>
            <a:r>
              <a:rPr lang="fa-IR" sz="2400" dirty="0">
                <a:latin typeface="Times New Roman" panose="02020603050405020304" pitchFamily="18" charset="0"/>
                <a:cs typeface="B Nazanin" panose="00000400000000000000" pitchFamily="2" charset="-78"/>
              </a:rPr>
              <a:t> دسترس پذیر می‌باشد.</a:t>
            </a:r>
            <a:endParaRPr lang="en-US" sz="2400"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D130592A-82D0-4F67-909C-FE7330DD0E99}"/>
              </a:ext>
            </a:extLst>
          </p:cNvPr>
          <p:cNvSpPr>
            <a:spLocks noGrp="1"/>
          </p:cNvSpPr>
          <p:nvPr>
            <p:ph type="sldNum" sz="quarter" idx="12"/>
          </p:nvPr>
        </p:nvSpPr>
        <p:spPr/>
        <p:txBody>
          <a:bodyPr/>
          <a:lstStyle/>
          <a:p>
            <a:fld id="{70DEB68B-DBB5-4F54-B6AD-E86FB4AEDA18}" type="slidenum">
              <a:rPr lang="en-US" smtClean="0"/>
              <a:t>20</a:t>
            </a:fld>
            <a:endParaRPr lang="en-US"/>
          </a:p>
        </p:txBody>
      </p:sp>
    </p:spTree>
    <p:extLst>
      <p:ext uri="{BB962C8B-B14F-4D97-AF65-F5344CB8AC3E}">
        <p14:creationId xmlns:p14="http://schemas.microsoft.com/office/powerpoint/2010/main" val="3827987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B12D69-7FD2-46D8-92E1-61F660A734FA}"/>
              </a:ext>
            </a:extLst>
          </p:cNvPr>
          <p:cNvSpPr>
            <a:spLocks noGrp="1"/>
          </p:cNvSpPr>
          <p:nvPr>
            <p:ph type="title"/>
          </p:nvPr>
        </p:nvSpPr>
        <p:spPr>
          <a:xfrm>
            <a:off x="2043113" y="624110"/>
            <a:ext cx="9461499" cy="1280890"/>
          </a:xfrm>
        </p:spPr>
        <p:style>
          <a:lnRef idx="1">
            <a:schemeClr val="accent5"/>
          </a:lnRef>
          <a:fillRef idx="2">
            <a:schemeClr val="accent5"/>
          </a:fillRef>
          <a:effectRef idx="1">
            <a:schemeClr val="accent5"/>
          </a:effectRef>
          <a:fontRef idx="minor">
            <a:schemeClr val="dk1"/>
          </a:fontRef>
        </p:style>
        <p:txBody>
          <a:bodyPr/>
          <a:lstStyle/>
          <a:p>
            <a:pPr algn="r" rtl="1"/>
            <a:r>
              <a:rPr lang="fa-IR" dirty="0">
                <a:cs typeface="B Titr" panose="00000700000000000000" pitchFamily="2" charset="-78"/>
              </a:rPr>
              <a:t>معرفی اجمالی پایگاه‌های اطلاعاتی علمی</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65B9633D-CFB7-45F6-81FF-3D9F2D6422BF}"/>
              </a:ext>
            </a:extLst>
          </p:cNvPr>
          <p:cNvSpPr>
            <a:spLocks noGrp="1"/>
          </p:cNvSpPr>
          <p:nvPr>
            <p:ph idx="1"/>
          </p:nvPr>
        </p:nvSpPr>
        <p:spPr>
          <a:xfrm>
            <a:off x="900113" y="2063930"/>
            <a:ext cx="10604499" cy="4169959"/>
          </a:xfrm>
        </p:spPr>
        <p:txBody>
          <a:bodyPr>
            <a:normAutofit/>
          </a:bodyPr>
          <a:lstStyle/>
          <a:p>
            <a:pPr algn="justLow" rtl="1"/>
            <a:r>
              <a:rPr lang="fa-IR" sz="2000" dirty="0">
                <a:cs typeface="B Nazanin" panose="00000400000000000000" pitchFamily="2" charset="-78"/>
              </a:rPr>
              <a:t>موتور جستجوی </a:t>
            </a:r>
            <a:r>
              <a:rPr lang="en-US" sz="2000" b="1" dirty="0">
                <a:cs typeface="B Nazanin" panose="00000400000000000000" pitchFamily="2" charset="-78"/>
              </a:rPr>
              <a:t>google scholar</a:t>
            </a:r>
            <a:r>
              <a:rPr lang="fa-IR" sz="2000" dirty="0">
                <a:cs typeface="B Nazanin" panose="00000400000000000000" pitchFamily="2" charset="-78"/>
              </a:rPr>
              <a:t>: جستجوی مقالات علمی در تمامی رشته‌ به صورت رایگان (فارسی و انگلیسی)</a:t>
            </a:r>
          </a:p>
          <a:p>
            <a:pPr algn="justLow" rtl="1"/>
            <a:r>
              <a:rPr lang="fa-IR" sz="2000" dirty="0">
                <a:cs typeface="B Nazanin" panose="00000400000000000000" pitchFamily="2" charset="-78"/>
              </a:rPr>
              <a:t>پایگاه </a:t>
            </a:r>
            <a:r>
              <a:rPr lang="en-US" sz="2000" b="1" dirty="0">
                <a:cs typeface="B Nazanin" panose="00000400000000000000" pitchFamily="2" charset="-78"/>
              </a:rPr>
              <a:t>PubMed</a:t>
            </a:r>
            <a:r>
              <a:rPr lang="fa-IR" sz="2000" dirty="0">
                <a:cs typeface="B Nazanin" panose="00000400000000000000" pitchFamily="2" charset="-78"/>
              </a:rPr>
              <a:t>: جستجوی مقالات حوزه پزشکی و موضوعات مرتبط به صورت رایگان (انگلیسی)</a:t>
            </a:r>
          </a:p>
          <a:p>
            <a:pPr algn="justLow" rtl="1"/>
            <a:r>
              <a:rPr lang="fa-IR" sz="2000" b="1" dirty="0">
                <a:cs typeface="B Nazanin" panose="00000400000000000000" pitchFamily="2" charset="-78"/>
              </a:rPr>
              <a:t>سامانه نوپا</a:t>
            </a:r>
            <a:r>
              <a:rPr lang="fa-IR" sz="2000" dirty="0">
                <a:cs typeface="B Nazanin" panose="00000400000000000000" pitchFamily="2" charset="-78"/>
              </a:rPr>
              <a:t>: جستجو در سامانه‌های </a:t>
            </a:r>
            <a:r>
              <a:rPr lang="fa-IR" sz="2000" u="sng" dirty="0">
                <a:cs typeface="B Nazanin" panose="00000400000000000000" pitchFamily="2" charset="-78"/>
              </a:rPr>
              <a:t>بانک مقالات پزشکی ایران</a:t>
            </a:r>
            <a:r>
              <a:rPr lang="fa-IR" sz="2000" dirty="0" smtClean="0">
                <a:cs typeface="B Nazanin" panose="00000400000000000000" pitchFamily="2" charset="-78"/>
              </a:rPr>
              <a:t>، </a:t>
            </a:r>
            <a:r>
              <a:rPr lang="fa-IR" sz="2000" dirty="0">
                <a:cs typeface="B Nazanin" panose="00000400000000000000" pitchFamily="2" charset="-78"/>
              </a:rPr>
              <a:t>سامانه طرح‌های تحقیقاتی (فارسی)</a:t>
            </a:r>
          </a:p>
          <a:p>
            <a:pPr algn="justLow" rtl="1"/>
            <a:r>
              <a:rPr lang="fa-IR" sz="2000" dirty="0">
                <a:cs typeface="B Nazanin" panose="00000400000000000000" pitchFamily="2" charset="-78"/>
              </a:rPr>
              <a:t>پایگاه اطلاعاتی </a:t>
            </a:r>
            <a:r>
              <a:rPr lang="en-US" sz="2000" b="1" dirty="0">
                <a:cs typeface="B Nazanin" panose="00000400000000000000" pitchFamily="2" charset="-78"/>
              </a:rPr>
              <a:t>Scopus</a:t>
            </a:r>
            <a:r>
              <a:rPr lang="fa-IR" sz="2000" dirty="0">
                <a:cs typeface="B Nazanin" panose="00000400000000000000" pitchFamily="2" charset="-78"/>
              </a:rPr>
              <a:t>، </a:t>
            </a:r>
            <a:r>
              <a:rPr lang="en-US" sz="2000" b="1" dirty="0">
                <a:cs typeface="B Nazanin" panose="00000400000000000000" pitchFamily="2" charset="-78"/>
              </a:rPr>
              <a:t>Web Of Science(WOS)</a:t>
            </a:r>
            <a:r>
              <a:rPr lang="fa-IR" sz="2000" b="1" dirty="0">
                <a:cs typeface="B Nazanin" panose="00000400000000000000" pitchFamily="2" charset="-78"/>
              </a:rPr>
              <a:t> </a:t>
            </a:r>
            <a:r>
              <a:rPr lang="fa-IR" sz="2000" dirty="0" smtClean="0">
                <a:cs typeface="B Nazanin" panose="00000400000000000000" pitchFamily="2" charset="-78"/>
              </a:rPr>
              <a:t>پایگاه </a:t>
            </a:r>
            <a:r>
              <a:rPr lang="fa-IR" sz="2000" dirty="0">
                <a:cs typeface="B Nazanin" panose="00000400000000000000" pitchFamily="2" charset="-78"/>
              </a:rPr>
              <a:t>های استنادی مهم که در تمامی رشته‌ها را تحت پوشش دارند. پایگاه </a:t>
            </a:r>
            <a:r>
              <a:rPr lang="en-US" sz="2000" dirty="0">
                <a:cs typeface="B Nazanin" panose="00000400000000000000" pitchFamily="2" charset="-78"/>
              </a:rPr>
              <a:t>WOS</a:t>
            </a:r>
            <a:r>
              <a:rPr lang="fa-IR" sz="2000" dirty="0">
                <a:cs typeface="B Nazanin" panose="00000400000000000000" pitchFamily="2" charset="-78"/>
              </a:rPr>
              <a:t> مقالات </a:t>
            </a:r>
            <a:r>
              <a:rPr lang="en-US" sz="2000" dirty="0">
                <a:cs typeface="B Nazanin" panose="00000400000000000000" pitchFamily="2" charset="-78"/>
              </a:rPr>
              <a:t>ISI</a:t>
            </a:r>
            <a:r>
              <a:rPr lang="fa-IR" sz="2000" dirty="0">
                <a:cs typeface="B Nazanin" panose="00000400000000000000" pitchFamily="2" charset="-78"/>
              </a:rPr>
              <a:t> را نمایه‌سازی می‌کند. استفاده از این پایگاه‌ها نیاز به اشتراک دارند و از طریق آی پی‌های دانشگاه امکان دستیابی به آنها فراهم است. (انگلیسی)</a:t>
            </a:r>
          </a:p>
          <a:p>
            <a:pPr algn="justLow" rtl="1"/>
            <a:r>
              <a:rPr lang="fa-IR" sz="2000" b="1" dirty="0" smtClean="0">
                <a:cs typeface="B Nazanin" panose="00000400000000000000" pitchFamily="2" charset="-78"/>
              </a:rPr>
              <a:t>پایگاه‌های جامع که از طریق </a:t>
            </a:r>
            <a:r>
              <a:rPr lang="en-US" sz="2000" b="1" dirty="0" smtClean="0">
                <a:cs typeface="B Nazanin" panose="00000400000000000000" pitchFamily="2" charset="-78"/>
              </a:rPr>
              <a:t>IP</a:t>
            </a:r>
            <a:r>
              <a:rPr lang="fa-IR" sz="2000" b="1" dirty="0" smtClean="0">
                <a:cs typeface="B Nazanin" panose="00000400000000000000" pitchFamily="2" charset="-78"/>
              </a:rPr>
              <a:t> دانشگاه دسترسی به آنها فراهم است: </a:t>
            </a:r>
            <a:r>
              <a:rPr lang="en-US" sz="2000" b="1" dirty="0" smtClean="0">
                <a:cs typeface="B Nazanin" panose="00000400000000000000" pitchFamily="2" charset="-78"/>
              </a:rPr>
              <a:t>Sciencedirect, Springer, Wiley</a:t>
            </a:r>
            <a:endParaRPr lang="en-US" sz="2000"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E0CB62BD-39FC-44DC-8DE8-40D302E70591}"/>
              </a:ext>
            </a:extLst>
          </p:cNvPr>
          <p:cNvSpPr>
            <a:spLocks noGrp="1"/>
          </p:cNvSpPr>
          <p:nvPr>
            <p:ph type="sldNum" sz="quarter" idx="12"/>
          </p:nvPr>
        </p:nvSpPr>
        <p:spPr/>
        <p:txBody>
          <a:bodyPr/>
          <a:lstStyle/>
          <a:p>
            <a:fld id="{70DEB68B-DBB5-4F54-B6AD-E86FB4AEDA18}" type="slidenum">
              <a:rPr lang="en-US" smtClean="0"/>
              <a:t>21</a:t>
            </a:fld>
            <a:endParaRPr lang="en-US"/>
          </a:p>
        </p:txBody>
      </p:sp>
    </p:spTree>
    <p:extLst>
      <p:ext uri="{BB962C8B-B14F-4D97-AF65-F5344CB8AC3E}">
        <p14:creationId xmlns:p14="http://schemas.microsoft.com/office/powerpoint/2010/main" val="3035491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2088520" y="168276"/>
            <a:ext cx="9054098" cy="1447800"/>
          </a:xfrm>
          <a:solidFill>
            <a:schemeClr val="accent1">
              <a:lumMod val="20000"/>
              <a:lumOff val="80000"/>
            </a:schemeClr>
          </a:solidFill>
        </p:spPr>
        <p:txBody>
          <a:bodyPr rtlCol="0">
            <a:normAutofit/>
          </a:bodyPr>
          <a:lstStyle/>
          <a:p>
            <a:pPr algn="ctr" rtl="1">
              <a:defRPr/>
            </a:pPr>
            <a:r>
              <a:rPr lang="fa-IR" altLang="en-US" dirty="0">
                <a:solidFill>
                  <a:schemeClr val="tx2"/>
                </a:solidFill>
                <a:cs typeface="B Titr" panose="00000700000000000000" pitchFamily="2" charset="-78"/>
              </a:rPr>
              <a:t>معرفی </a:t>
            </a:r>
            <a:r>
              <a:rPr lang="en-US" altLang="en-US" dirty="0">
                <a:solidFill>
                  <a:schemeClr val="tx2"/>
                </a:solidFill>
                <a:cs typeface="B Titr" panose="00000700000000000000" pitchFamily="2" charset="-78"/>
              </a:rPr>
              <a:t>PubMed</a:t>
            </a:r>
          </a:p>
        </p:txBody>
      </p:sp>
      <p:sp>
        <p:nvSpPr>
          <p:cNvPr id="3" name="Content Placeholder 2"/>
          <p:cNvSpPr>
            <a:spLocks noGrp="1"/>
          </p:cNvSpPr>
          <p:nvPr>
            <p:ph idx="1"/>
          </p:nvPr>
        </p:nvSpPr>
        <p:spPr>
          <a:xfrm>
            <a:off x="1981199" y="1616076"/>
            <a:ext cx="9837762" cy="5045161"/>
          </a:xfrm>
          <a:solidFill>
            <a:schemeClr val="bg1"/>
          </a:solidFill>
        </p:spPr>
        <p:txBody>
          <a:bodyPr>
            <a:normAutofit lnSpcReduction="10000"/>
          </a:bodyPr>
          <a:lstStyle/>
          <a:p>
            <a:pPr algn="just" rtl="1">
              <a:lnSpc>
                <a:spcPct val="120000"/>
              </a:lnSpc>
            </a:pPr>
            <a:r>
              <a:rPr lang="fa-IR" altLang="en-US" dirty="0" smtClean="0">
                <a:cs typeface="B Nazanin" panose="00000400000000000000" pitchFamily="2" charset="-78"/>
              </a:rPr>
              <a:t>کتابخانه </a:t>
            </a:r>
            <a:r>
              <a:rPr lang="fa-IR" altLang="en-US" dirty="0">
                <a:cs typeface="B Nazanin" panose="00000400000000000000" pitchFamily="2" charset="-78"/>
              </a:rPr>
              <a:t>ملی پزشکی امریکا (</a:t>
            </a:r>
            <a:r>
              <a:rPr lang="en-US" altLang="en-US" dirty="0">
                <a:solidFill>
                  <a:srgbClr val="FF0000"/>
                </a:solidFill>
                <a:cs typeface="B Nazanin" panose="00000400000000000000" pitchFamily="2" charset="-78"/>
              </a:rPr>
              <a:t>NLM</a:t>
            </a:r>
            <a:r>
              <a:rPr lang="fa-IR" altLang="en-US" dirty="0">
                <a:cs typeface="B Nazanin" panose="00000400000000000000" pitchFamily="2" charset="-78"/>
              </a:rPr>
              <a:t>) </a:t>
            </a:r>
            <a:r>
              <a:rPr lang="en-US" altLang="en-US" dirty="0">
                <a:solidFill>
                  <a:srgbClr val="FF0000"/>
                </a:solidFill>
                <a:cs typeface="B Nazanin" panose="00000400000000000000" pitchFamily="2" charset="-78"/>
              </a:rPr>
              <a:t>N</a:t>
            </a:r>
            <a:r>
              <a:rPr lang="en-US" altLang="en-US" dirty="0">
                <a:cs typeface="B Nazanin" panose="00000400000000000000" pitchFamily="2" charset="-78"/>
              </a:rPr>
              <a:t>ational </a:t>
            </a:r>
            <a:r>
              <a:rPr lang="en-US" altLang="en-US" dirty="0">
                <a:solidFill>
                  <a:srgbClr val="FF0000"/>
                </a:solidFill>
                <a:cs typeface="B Nazanin" panose="00000400000000000000" pitchFamily="2" charset="-78"/>
              </a:rPr>
              <a:t>L</a:t>
            </a:r>
            <a:r>
              <a:rPr lang="en-US" altLang="en-US" dirty="0">
                <a:cs typeface="B Nazanin" panose="00000400000000000000" pitchFamily="2" charset="-78"/>
              </a:rPr>
              <a:t>ibrary of </a:t>
            </a:r>
            <a:r>
              <a:rPr lang="en-US" altLang="en-US" dirty="0">
                <a:solidFill>
                  <a:srgbClr val="FF0000"/>
                </a:solidFill>
                <a:cs typeface="B Nazanin" panose="00000400000000000000" pitchFamily="2" charset="-78"/>
              </a:rPr>
              <a:t>M</a:t>
            </a:r>
            <a:r>
              <a:rPr lang="en-US" altLang="en-US" dirty="0">
                <a:cs typeface="B Nazanin" panose="00000400000000000000" pitchFamily="2" charset="-78"/>
              </a:rPr>
              <a:t>edicine</a:t>
            </a:r>
            <a:r>
              <a:rPr lang="fa-IR" altLang="en-US" dirty="0">
                <a:cs typeface="B Nazanin" panose="00000400000000000000" pitchFamily="2" charset="-78"/>
              </a:rPr>
              <a:t>،</a:t>
            </a:r>
            <a:r>
              <a:rPr lang="fa-IR" dirty="0">
                <a:cs typeface="B Nazanin" panose="00000400000000000000" pitchFamily="2" charset="-78"/>
              </a:rPr>
              <a:t> بزرگترین کتابخانه پزشکی دنیا محسوب می‌شود</a:t>
            </a:r>
            <a:r>
              <a:rPr lang="fa-IR" dirty="0" smtClean="0">
                <a:cs typeface="B Nazanin" panose="00000400000000000000" pitchFamily="2" charset="-78"/>
              </a:rPr>
              <a:t>.</a:t>
            </a:r>
          </a:p>
          <a:p>
            <a:pPr algn="just" rtl="1">
              <a:lnSpc>
                <a:spcPct val="120000"/>
              </a:lnSpc>
            </a:pPr>
            <a:r>
              <a:rPr lang="fa-IR" dirty="0" smtClean="0">
                <a:cs typeface="B Nazanin" panose="00000400000000000000" pitchFamily="2" charset="-78"/>
              </a:rPr>
              <a:t>این </a:t>
            </a:r>
            <a:r>
              <a:rPr lang="fa-IR" dirty="0">
                <a:cs typeface="B Nazanin" panose="00000400000000000000" pitchFamily="2" charset="-78"/>
              </a:rPr>
              <a:t>کتابخانه کلیه متون و منابع پزشکی منتشر شده در سراسر دنیا را اعم از کتاب، مجلات علمی، تصاویر پزشکی، میکروفیلم، گزارشات علمی و ...  ذخیره و در اختیار کاربران قرار می‌دهد.</a:t>
            </a:r>
          </a:p>
          <a:p>
            <a:pPr algn="just" rtl="1">
              <a:lnSpc>
                <a:spcPct val="120000"/>
              </a:lnSpc>
            </a:pPr>
            <a:r>
              <a:rPr lang="fa-IR" dirty="0" smtClean="0">
                <a:cs typeface="B Nazanin" panose="00000400000000000000" pitchFamily="2" charset="-78"/>
              </a:rPr>
              <a:t>این </a:t>
            </a:r>
            <a:r>
              <a:rPr lang="fa-IR" dirty="0">
                <a:cs typeface="B Nazanin" panose="00000400000000000000" pitchFamily="2" charset="-78"/>
              </a:rPr>
              <a:t>کتابخانه از سال ۱۸۷۹ میلادی اطلاعات کتابشناختی مقالات مجلات معتبر حوزه پزشکی و پیراپزشکی را گردآوری نموده و در قالب مجلدهای چاپی تحت عنوان « ایندکس مدیکوس» چاپ و در اختیار کاربران قرار داد. </a:t>
            </a:r>
            <a:endParaRPr lang="fa-IR" dirty="0" smtClean="0">
              <a:cs typeface="B Nazanin" panose="00000400000000000000" pitchFamily="2" charset="-78"/>
            </a:endParaRPr>
          </a:p>
          <a:p>
            <a:pPr algn="just" rtl="1">
              <a:lnSpc>
                <a:spcPct val="120000"/>
              </a:lnSpc>
            </a:pPr>
            <a:r>
              <a:rPr lang="fa-IR" dirty="0" smtClean="0">
                <a:cs typeface="B Nazanin" panose="00000400000000000000" pitchFamily="2" charset="-78"/>
              </a:rPr>
              <a:t>از </a:t>
            </a:r>
            <a:r>
              <a:rPr lang="fa-IR" dirty="0">
                <a:cs typeface="B Nazanin" panose="00000400000000000000" pitchFamily="2" charset="-78"/>
              </a:rPr>
              <a:t>سال ۱۹۶۴ میلادی </a:t>
            </a:r>
            <a:r>
              <a:rPr lang="fa-IR" dirty="0" smtClean="0">
                <a:cs typeface="B Nazanin" panose="00000400000000000000" pitchFamily="2" charset="-78"/>
              </a:rPr>
              <a:t>این </a:t>
            </a:r>
            <a:r>
              <a:rPr lang="fa-IR" dirty="0">
                <a:cs typeface="B Nazanin" panose="00000400000000000000" pitchFamily="2" charset="-78"/>
              </a:rPr>
              <a:t>مجموعه به صورت الکترونیکی با نام مدلاین منتشر گردید</a:t>
            </a:r>
            <a:r>
              <a:rPr lang="fa-IR" dirty="0" smtClean="0">
                <a:cs typeface="B Nazanin" panose="00000400000000000000" pitchFamily="2" charset="-78"/>
              </a:rPr>
              <a:t>.</a:t>
            </a:r>
          </a:p>
          <a:p>
            <a:pPr algn="just" rtl="1">
              <a:lnSpc>
                <a:spcPct val="120000"/>
              </a:lnSpc>
            </a:pPr>
            <a:r>
              <a:rPr lang="fa-IR" dirty="0" smtClean="0">
                <a:cs typeface="B Nazanin" panose="00000400000000000000" pitchFamily="2" charset="-78"/>
              </a:rPr>
              <a:t> </a:t>
            </a:r>
            <a:r>
              <a:rPr lang="fa-IR" dirty="0">
                <a:cs typeface="B Nazanin" panose="00000400000000000000" pitchFamily="2" charset="-78"/>
              </a:rPr>
              <a:t>از سال ۱۹۹۶ میلادی </a:t>
            </a:r>
            <a:r>
              <a:rPr lang="fa-IR" dirty="0" smtClean="0">
                <a:cs typeface="B Nazanin" panose="00000400000000000000" pitchFamily="2" charset="-78"/>
              </a:rPr>
              <a:t>با گسترش اینترنت، دسترسی </a:t>
            </a:r>
            <a:r>
              <a:rPr lang="fa-IR" dirty="0">
                <a:cs typeface="B Nazanin" panose="00000400000000000000" pitchFamily="2" charset="-78"/>
              </a:rPr>
              <a:t>به این مجموعه به صورت رایگان و از طریق پابمد فراهم شد.</a:t>
            </a:r>
          </a:p>
        </p:txBody>
      </p:sp>
      <p:sp>
        <p:nvSpPr>
          <p:cNvPr id="7172" name="Slide Number Placeholder 3"/>
          <p:cNvSpPr>
            <a:spLocks noGrp="1"/>
          </p:cNvSpPr>
          <p:nvPr>
            <p:ph type="sldNum" sz="quarter" idx="12"/>
          </p:nvPr>
        </p:nvSpPr>
        <p:spPr bwMode="auto">
          <a:xfrm>
            <a:off x="1981200" y="6356351"/>
            <a:ext cx="2133600" cy="365125"/>
          </a:xfrm>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eaLnBrk="1" hangingPunct="1"/>
            <a:fld id="{FEE223F0-9097-4B1B-BA10-7B14864760B2}" type="slidenum">
              <a:rPr lang="en-US" altLang="en-US">
                <a:solidFill>
                  <a:srgbClr val="898989"/>
                </a:solidFill>
                <a:latin typeface="Calibri" panose="020F0502020204030204" pitchFamily="34" charset="0"/>
              </a:rPr>
              <a:pPr algn="l" eaLnBrk="1" hangingPunct="1"/>
              <a:t>22</a:t>
            </a:fld>
            <a:endParaRPr lang="en-US" altLang="en-US">
              <a:solidFill>
                <a:srgbClr val="898989"/>
              </a:solidFill>
              <a:latin typeface="Calibri" panose="020F0502020204030204" pitchFamily="34" charset="0"/>
            </a:endParaRPr>
          </a:p>
        </p:txBody>
      </p:sp>
      <p:pic>
        <p:nvPicPr>
          <p:cNvPr id="1024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5836" y="168276"/>
            <a:ext cx="1627094" cy="2057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8665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0245"/>
                                        </p:tgtEl>
                                        <p:attrNameLst>
                                          <p:attrName>style.visibility</p:attrName>
                                        </p:attrNameLst>
                                      </p:cBhvr>
                                      <p:to>
                                        <p:strVal val="visible"/>
                                      </p:to>
                                    </p:set>
                                    <p:anim calcmode="lin" valueType="num">
                                      <p:cBhvr additive="base">
                                        <p:cTn id="17" dur="500" fill="hold"/>
                                        <p:tgtEl>
                                          <p:spTgt spid="10245"/>
                                        </p:tgtEl>
                                        <p:attrNameLst>
                                          <p:attrName>ppt_x</p:attrName>
                                        </p:attrNameLst>
                                      </p:cBhvr>
                                      <p:tavLst>
                                        <p:tav tm="0">
                                          <p:val>
                                            <p:strVal val="#ppt_x"/>
                                          </p:val>
                                        </p:tav>
                                        <p:tav tm="100000">
                                          <p:val>
                                            <p:strVal val="#ppt_x"/>
                                          </p:val>
                                        </p:tav>
                                      </p:tavLst>
                                    </p:anim>
                                    <p:anim calcmode="lin" valueType="num">
                                      <p:cBhvr additive="base">
                                        <p:cTn id="18" dur="500" fill="hold"/>
                                        <p:tgtEl>
                                          <p:spTgt spid="1024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additive="base">
                                        <p:cTn id="2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additive="base">
                                        <p:cTn id="2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additive="base">
                                        <p:cTn id="3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 calcmode="lin" valueType="num">
                                      <p:cBhvr additive="base">
                                        <p:cTn id="4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41460-D933-4816-B04C-27B6A7D61701}"/>
              </a:ext>
            </a:extLst>
          </p:cNvPr>
          <p:cNvSpPr>
            <a:spLocks noGrp="1"/>
          </p:cNvSpPr>
          <p:nvPr>
            <p:ph type="title"/>
          </p:nvPr>
        </p:nvSpPr>
        <p:spPr>
          <a:xfrm>
            <a:off x="1484311" y="685801"/>
            <a:ext cx="10018713" cy="1325880"/>
          </a:xfrm>
        </p:spPr>
        <p:style>
          <a:lnRef idx="1">
            <a:schemeClr val="accent2"/>
          </a:lnRef>
          <a:fillRef idx="2">
            <a:schemeClr val="accent2"/>
          </a:fillRef>
          <a:effectRef idx="1">
            <a:schemeClr val="accent2"/>
          </a:effectRef>
          <a:fontRef idx="minor">
            <a:schemeClr val="dk1"/>
          </a:fontRef>
        </p:style>
        <p:txBody>
          <a:bodyPr/>
          <a:lstStyle/>
          <a:p>
            <a:pPr algn="ctr" rtl="1"/>
            <a:r>
              <a:rPr lang="fa-IR" dirty="0">
                <a:cs typeface="B Titr" panose="00000700000000000000" pitchFamily="2" charset="-78"/>
              </a:rPr>
              <a:t>پابمد</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0C522591-9868-407A-BE61-6C36E286A899}"/>
              </a:ext>
            </a:extLst>
          </p:cNvPr>
          <p:cNvSpPr>
            <a:spLocks noGrp="1"/>
          </p:cNvSpPr>
          <p:nvPr>
            <p:ph idx="1"/>
          </p:nvPr>
        </p:nvSpPr>
        <p:spPr>
          <a:xfrm>
            <a:off x="1620788" y="2011680"/>
            <a:ext cx="10018714" cy="4293585"/>
          </a:xfrm>
        </p:spPr>
        <p:txBody>
          <a:bodyPr>
            <a:noAutofit/>
          </a:bodyPr>
          <a:lstStyle/>
          <a:p>
            <a:pPr algn="r" rtl="1"/>
            <a:r>
              <a:rPr lang="en-US" sz="3600" dirty="0" smtClean="0">
                <a:solidFill>
                  <a:schemeClr val="tx1">
                    <a:lumMod val="75000"/>
                    <a:lumOff val="25000"/>
                  </a:schemeClr>
                </a:solidFill>
                <a:cs typeface="B Nazanin" pitchFamily="2" charset="-78"/>
              </a:rPr>
              <a:t>PubMed</a:t>
            </a:r>
            <a:r>
              <a:rPr lang="fa-IR" sz="3600" dirty="0" smtClean="0">
                <a:solidFill>
                  <a:schemeClr val="tx1">
                    <a:lumMod val="75000"/>
                    <a:lumOff val="25000"/>
                  </a:schemeClr>
                </a:solidFill>
                <a:cs typeface="B Nazanin" pitchFamily="2" charset="-78"/>
              </a:rPr>
              <a:t> بانک </a:t>
            </a:r>
            <a:r>
              <a:rPr lang="fa-IR" sz="3600" dirty="0">
                <a:solidFill>
                  <a:schemeClr val="tx1">
                    <a:lumMod val="75000"/>
                    <a:lumOff val="25000"/>
                  </a:schemeClr>
                </a:solidFill>
                <a:cs typeface="B Nazanin" pitchFamily="2" charset="-78"/>
              </a:rPr>
              <a:t>اطلاعات چکیده است که می تواند شامل پیوندهایی به محتوای کامل متن از وب‌سایت‌ها و ناشران مختلف باشد.</a:t>
            </a:r>
          </a:p>
          <a:p>
            <a:pPr algn="r" rtl="1"/>
            <a:r>
              <a:rPr lang="fa-IR" sz="2800" b="0" i="0" dirty="0">
                <a:solidFill>
                  <a:srgbClr val="333333"/>
                </a:solidFill>
                <a:effectLst/>
                <a:latin typeface="iransans"/>
                <a:cs typeface="B Nazanin" panose="00000400000000000000" pitchFamily="2" charset="-78"/>
              </a:rPr>
              <a:t>پابمد جستجوی متون علمی را از طریق سه منبع اصلی مقدور می سازد :</a:t>
            </a:r>
            <a:endParaRPr lang="fa-IR" sz="2800" dirty="0">
              <a:solidFill>
                <a:srgbClr val="333333"/>
              </a:solidFill>
              <a:latin typeface="iransans"/>
              <a:cs typeface="B Nazanin" panose="00000400000000000000" pitchFamily="2" charset="-78"/>
            </a:endParaRPr>
          </a:p>
          <a:p>
            <a:pPr lvl="1" algn="r" rtl="1"/>
            <a:r>
              <a:rPr lang="fa-IR" sz="2400" dirty="0">
                <a:solidFill>
                  <a:srgbClr val="333333"/>
                </a:solidFill>
                <a:latin typeface="iransans"/>
                <a:cs typeface="B Nazanin" panose="00000400000000000000" pitchFamily="2" charset="-78"/>
              </a:rPr>
              <a:t>مدلاین </a:t>
            </a:r>
            <a:r>
              <a:rPr lang="en-US" sz="2400" dirty="0">
                <a:solidFill>
                  <a:srgbClr val="FF0000"/>
                </a:solidFill>
                <a:latin typeface="iransans"/>
                <a:cs typeface="B Nazanin" panose="00000400000000000000" pitchFamily="2" charset="-78"/>
              </a:rPr>
              <a:t>MEDLINE</a:t>
            </a:r>
            <a:endParaRPr lang="fa-IR" sz="2400" dirty="0">
              <a:solidFill>
                <a:srgbClr val="FF0000"/>
              </a:solidFill>
              <a:latin typeface="iransans"/>
              <a:cs typeface="B Nazanin" panose="00000400000000000000" pitchFamily="2" charset="-78"/>
            </a:endParaRPr>
          </a:p>
          <a:p>
            <a:pPr lvl="1" algn="r" rtl="1"/>
            <a:r>
              <a:rPr lang="fa-IR" sz="2400" dirty="0">
                <a:solidFill>
                  <a:srgbClr val="333333"/>
                </a:solidFill>
                <a:latin typeface="iransans"/>
                <a:cs typeface="B Nazanin" panose="00000400000000000000" pitchFamily="2" charset="-78"/>
              </a:rPr>
              <a:t>پابمد سنترال</a:t>
            </a:r>
            <a:r>
              <a:rPr lang="en-US" sz="2400" dirty="0">
                <a:solidFill>
                  <a:srgbClr val="333333"/>
                </a:solidFill>
                <a:latin typeface="iransans"/>
                <a:cs typeface="B Nazanin" panose="00000400000000000000" pitchFamily="2" charset="-78"/>
              </a:rPr>
              <a:t> PubMed Central </a:t>
            </a:r>
            <a:r>
              <a:rPr lang="en-US" sz="2400" dirty="0">
                <a:solidFill>
                  <a:srgbClr val="FF0000"/>
                </a:solidFill>
                <a:latin typeface="iransans"/>
                <a:cs typeface="B Nazanin" panose="00000400000000000000" pitchFamily="2" charset="-78"/>
              </a:rPr>
              <a:t>(PMC) </a:t>
            </a:r>
            <a:endParaRPr lang="fa-IR" sz="2400" dirty="0">
              <a:solidFill>
                <a:srgbClr val="FF0000"/>
              </a:solidFill>
              <a:latin typeface="iransans"/>
              <a:cs typeface="B Nazanin" panose="00000400000000000000" pitchFamily="2" charset="-78"/>
            </a:endParaRPr>
          </a:p>
          <a:p>
            <a:pPr lvl="1" algn="r" rtl="1"/>
            <a:r>
              <a:rPr lang="fa-IR" sz="2400" dirty="0">
                <a:solidFill>
                  <a:srgbClr val="333333"/>
                </a:solidFill>
                <a:latin typeface="iransans"/>
                <a:cs typeface="B Nazanin" panose="00000400000000000000" pitchFamily="2" charset="-78"/>
              </a:rPr>
              <a:t>قفسه کتاب</a:t>
            </a:r>
            <a:r>
              <a:rPr lang="en-US" sz="2400" dirty="0">
                <a:solidFill>
                  <a:srgbClr val="333333"/>
                </a:solidFill>
                <a:latin typeface="iransans"/>
                <a:cs typeface="B Nazanin" panose="00000400000000000000" pitchFamily="2" charset="-78"/>
              </a:rPr>
              <a:t> </a:t>
            </a:r>
            <a:r>
              <a:rPr lang="en-US" sz="2400" dirty="0">
                <a:solidFill>
                  <a:srgbClr val="FF0000"/>
                </a:solidFill>
                <a:latin typeface="iransans"/>
                <a:cs typeface="B Nazanin" panose="00000400000000000000" pitchFamily="2" charset="-78"/>
              </a:rPr>
              <a:t>Bookshelf</a:t>
            </a:r>
            <a:r>
              <a:rPr lang="en-US" sz="2400" dirty="0">
                <a:solidFill>
                  <a:srgbClr val="333333"/>
                </a:solidFill>
                <a:latin typeface="iransans"/>
                <a:cs typeface="B Nazanin" panose="00000400000000000000" pitchFamily="2" charset="-78"/>
              </a:rPr>
              <a:t> </a:t>
            </a:r>
            <a:endParaRPr lang="en-US" sz="2400" dirty="0">
              <a:cs typeface="B Nazanin" panose="00000400000000000000" pitchFamily="2" charset="-78"/>
            </a:endParaRPr>
          </a:p>
        </p:txBody>
      </p:sp>
    </p:spTree>
    <p:extLst>
      <p:ext uri="{BB962C8B-B14F-4D97-AF65-F5344CB8AC3E}">
        <p14:creationId xmlns:p14="http://schemas.microsoft.com/office/powerpoint/2010/main" val="731087767"/>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0996B-2051-48B4-B5D3-458A815B584F}"/>
              </a:ext>
            </a:extLst>
          </p:cNvPr>
          <p:cNvSpPr>
            <a:spLocks noGrp="1"/>
          </p:cNvSpPr>
          <p:nvPr>
            <p:ph type="title"/>
          </p:nvPr>
        </p:nvSpPr>
        <p:spPr>
          <a:xfrm>
            <a:off x="1484311" y="685800"/>
            <a:ext cx="10018713" cy="1456509"/>
          </a:xfrm>
        </p:spPr>
        <p:style>
          <a:lnRef idx="1">
            <a:schemeClr val="accent1"/>
          </a:lnRef>
          <a:fillRef idx="2">
            <a:schemeClr val="accent1"/>
          </a:fillRef>
          <a:effectRef idx="1">
            <a:schemeClr val="accent1"/>
          </a:effectRef>
          <a:fontRef idx="minor">
            <a:schemeClr val="dk1"/>
          </a:fontRef>
        </p:style>
        <p:txBody>
          <a:bodyPr/>
          <a:lstStyle/>
          <a:p>
            <a:pPr algn="ctr" rtl="1"/>
            <a:r>
              <a:rPr lang="fa-IR" dirty="0">
                <a:cs typeface="B Titr" panose="00000700000000000000" pitchFamily="2" charset="-78"/>
              </a:rPr>
              <a:t>مدلاین</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5A3D830B-8C45-42FB-80E4-FD2358B11A0D}"/>
              </a:ext>
            </a:extLst>
          </p:cNvPr>
          <p:cNvSpPr>
            <a:spLocks noGrp="1"/>
          </p:cNvSpPr>
          <p:nvPr>
            <p:ph idx="1"/>
          </p:nvPr>
        </p:nvSpPr>
        <p:spPr>
          <a:xfrm>
            <a:off x="1484310" y="2259875"/>
            <a:ext cx="10018713" cy="3531326"/>
          </a:xfrm>
        </p:spPr>
        <p:txBody>
          <a:bodyPr>
            <a:normAutofit lnSpcReduction="10000"/>
          </a:bodyPr>
          <a:lstStyle/>
          <a:p>
            <a:pPr algn="just" rtl="1"/>
            <a:r>
              <a:rPr lang="fa-IR" b="0" i="0" dirty="0">
                <a:solidFill>
                  <a:srgbClr val="333333"/>
                </a:solidFill>
                <a:effectLst/>
                <a:latin typeface="iransans"/>
                <a:cs typeface="B Nazanin" panose="00000400000000000000" pitchFamily="2" charset="-78"/>
              </a:rPr>
              <a:t>مدلاین بزرگترین زیرمجموعه پابمد محسوب می شود که دارای ۲۷ میلیون رکورد شامل چکیده و اطلاعات کتابشناختی مقالات مجلات حوزه علوم زیستی و زیست پزشکی است. </a:t>
            </a:r>
            <a:endParaRPr lang="en-US" b="0" i="0" dirty="0" smtClean="0">
              <a:solidFill>
                <a:srgbClr val="333333"/>
              </a:solidFill>
              <a:effectLst/>
              <a:latin typeface="iransans"/>
              <a:cs typeface="B Nazanin" panose="00000400000000000000" pitchFamily="2" charset="-78"/>
            </a:endParaRPr>
          </a:p>
          <a:p>
            <a:pPr algn="just" rtl="1"/>
            <a:r>
              <a:rPr lang="fa-IR" b="0" i="0" dirty="0" smtClean="0">
                <a:solidFill>
                  <a:srgbClr val="FF0000"/>
                </a:solidFill>
                <a:effectLst/>
                <a:latin typeface="iransans"/>
                <a:cs typeface="B Nazanin" panose="00000400000000000000" pitchFamily="2" charset="-78"/>
              </a:rPr>
              <a:t>مشخصه </a:t>
            </a:r>
            <a:r>
              <a:rPr lang="fa-IR" b="0" i="0" dirty="0">
                <a:solidFill>
                  <a:srgbClr val="FF0000"/>
                </a:solidFill>
                <a:effectLst/>
                <a:latin typeface="iransans"/>
                <a:cs typeface="B Nazanin" panose="00000400000000000000" pitchFamily="2" charset="-78"/>
              </a:rPr>
              <a:t>اصلی مجموعه مدلاین، نمایه شدن رکوردهای آن با سرعنوان موضوعی پزشکی است</a:t>
            </a:r>
            <a:r>
              <a:rPr lang="en-US" b="0" i="0" dirty="0">
                <a:solidFill>
                  <a:srgbClr val="333333"/>
                </a:solidFill>
                <a:effectLst/>
                <a:latin typeface="iransans"/>
                <a:cs typeface="B Nazanin" panose="00000400000000000000" pitchFamily="2" charset="-78"/>
              </a:rPr>
              <a:t>.</a:t>
            </a:r>
          </a:p>
          <a:p>
            <a:pPr algn="just" rtl="1"/>
            <a:endParaRPr lang="fa-IR" b="0" i="0" dirty="0">
              <a:solidFill>
                <a:srgbClr val="333333"/>
              </a:solidFill>
              <a:effectLst/>
              <a:latin typeface="iransans"/>
              <a:cs typeface="B Nazanin" panose="00000400000000000000" pitchFamily="2" charset="-78"/>
            </a:endParaRPr>
          </a:p>
          <a:p>
            <a:pPr algn="just" rtl="1"/>
            <a:r>
              <a:rPr lang="fa-IR" b="0" i="0" dirty="0">
                <a:effectLst/>
                <a:latin typeface="iransans"/>
                <a:cs typeface="B Nazanin" panose="00000400000000000000" pitchFamily="2" charset="-78"/>
              </a:rPr>
              <a:t>ویژگی دیگر مدلاین </a:t>
            </a:r>
            <a:r>
              <a:rPr lang="fa-IR" b="0" i="0" dirty="0">
                <a:solidFill>
                  <a:srgbClr val="FF0000"/>
                </a:solidFill>
                <a:effectLst/>
                <a:latin typeface="iransans"/>
                <a:cs typeface="B Nazanin" panose="00000400000000000000" pitchFamily="2" charset="-78"/>
              </a:rPr>
              <a:t>انتخابی بودن مجلاتی </a:t>
            </a:r>
            <a:r>
              <a:rPr lang="fa-IR" b="0" i="0" dirty="0">
                <a:solidFill>
                  <a:srgbClr val="333333"/>
                </a:solidFill>
                <a:effectLst/>
                <a:latin typeface="iransans"/>
                <a:cs typeface="B Nazanin" panose="00000400000000000000" pitchFamily="2" charset="-78"/>
              </a:rPr>
              <a:t>است که اطلاعات مقالات آنها وارد مدلاین می شود. کلیه این مجلات به انتخاب « کمیته فنی انتخاب متون » و طبق بررسی های دقیق و داوری علمی وارد مدلاین می شوند. از این رو می توان اینگونه استنباط نمود که مقالات معتبر علمی پزشکی و حوزه های مرتبط در مدلاین نمایه می شوند. </a:t>
            </a:r>
          </a:p>
          <a:p>
            <a:pPr algn="just" rtl="1"/>
            <a:endParaRPr lang="en-US" dirty="0">
              <a:cs typeface="B Nazanin" panose="00000400000000000000" pitchFamily="2" charset="-78"/>
            </a:endParaRPr>
          </a:p>
        </p:txBody>
      </p:sp>
    </p:spTree>
    <p:extLst>
      <p:ext uri="{BB962C8B-B14F-4D97-AF65-F5344CB8AC3E}">
        <p14:creationId xmlns:p14="http://schemas.microsoft.com/office/powerpoint/2010/main" val="42447854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012CE-E895-48BC-8581-70C580555BB1}"/>
              </a:ext>
            </a:extLst>
          </p:cNvPr>
          <p:cNvSpPr>
            <a:spLocks noGrp="1"/>
          </p:cNvSpPr>
          <p:nvPr>
            <p:ph type="title"/>
          </p:nvPr>
        </p:nvSpPr>
        <p:spPr/>
        <p:style>
          <a:lnRef idx="1">
            <a:schemeClr val="accent4"/>
          </a:lnRef>
          <a:fillRef idx="2">
            <a:schemeClr val="accent4"/>
          </a:fillRef>
          <a:effectRef idx="1">
            <a:schemeClr val="accent4"/>
          </a:effectRef>
          <a:fontRef idx="minor">
            <a:schemeClr val="dk1"/>
          </a:fontRef>
        </p:style>
        <p:txBody>
          <a:bodyPr/>
          <a:lstStyle/>
          <a:p>
            <a:pPr algn="ctr" rtl="1"/>
            <a:r>
              <a:rPr lang="fa-IR" dirty="0">
                <a:cs typeface="B Titr" panose="00000700000000000000" pitchFamily="2" charset="-78"/>
              </a:rPr>
              <a:t>پابمد سنترال یا </a:t>
            </a:r>
            <a:r>
              <a:rPr lang="en-US" dirty="0">
                <a:cs typeface="B Titr" panose="00000700000000000000" pitchFamily="2" charset="-78"/>
              </a:rPr>
              <a:t>PMC</a:t>
            </a:r>
          </a:p>
        </p:txBody>
      </p:sp>
      <p:sp>
        <p:nvSpPr>
          <p:cNvPr id="3" name="Content Placeholder 2">
            <a:extLst>
              <a:ext uri="{FF2B5EF4-FFF2-40B4-BE49-F238E27FC236}">
                <a16:creationId xmlns:a16="http://schemas.microsoft.com/office/drawing/2014/main" id="{42AB8C6A-221A-44D6-9131-C00BC5D29454}"/>
              </a:ext>
            </a:extLst>
          </p:cNvPr>
          <p:cNvSpPr>
            <a:spLocks noGrp="1"/>
          </p:cNvSpPr>
          <p:nvPr>
            <p:ph idx="1"/>
          </p:nvPr>
        </p:nvSpPr>
        <p:spPr/>
        <p:txBody>
          <a:bodyPr>
            <a:normAutofit lnSpcReduction="10000"/>
          </a:bodyPr>
          <a:lstStyle/>
          <a:p>
            <a:pPr algn="just" rtl="1"/>
            <a:r>
              <a:rPr lang="fa-IR" b="0" i="0" dirty="0">
                <a:solidFill>
                  <a:srgbClr val="333333"/>
                </a:solidFill>
                <a:effectLst/>
                <a:latin typeface="iransans"/>
                <a:cs typeface="B Nazanin" panose="00000400000000000000" pitchFamily="2" charset="-78"/>
              </a:rPr>
              <a:t>پابمد سنترال که اختصارا با </a:t>
            </a:r>
            <a:r>
              <a:rPr lang="en-US" b="0" i="0" dirty="0">
                <a:solidFill>
                  <a:srgbClr val="333333"/>
                </a:solidFill>
                <a:effectLst/>
                <a:latin typeface="iransans"/>
                <a:cs typeface="B Nazanin" panose="00000400000000000000" pitchFamily="2" charset="-78"/>
              </a:rPr>
              <a:t>PMC</a:t>
            </a:r>
            <a:r>
              <a:rPr lang="fa-IR" b="0" i="0" dirty="0">
                <a:solidFill>
                  <a:srgbClr val="333333"/>
                </a:solidFill>
                <a:effectLst/>
                <a:latin typeface="iransans"/>
                <a:cs typeface="B Nazanin" panose="00000400000000000000" pitchFamily="2" charset="-78"/>
              </a:rPr>
              <a:t> شناخته می شود، </a:t>
            </a:r>
            <a:r>
              <a:rPr lang="fa-IR" dirty="0">
                <a:solidFill>
                  <a:srgbClr val="FF0000"/>
                </a:solidFill>
                <a:latin typeface="Arial" panose="020B0604020202020204" pitchFamily="34" charset="0"/>
                <a:cs typeface="B Nazanin" panose="00000400000000000000" pitchFamily="2" charset="-78"/>
              </a:rPr>
              <a:t>مخزن رایگان دیجیتال پابمد </a:t>
            </a:r>
            <a:r>
              <a:rPr lang="fa-IR" dirty="0">
                <a:latin typeface="Arial" panose="020B0604020202020204" pitchFamily="34" charset="0"/>
                <a:cs typeface="B Nazanin" panose="00000400000000000000" pitchFamily="2" charset="-78"/>
              </a:rPr>
              <a:t>است. </a:t>
            </a:r>
            <a:r>
              <a:rPr lang="fa-IR" b="0" i="0" dirty="0">
                <a:solidFill>
                  <a:srgbClr val="333333"/>
                </a:solidFill>
                <a:effectLst/>
                <a:latin typeface="iransans"/>
                <a:cs typeface="B Nazanin" panose="00000400000000000000" pitchFamily="2" charset="-78"/>
              </a:rPr>
              <a:t>در واقع یک آرشیو بزرگ از متن کامل مقالات مجلات و کتب الکترونیکی است که در سال ۲۰۰۰ میلادی راه اندازی گردید .</a:t>
            </a:r>
          </a:p>
          <a:p>
            <a:pPr algn="just" rtl="1"/>
            <a:r>
              <a:rPr lang="fa-IR" b="0" i="0" dirty="0">
                <a:solidFill>
                  <a:srgbClr val="333333"/>
                </a:solidFill>
                <a:effectLst/>
                <a:latin typeface="iransans"/>
                <a:cs typeface="B Nazanin" panose="00000400000000000000" pitchFamily="2" charset="-78"/>
              </a:rPr>
              <a:t> وجود سیاست دسترسی آزاد به منابع که به عنوان فلسفه وجودی پابمد سنترال تلقی می‌شود، باعث شده است بسیاری از مقالات مجلاتی که در مدلاین نمایه نمی‌شوند نیز در پابمد سنترال یافت شوند. در واقع ناشرین می‌توانند بدون نیاز به نمایه کردن مجله خود در مدلاین و با رعایت قوانین، مقالات خود را مستقیماً در این بانک نمایه سازند. این دسته از مجلات کاندید حتما بایستی از نظر علمی مورد تایید کتابخانه ملی پزشکی آمریکا باشند.</a:t>
            </a:r>
            <a:endParaRPr lang="en-US" dirty="0">
              <a:cs typeface="B Nazanin" panose="00000400000000000000" pitchFamily="2" charset="-78"/>
            </a:endParaRPr>
          </a:p>
        </p:txBody>
      </p:sp>
    </p:spTree>
    <p:extLst>
      <p:ext uri="{BB962C8B-B14F-4D97-AF65-F5344CB8AC3E}">
        <p14:creationId xmlns:p14="http://schemas.microsoft.com/office/powerpoint/2010/main" val="1263123704"/>
      </p:ext>
    </p:extLst>
  </p:cSld>
  <p:clrMapOvr>
    <a:masterClrMapping/>
  </p:clrMapOvr>
  <p:transition spd="slow">
    <p:randomBa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C7866-2F89-4BF3-B1EA-8BD6AAB6CF73}"/>
              </a:ext>
            </a:extLst>
          </p:cNvPr>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pPr algn="ctr" rtl="1"/>
            <a:r>
              <a:rPr lang="fa-IR" dirty="0">
                <a:latin typeface="+mn-lt"/>
                <a:cs typeface="B Titr" panose="00000700000000000000" pitchFamily="2" charset="-78"/>
              </a:rPr>
              <a:t>قفسه کتاب </a:t>
            </a:r>
            <a:r>
              <a:rPr lang="en-US" dirty="0">
                <a:latin typeface="+mn-lt"/>
                <a:cs typeface="B Titr" panose="00000700000000000000" pitchFamily="2" charset="-78"/>
              </a:rPr>
              <a:t>Bookshelf</a:t>
            </a:r>
          </a:p>
        </p:txBody>
      </p:sp>
      <p:sp>
        <p:nvSpPr>
          <p:cNvPr id="3" name="Content Placeholder 2">
            <a:extLst>
              <a:ext uri="{FF2B5EF4-FFF2-40B4-BE49-F238E27FC236}">
                <a16:creationId xmlns:a16="http://schemas.microsoft.com/office/drawing/2014/main" id="{2CA2B217-B5B4-4AAB-9E55-067E7E9EFD77}"/>
              </a:ext>
            </a:extLst>
          </p:cNvPr>
          <p:cNvSpPr>
            <a:spLocks noGrp="1"/>
          </p:cNvSpPr>
          <p:nvPr>
            <p:ph idx="1"/>
          </p:nvPr>
        </p:nvSpPr>
        <p:spPr/>
        <p:txBody>
          <a:bodyPr/>
          <a:lstStyle/>
          <a:p>
            <a:pPr algn="just" rtl="1">
              <a:lnSpc>
                <a:spcPct val="100000"/>
              </a:lnSpc>
            </a:pPr>
            <a:r>
              <a:rPr lang="fa-IR" b="0" i="0" dirty="0">
                <a:solidFill>
                  <a:srgbClr val="333333"/>
                </a:solidFill>
                <a:effectLst/>
                <a:latin typeface="iransans"/>
                <a:cs typeface="B Nazanin" panose="00000400000000000000" pitchFamily="2" charset="-78"/>
              </a:rPr>
              <a:t>قفسه کتاب</a:t>
            </a:r>
            <a:r>
              <a:rPr lang="fa-IR" b="1" i="0" dirty="0">
                <a:solidFill>
                  <a:srgbClr val="333333"/>
                </a:solidFill>
                <a:effectLst/>
                <a:latin typeface="IRANSans"/>
                <a:cs typeface="B Nazanin" panose="00000400000000000000" pitchFamily="2" charset="-78"/>
              </a:rPr>
              <a:t> </a:t>
            </a:r>
            <a:r>
              <a:rPr lang="fa-IR" b="0" i="0" dirty="0">
                <a:solidFill>
                  <a:srgbClr val="333333"/>
                </a:solidFill>
                <a:effectLst/>
                <a:latin typeface="iransans"/>
                <a:cs typeface="B Nazanin" panose="00000400000000000000" pitchFamily="2" charset="-78"/>
              </a:rPr>
              <a:t>بخش دیگری است که از طریق پابمد جستجو می‌شود. این مجموعه شامل رکوردهای مربوط به کتاب، فصل یا فصولی از کتاب، گزارش‌ها و یا سایر مدارکی است که در حوزه‌ی زیست پزشکی، بهداشت و علوم زیستی منتشر شده‌اند.</a:t>
            </a:r>
          </a:p>
          <a:p>
            <a:pPr algn="just" rtl="1">
              <a:lnSpc>
                <a:spcPct val="100000"/>
              </a:lnSpc>
            </a:pPr>
            <a:r>
              <a:rPr lang="fa-IR" b="0" i="0" dirty="0">
                <a:solidFill>
                  <a:srgbClr val="333333"/>
                </a:solidFill>
                <a:effectLst/>
                <a:latin typeface="iransans"/>
                <a:cs typeface="B Nazanin" panose="00000400000000000000" pitchFamily="2" charset="-78"/>
              </a:rPr>
              <a:t> قفسه کتاب از سال ۱۹۹۹ میلادی تدوین شده است و تاکنون بیش از ۹۰۰۰ عنوان کتاب درسی، مطالعات مرور نظامند، گزارش‌های فنی، راهنماهای بالینی، اسناد خاکستری و سایر مدارک علمی داوری شده را شامل می‌شود.</a:t>
            </a:r>
            <a:endParaRPr lang="en-US" dirty="0">
              <a:cs typeface="B Nazanin" panose="00000400000000000000" pitchFamily="2" charset="-78"/>
            </a:endParaRPr>
          </a:p>
        </p:txBody>
      </p:sp>
    </p:spTree>
    <p:extLst>
      <p:ext uri="{BB962C8B-B14F-4D97-AF65-F5344CB8AC3E}">
        <p14:creationId xmlns:p14="http://schemas.microsoft.com/office/powerpoint/2010/main" val="368976947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Connector 4"/>
          <p:cNvSpPr/>
          <p:nvPr/>
        </p:nvSpPr>
        <p:spPr>
          <a:xfrm>
            <a:off x="3146425" y="1379538"/>
            <a:ext cx="5562600" cy="4714875"/>
          </a:xfrm>
          <a:prstGeom prst="flowChartConnector">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TextBox 5"/>
          <p:cNvSpPr txBox="1">
            <a:spLocks noChangeArrowheads="1"/>
          </p:cNvSpPr>
          <p:nvPr/>
        </p:nvSpPr>
        <p:spPr bwMode="auto">
          <a:xfrm>
            <a:off x="4887913" y="1490663"/>
            <a:ext cx="103981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b="1">
                <a:latin typeface="Calibri" panose="020F0502020204030204" pitchFamily="34" charset="0"/>
              </a:rPr>
              <a:t>PubMed</a:t>
            </a:r>
          </a:p>
        </p:txBody>
      </p:sp>
      <p:sp>
        <p:nvSpPr>
          <p:cNvPr id="7" name="Flowchart: Connector 6"/>
          <p:cNvSpPr/>
          <p:nvPr/>
        </p:nvSpPr>
        <p:spPr>
          <a:xfrm>
            <a:off x="4610100" y="1614488"/>
            <a:ext cx="4076700" cy="4229100"/>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TextBox 7"/>
          <p:cNvSpPr txBox="1">
            <a:spLocks noChangeArrowheads="1"/>
          </p:cNvSpPr>
          <p:nvPr/>
        </p:nvSpPr>
        <p:spPr bwMode="auto">
          <a:xfrm>
            <a:off x="5981700" y="2940050"/>
            <a:ext cx="151765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200">
                <a:latin typeface="Calibri" panose="020F0502020204030204" pitchFamily="34" charset="0"/>
              </a:rPr>
              <a:t>Medline</a:t>
            </a:r>
          </a:p>
          <a:p>
            <a:pPr algn="ctr" eaLnBrk="1" hangingPunct="1"/>
            <a:endParaRPr lang="en-US" altLang="en-US" sz="2200">
              <a:latin typeface="Calibri" panose="020F0502020204030204" pitchFamily="34" charset="0"/>
            </a:endParaRPr>
          </a:p>
        </p:txBody>
      </p:sp>
      <p:sp>
        <p:nvSpPr>
          <p:cNvPr id="10" name="Flowchart: Connector 9"/>
          <p:cNvSpPr/>
          <p:nvPr/>
        </p:nvSpPr>
        <p:spPr>
          <a:xfrm>
            <a:off x="3146425" y="2565113"/>
            <a:ext cx="2590800" cy="2846388"/>
          </a:xfrm>
          <a:prstGeom prst="flowChartConnector">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TextBox 10"/>
          <p:cNvSpPr txBox="1">
            <a:spLocks noChangeArrowheads="1"/>
          </p:cNvSpPr>
          <p:nvPr/>
        </p:nvSpPr>
        <p:spPr bwMode="auto">
          <a:xfrm>
            <a:off x="4011614" y="3028951"/>
            <a:ext cx="12160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000">
                <a:latin typeface="Calibri" panose="020F0502020204030204" pitchFamily="34" charset="0"/>
              </a:rPr>
              <a:t>PubMed Central</a:t>
            </a:r>
          </a:p>
        </p:txBody>
      </p:sp>
      <p:sp>
        <p:nvSpPr>
          <p:cNvPr id="2" name="TextBox 1">
            <a:extLst>
              <a:ext uri="{FF2B5EF4-FFF2-40B4-BE49-F238E27FC236}">
                <a16:creationId xmlns:a16="http://schemas.microsoft.com/office/drawing/2014/main" id="{79738A16-B1BC-4391-B981-3DB4E35A0B3B}"/>
              </a:ext>
            </a:extLst>
          </p:cNvPr>
          <p:cNvSpPr txBox="1"/>
          <p:nvPr/>
        </p:nvSpPr>
        <p:spPr>
          <a:xfrm>
            <a:off x="1584511" y="71635"/>
            <a:ext cx="9022977"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rtl="1"/>
            <a:r>
              <a:rPr lang="fa-IR" sz="3600" dirty="0">
                <a:cs typeface="B Titr" panose="00000700000000000000" pitchFamily="2" charset="-78"/>
              </a:rPr>
              <a:t>تفاوت </a:t>
            </a:r>
            <a:r>
              <a:rPr lang="en-US" sz="3600" dirty="0">
                <a:cs typeface="B Titr" panose="00000700000000000000" pitchFamily="2" charset="-78"/>
              </a:rPr>
              <a:t>PubMed</a:t>
            </a:r>
            <a:r>
              <a:rPr lang="fa-IR" sz="3600" dirty="0">
                <a:cs typeface="B Titr" panose="00000700000000000000" pitchFamily="2" charset="-78"/>
              </a:rPr>
              <a:t>، </a:t>
            </a:r>
            <a:r>
              <a:rPr lang="en-US" sz="3600" dirty="0">
                <a:cs typeface="B Titr" panose="00000700000000000000" pitchFamily="2" charset="-78"/>
              </a:rPr>
              <a:t>Medline</a:t>
            </a:r>
            <a:r>
              <a:rPr lang="fa-IR" sz="3600" dirty="0">
                <a:cs typeface="B Titr" panose="00000700000000000000" pitchFamily="2" charset="-78"/>
              </a:rPr>
              <a:t> و </a:t>
            </a:r>
            <a:r>
              <a:rPr lang="en-US" sz="3600" dirty="0">
                <a:cs typeface="B Titr" panose="00000700000000000000" pitchFamily="2" charset="-78"/>
              </a:rPr>
              <a:t>PMC</a:t>
            </a:r>
            <a:endParaRPr lang="fa-IR" sz="3600" dirty="0">
              <a:cs typeface="B Titr" panose="00000700000000000000" pitchFamily="2" charset="-78"/>
            </a:endParaRPr>
          </a:p>
          <a:p>
            <a:pPr algn="r" rtl="1"/>
            <a:endParaRPr lang="en-US" sz="3600" dirty="0">
              <a:cs typeface="B Titr" panose="00000700000000000000" pitchFamily="2" charset="-78"/>
            </a:endParaRPr>
          </a:p>
        </p:txBody>
      </p:sp>
    </p:spTree>
    <p:extLst>
      <p:ext uri="{BB962C8B-B14F-4D97-AF65-F5344CB8AC3E}">
        <p14:creationId xmlns:p14="http://schemas.microsoft.com/office/powerpoint/2010/main" val="2406966144"/>
      </p:ext>
    </p:extLst>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19349" y="1295400"/>
            <a:ext cx="10285464" cy="4033540"/>
          </a:xfrm>
          <a:prstGeom prst="rect">
            <a:avLst/>
          </a:prstGeom>
        </p:spPr>
        <p:txBody>
          <a:bodyPr wrap="square">
            <a:spAutoFit/>
          </a:bodyPr>
          <a:lstStyle/>
          <a:p>
            <a:pPr marL="800100" indent="-400050" algn="r" rtl="1">
              <a:lnSpc>
                <a:spcPct val="107000"/>
              </a:lnSpc>
              <a:spcAft>
                <a:spcPts val="600"/>
              </a:spcAft>
              <a:buFont typeface="Arial" panose="020B0604020202020204" pitchFamily="34" charset="0"/>
              <a:buChar char="•"/>
              <a:defRPr/>
            </a:pPr>
            <a:r>
              <a:rPr lang="fa-IR" sz="2800" b="1" dirty="0">
                <a:latin typeface="+mj-lt"/>
                <a:ea typeface="Calibri" panose="020F0502020204030204" pitchFamily="34" charset="0"/>
                <a:cs typeface="B Nazanin" panose="00000400000000000000" pitchFamily="2" charset="-78"/>
              </a:rPr>
              <a:t>جستجوی</a:t>
            </a:r>
            <a:r>
              <a:rPr lang="en-US" sz="2800" b="1" dirty="0">
                <a:latin typeface="+mj-lt"/>
                <a:ea typeface="Calibri" panose="020F0502020204030204" pitchFamily="34" charset="0"/>
                <a:cs typeface="B Nazanin" panose="00000400000000000000" pitchFamily="2" charset="-78"/>
              </a:rPr>
              <a:t> </a:t>
            </a:r>
            <a:r>
              <a:rPr lang="fa-IR" sz="2800" b="1" dirty="0">
                <a:latin typeface="+mj-lt"/>
                <a:ea typeface="Calibri" panose="020F0502020204030204" pitchFamily="34" charset="0"/>
                <a:cs typeface="B Nazanin" panose="00000400000000000000" pitchFamily="2" charset="-78"/>
              </a:rPr>
              <a:t>کلیدواژه ای( ساده، پیشرفته): </a:t>
            </a:r>
            <a:r>
              <a:rPr lang="fa-IR" sz="2000" b="1" dirty="0">
                <a:latin typeface="+mj-lt"/>
                <a:ea typeface="Calibri" panose="020F0502020204030204" pitchFamily="34" charset="0"/>
                <a:cs typeface="B Nazanin" panose="00000400000000000000" pitchFamily="2" charset="-78"/>
              </a:rPr>
              <a:t>مقالاتی که کلیدواژه مورد نظر شما در آن مقالات وجود دارد بازیابی شده ولی مترادف های کلیدواژه مورد نظر را بازیابی نمی کند.</a:t>
            </a:r>
          </a:p>
          <a:p>
            <a:pPr marL="685800" indent="-342900" algn="r" rtl="1">
              <a:lnSpc>
                <a:spcPct val="107000"/>
              </a:lnSpc>
              <a:spcAft>
                <a:spcPts val="600"/>
              </a:spcAft>
              <a:buFont typeface="Arial" panose="020B0604020202020204" pitchFamily="34" charset="0"/>
              <a:buChar char="•"/>
              <a:defRPr/>
            </a:pPr>
            <a:r>
              <a:rPr lang="en-US" sz="2800" b="1" dirty="0" smtClean="0">
                <a:latin typeface="+mj-lt"/>
                <a:ea typeface="Calibri" panose="020F0502020204030204" pitchFamily="34" charset="0"/>
                <a:cs typeface="B Nazanin" panose="00000400000000000000" pitchFamily="2" charset="-78"/>
              </a:rPr>
              <a:t> </a:t>
            </a:r>
            <a:r>
              <a:rPr lang="fa-IR" sz="2800" b="1" dirty="0">
                <a:latin typeface="+mj-lt"/>
                <a:ea typeface="Calibri" panose="020F0502020204030204" pitchFamily="34" charset="0"/>
                <a:cs typeface="B Nazanin" panose="00000400000000000000" pitchFamily="2" charset="-78"/>
              </a:rPr>
              <a:t>جستجوی موضوعی از طریق اصطلاحنامه </a:t>
            </a:r>
            <a:r>
              <a:rPr lang="en-US" sz="2800" b="1" dirty="0">
                <a:latin typeface="+mj-lt"/>
                <a:ea typeface="Calibri" panose="020F0502020204030204" pitchFamily="34" charset="0"/>
                <a:cs typeface="B Nazanin" panose="00000400000000000000" pitchFamily="2" charset="-78"/>
              </a:rPr>
              <a:t>MeSH (Medical Subject </a:t>
            </a:r>
            <a:r>
              <a:rPr lang="en-US" sz="2800" b="1" dirty="0" smtClean="0">
                <a:latin typeface="+mj-lt"/>
                <a:ea typeface="Calibri" panose="020F0502020204030204" pitchFamily="34" charset="0"/>
                <a:cs typeface="B Nazanin" panose="00000400000000000000" pitchFamily="2" charset="-78"/>
              </a:rPr>
              <a:t>Heading</a:t>
            </a:r>
            <a:r>
              <a:rPr lang="en-US" sz="2800" b="1" dirty="0">
                <a:latin typeface="+mj-lt"/>
                <a:ea typeface="Calibri" panose="020F0502020204030204" pitchFamily="34" charset="0"/>
                <a:cs typeface="B Nazanin" panose="00000400000000000000" pitchFamily="2" charset="-78"/>
              </a:rPr>
              <a:t>)</a:t>
            </a:r>
            <a:r>
              <a:rPr lang="fa-IR" sz="2800" b="1" dirty="0">
                <a:latin typeface="+mj-lt"/>
                <a:ea typeface="Calibri" panose="020F0502020204030204" pitchFamily="34" charset="0"/>
                <a:cs typeface="B Nazanin" panose="00000400000000000000" pitchFamily="2" charset="-78"/>
              </a:rPr>
              <a:t> </a:t>
            </a:r>
            <a:r>
              <a:rPr lang="fa-IR" sz="2000" b="1" dirty="0">
                <a:latin typeface="+mj-lt"/>
                <a:ea typeface="Calibri" panose="020F0502020204030204" pitchFamily="34" charset="0"/>
                <a:cs typeface="B Nazanin" panose="00000400000000000000" pitchFamily="2" charset="-78"/>
              </a:rPr>
              <a:t>بازیابی مقالات با کلیدواژه مورد جستجو و تمامی مترادف های آن</a:t>
            </a:r>
          </a:p>
          <a:p>
            <a:pPr marL="742950" indent="-342900" algn="r" rtl="1">
              <a:lnSpc>
                <a:spcPct val="107000"/>
              </a:lnSpc>
              <a:spcAft>
                <a:spcPts val="600"/>
              </a:spcAft>
              <a:buFont typeface="Arial" panose="020B0604020202020204" pitchFamily="34" charset="0"/>
              <a:buChar char="•"/>
              <a:defRPr/>
            </a:pPr>
            <a:r>
              <a:rPr lang="fa-IR" sz="2800" b="1" dirty="0">
                <a:latin typeface="+mj-lt"/>
                <a:ea typeface="Calibri" panose="020F0502020204030204" pitchFamily="34" charset="0"/>
                <a:cs typeface="B Nazanin" panose="00000400000000000000" pitchFamily="2" charset="-78"/>
              </a:rPr>
              <a:t> امکان ارائه جزئیات جستجوها </a:t>
            </a:r>
          </a:p>
          <a:p>
            <a:pPr marL="742950" indent="-342900" algn="r" rtl="1">
              <a:lnSpc>
                <a:spcPct val="107000"/>
              </a:lnSpc>
              <a:spcAft>
                <a:spcPts val="600"/>
              </a:spcAft>
              <a:buFont typeface="Arial" panose="020B0604020202020204" pitchFamily="34" charset="0"/>
              <a:buChar char="•"/>
              <a:defRPr/>
            </a:pPr>
            <a:r>
              <a:rPr lang="fa-IR" sz="2800" b="1" dirty="0">
                <a:latin typeface="+mj-lt"/>
                <a:ea typeface="Calibri" panose="020F0502020204030204" pitchFamily="34" charset="0"/>
                <a:cs typeface="B Nazanin" panose="00000400000000000000" pitchFamily="2" charset="-78"/>
              </a:rPr>
              <a:t>امکان فیلتر نتایج جستجو</a:t>
            </a:r>
          </a:p>
          <a:p>
            <a:pPr marL="742950" indent="-342900" algn="r" rtl="1">
              <a:lnSpc>
                <a:spcPct val="107000"/>
              </a:lnSpc>
              <a:spcAft>
                <a:spcPts val="600"/>
              </a:spcAft>
              <a:buFont typeface="Arial" panose="020B0604020202020204" pitchFamily="34" charset="0"/>
              <a:buChar char="•"/>
              <a:defRPr/>
            </a:pPr>
            <a:r>
              <a:rPr lang="fa-IR" sz="2800" b="1" dirty="0">
                <a:latin typeface="+mj-lt"/>
                <a:ea typeface="Calibri" panose="020F0502020204030204" pitchFamily="34" charset="0"/>
                <a:cs typeface="B Nazanin" panose="00000400000000000000" pitchFamily="2" charset="-78"/>
              </a:rPr>
              <a:t>امکان دانلود تاریخچه جستجوهای انجام شده </a:t>
            </a:r>
          </a:p>
          <a:p>
            <a:pPr marL="742950" indent="-342900" algn="r" rtl="1">
              <a:lnSpc>
                <a:spcPct val="107000"/>
              </a:lnSpc>
              <a:spcAft>
                <a:spcPts val="600"/>
              </a:spcAft>
              <a:buFont typeface="Arial" panose="020B0604020202020204" pitchFamily="34" charset="0"/>
              <a:buChar char="•"/>
              <a:defRPr/>
            </a:pPr>
            <a:r>
              <a:rPr lang="fa-IR" sz="2800" b="1" dirty="0">
                <a:latin typeface="+mj-lt"/>
                <a:ea typeface="Calibri" panose="020F0502020204030204" pitchFamily="34" charset="0"/>
                <a:cs typeface="B Nazanin" panose="00000400000000000000" pitchFamily="2" charset="-78"/>
              </a:rPr>
              <a:t>ارائه پیوند بیرونی به مدارک </a:t>
            </a:r>
            <a:endParaRPr lang="en-US" sz="2800" b="1" dirty="0">
              <a:latin typeface="+mj-lt"/>
              <a:ea typeface="Calibri" panose="020F0502020204030204" pitchFamily="34" charset="0"/>
              <a:cs typeface="B Nazanin" panose="00000400000000000000" pitchFamily="2" charset="-78"/>
            </a:endParaRPr>
          </a:p>
        </p:txBody>
      </p:sp>
      <p:sp>
        <p:nvSpPr>
          <p:cNvPr id="15" name="Title 1"/>
          <p:cNvSpPr>
            <a:spLocks noGrp="1"/>
          </p:cNvSpPr>
          <p:nvPr>
            <p:ph type="title"/>
          </p:nvPr>
        </p:nvSpPr>
        <p:spPr>
          <a:xfrm>
            <a:off x="1524001" y="156754"/>
            <a:ext cx="9143999" cy="986246"/>
          </a:xfrm>
          <a:ln>
            <a:headEnd/>
            <a:tailEnd/>
          </a:ln>
        </p:spPr>
        <p:style>
          <a:lnRef idx="1">
            <a:schemeClr val="accent6"/>
          </a:lnRef>
          <a:fillRef idx="2">
            <a:schemeClr val="accent6"/>
          </a:fillRef>
          <a:effectRef idx="1">
            <a:schemeClr val="accent6"/>
          </a:effectRef>
          <a:fontRef idx="minor">
            <a:schemeClr val="dk1"/>
          </a:fontRef>
        </p:style>
        <p:txBody>
          <a:bodyPr rtlCol="0">
            <a:noAutofit/>
          </a:bodyPr>
          <a:lstStyle/>
          <a:p>
            <a:pPr algn="ctr" rtl="1">
              <a:defRPr/>
            </a:pPr>
            <a:r>
              <a:rPr lang="fa-IR" b="1" dirty="0">
                <a:ln w="9525">
                  <a:solidFill>
                    <a:schemeClr val="bg1"/>
                  </a:solidFill>
                  <a:prstDash val="solid"/>
                </a:ln>
                <a:solidFill>
                  <a:schemeClr val="tx2"/>
                </a:solidFill>
                <a:effectLst>
                  <a:outerShdw blurRad="12700" dist="38100" dir="2700000" algn="tl" rotWithShape="0">
                    <a:schemeClr val="accent5">
                      <a:lumMod val="60000"/>
                      <a:lumOff val="40000"/>
                    </a:schemeClr>
                  </a:outerShdw>
                </a:effectLst>
                <a:cs typeface="B Zar" panose="00000400000000000000" pitchFamily="2" charset="-78"/>
              </a:rPr>
              <a:t>ویژگی</a:t>
            </a:r>
            <a:r>
              <a:rPr lang="fa-IR" b="1" dirty="0">
                <a:ln w="13462">
                  <a:solidFill>
                    <a:schemeClr val="bg1"/>
                  </a:solidFill>
                  <a:prstDash val="solid"/>
                </a:ln>
                <a:solidFill>
                  <a:schemeClr val="tx2"/>
                </a:solidFill>
                <a:effectLst>
                  <a:outerShdw dist="38100" dir="2700000" algn="bl" rotWithShape="0">
                    <a:schemeClr val="accent5"/>
                  </a:outerShdw>
                </a:effectLst>
                <a:cs typeface="B Zar" panose="00000400000000000000" pitchFamily="2" charset="-78"/>
              </a:rPr>
              <a:t> </a:t>
            </a:r>
            <a:r>
              <a:rPr lang="fa-IR" b="1" dirty="0">
                <a:ln w="9525">
                  <a:solidFill>
                    <a:schemeClr val="bg1"/>
                  </a:solidFill>
                  <a:prstDash val="solid"/>
                </a:ln>
                <a:solidFill>
                  <a:schemeClr val="tx2"/>
                </a:solidFill>
                <a:effectLst>
                  <a:outerShdw blurRad="12700" dist="38100" dir="2700000" algn="tl" rotWithShape="0">
                    <a:schemeClr val="accent5">
                      <a:lumMod val="60000"/>
                      <a:lumOff val="40000"/>
                    </a:schemeClr>
                  </a:outerShdw>
                </a:effectLst>
                <a:cs typeface="B Zar" panose="00000400000000000000" pitchFamily="2" charset="-78"/>
              </a:rPr>
              <a:t>های</a:t>
            </a:r>
            <a:r>
              <a:rPr lang="fa-IR" b="1" dirty="0">
                <a:ln w="13462">
                  <a:solidFill>
                    <a:schemeClr val="bg1"/>
                  </a:solidFill>
                  <a:prstDash val="solid"/>
                </a:ln>
                <a:solidFill>
                  <a:schemeClr val="tx2"/>
                </a:solidFill>
                <a:effectLst>
                  <a:outerShdw dist="38100" dir="2700000" algn="bl" rotWithShape="0">
                    <a:schemeClr val="accent5"/>
                  </a:outerShdw>
                </a:effectLst>
                <a:cs typeface="B Zar" panose="00000400000000000000" pitchFamily="2" charset="-78"/>
              </a:rPr>
              <a:t> </a:t>
            </a:r>
            <a:r>
              <a:rPr lang="en-US" b="1" dirty="0">
                <a:ln w="9525">
                  <a:solidFill>
                    <a:schemeClr val="bg1"/>
                  </a:solidFill>
                  <a:prstDash val="solid"/>
                </a:ln>
                <a:solidFill>
                  <a:schemeClr val="tx2"/>
                </a:solidFill>
                <a:effectLst>
                  <a:outerShdw blurRad="12700" dist="38100" dir="2700000" algn="tl" rotWithShape="0">
                    <a:schemeClr val="accent5">
                      <a:lumMod val="60000"/>
                      <a:lumOff val="40000"/>
                    </a:schemeClr>
                  </a:outerShdw>
                </a:effectLst>
                <a:cs typeface="B Zar" panose="00000400000000000000" pitchFamily="2" charset="-78"/>
              </a:rPr>
              <a:t>PubMed</a:t>
            </a:r>
          </a:p>
        </p:txBody>
      </p:sp>
    </p:spTree>
    <p:extLst>
      <p:ext uri="{BB962C8B-B14F-4D97-AF65-F5344CB8AC3E}">
        <p14:creationId xmlns:p14="http://schemas.microsoft.com/office/powerpoint/2010/main" val="4014816464"/>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1999" cy="1393826"/>
          </a:xfrm>
          <a:solidFill>
            <a:schemeClr val="accent1">
              <a:lumMod val="20000"/>
              <a:lumOff val="80000"/>
            </a:schemeClr>
          </a:solidFill>
        </p:spPr>
        <p:txBody>
          <a:bodyPr rtlCol="0">
            <a:normAutofit fontScale="90000"/>
          </a:bodyPr>
          <a:lstStyle/>
          <a:p>
            <a:pPr algn="ctr" rtl="1">
              <a:defRPr/>
            </a:pPr>
            <a:r>
              <a:rPr lang="en-US" sz="2600" b="1" dirty="0">
                <a:solidFill>
                  <a:schemeClr val="tx2"/>
                </a:solidFill>
                <a:cs typeface="B Zar" panose="00000400000000000000" pitchFamily="2" charset="-78"/>
              </a:rPr>
              <a:t/>
            </a:r>
            <a:br>
              <a:rPr lang="en-US" sz="2600" b="1" dirty="0">
                <a:solidFill>
                  <a:schemeClr val="tx2"/>
                </a:solidFill>
                <a:cs typeface="B Zar" panose="00000400000000000000" pitchFamily="2" charset="-78"/>
              </a:rPr>
            </a:br>
            <a:r>
              <a:rPr lang="fa-IR" sz="2600" b="1" dirty="0">
                <a:solidFill>
                  <a:schemeClr val="tx2"/>
                </a:solidFill>
                <a:cs typeface="B Zar" panose="00000400000000000000" pitchFamily="2" charset="-78"/>
              </a:rPr>
              <a:t>آدرس دسترسی به </a:t>
            </a:r>
            <a:r>
              <a:rPr lang="en-US" sz="2600" b="1" dirty="0">
                <a:solidFill>
                  <a:schemeClr val="tx2"/>
                </a:solidFill>
                <a:cs typeface="B Zar" panose="00000400000000000000" pitchFamily="2" charset="-78"/>
              </a:rPr>
              <a:t>PubMed</a:t>
            </a:r>
            <a:r>
              <a:rPr lang="fa-IR" sz="2600" b="1" dirty="0">
                <a:solidFill>
                  <a:schemeClr val="tx2"/>
                </a:solidFill>
                <a:cs typeface="B Zar" panose="00000400000000000000" pitchFamily="2" charset="-78"/>
              </a:rPr>
              <a:t>   </a:t>
            </a:r>
            <a:br>
              <a:rPr lang="fa-IR" sz="2600" b="1" dirty="0">
                <a:solidFill>
                  <a:schemeClr val="tx2"/>
                </a:solidFill>
                <a:cs typeface="B Zar" panose="00000400000000000000" pitchFamily="2" charset="-78"/>
              </a:rPr>
            </a:br>
            <a:r>
              <a:rPr lang="en-US" sz="2800" b="1" dirty="0">
                <a:solidFill>
                  <a:schemeClr val="tx2"/>
                </a:solidFill>
              </a:rPr>
              <a:t>https://pubmed.ncbi.nlm.nih.gov</a:t>
            </a:r>
            <a:br>
              <a:rPr lang="en-US" sz="2800" b="1" dirty="0">
                <a:solidFill>
                  <a:schemeClr val="tx2"/>
                </a:solidFill>
              </a:rPr>
            </a:br>
            <a:endParaRPr lang="en-US" sz="2600" b="1" dirty="0">
              <a:solidFill>
                <a:schemeClr val="tx2"/>
              </a:solidFill>
              <a:cs typeface="B Zar" panose="00000400000000000000" pitchFamily="2" charset="-78"/>
            </a:endParaRPr>
          </a:p>
        </p:txBody>
      </p:sp>
      <p:sp>
        <p:nvSpPr>
          <p:cNvPr id="12292" name="Slide Number Placeholder 4"/>
          <p:cNvSpPr>
            <a:spLocks noGrp="1"/>
          </p:cNvSpPr>
          <p:nvPr>
            <p:ph type="sldNum" sz="quarter" idx="12"/>
          </p:nvPr>
        </p:nvSpPr>
        <p:spPr bwMode="auto">
          <a:xfrm>
            <a:off x="1981200" y="6356351"/>
            <a:ext cx="2133600" cy="365125"/>
          </a:xfrm>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eaLnBrk="1" hangingPunct="1"/>
            <a:fld id="{522472B8-E3ED-4322-9A01-198D2FAB0A06}" type="slidenum">
              <a:rPr lang="en-US" altLang="en-US">
                <a:solidFill>
                  <a:srgbClr val="898989"/>
                </a:solidFill>
                <a:latin typeface="Calibri" panose="020F0502020204030204" pitchFamily="34" charset="0"/>
              </a:rPr>
              <a:pPr algn="l" eaLnBrk="1" hangingPunct="1"/>
              <a:t>29</a:t>
            </a:fld>
            <a:endParaRPr lang="en-US" altLang="en-US">
              <a:solidFill>
                <a:srgbClr val="898989"/>
              </a:solidFill>
              <a:latin typeface="Calibri" panose="020F0502020204030204" pitchFamily="34" charset="0"/>
            </a:endParaRPr>
          </a:p>
        </p:txBody>
      </p:sp>
      <p:pic>
        <p:nvPicPr>
          <p:cNvPr id="4" name="Picture 3"/>
          <p:cNvPicPr>
            <a:picLocks noChangeAspect="1"/>
          </p:cNvPicPr>
          <p:nvPr/>
        </p:nvPicPr>
        <p:blipFill>
          <a:blip r:embed="rId3" cstate="print"/>
          <a:stretch>
            <a:fillRect/>
          </a:stretch>
        </p:blipFill>
        <p:spPr>
          <a:xfrm>
            <a:off x="1304245" y="1707652"/>
            <a:ext cx="9459550" cy="4235948"/>
          </a:xfrm>
          <a:prstGeom prst="rect">
            <a:avLst/>
          </a:prstGeom>
        </p:spPr>
      </p:pic>
      <p:sp>
        <p:nvSpPr>
          <p:cNvPr id="3" name="Left Arrow 2"/>
          <p:cNvSpPr/>
          <p:nvPr/>
        </p:nvSpPr>
        <p:spPr>
          <a:xfrm>
            <a:off x="3186113" y="4414838"/>
            <a:ext cx="714375" cy="3143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661020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AA7A8-5956-4B55-9DC6-B9FBA7AB6924}"/>
              </a:ext>
            </a:extLst>
          </p:cNvPr>
          <p:cNvSpPr>
            <a:spLocks noGrp="1"/>
          </p:cNvSpPr>
          <p:nvPr>
            <p:ph type="title"/>
          </p:nvPr>
        </p:nvSpPr>
        <p:spPr>
          <a:xfrm>
            <a:off x="2482089" y="665674"/>
            <a:ext cx="9022523" cy="1280890"/>
          </a:xfrm>
        </p:spPr>
        <p:style>
          <a:lnRef idx="1">
            <a:schemeClr val="accent4"/>
          </a:lnRef>
          <a:fillRef idx="2">
            <a:schemeClr val="accent4"/>
          </a:fillRef>
          <a:effectRef idx="1">
            <a:schemeClr val="accent4"/>
          </a:effectRef>
          <a:fontRef idx="minor">
            <a:schemeClr val="dk1"/>
          </a:fontRef>
        </p:style>
        <p:txBody>
          <a:bodyPr/>
          <a:lstStyle/>
          <a:p>
            <a:pPr rtl="1"/>
            <a:r>
              <a:rPr lang="fa-IR" dirty="0">
                <a:cs typeface="B Titr" panose="00000700000000000000" pitchFamily="2" charset="-78"/>
              </a:rPr>
              <a:t>استراتژی جستجو</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F4E3E67F-5124-4C40-B182-2FF70423BF67}"/>
              </a:ext>
            </a:extLst>
          </p:cNvPr>
          <p:cNvSpPr>
            <a:spLocks noGrp="1"/>
          </p:cNvSpPr>
          <p:nvPr>
            <p:ph idx="1"/>
          </p:nvPr>
        </p:nvSpPr>
        <p:spPr>
          <a:xfrm>
            <a:off x="2482089" y="2272936"/>
            <a:ext cx="9022523" cy="3638285"/>
          </a:xfrm>
        </p:spPr>
        <p:txBody>
          <a:bodyPr>
            <a:normAutofit/>
          </a:bodyPr>
          <a:lstStyle/>
          <a:p>
            <a:pPr algn="r" rtl="1"/>
            <a:r>
              <a:rPr lang="fa-IR" sz="2800" dirty="0">
                <a:cs typeface="B Nazanin" panose="00000400000000000000" pitchFamily="2" charset="-78"/>
              </a:rPr>
              <a:t>برای تدوین استراتژی جستجو باید با </a:t>
            </a:r>
            <a:r>
              <a:rPr lang="fa-IR" sz="2800" dirty="0" smtClean="0">
                <a:solidFill>
                  <a:srgbClr val="C00000"/>
                </a:solidFill>
                <a:cs typeface="B Nazanin" panose="00000400000000000000" pitchFamily="2" charset="-78"/>
              </a:rPr>
              <a:t>عملگرها  </a:t>
            </a:r>
            <a:r>
              <a:rPr lang="fa-IR" sz="2800" dirty="0">
                <a:cs typeface="B Nazanin" panose="00000400000000000000" pitchFamily="2" charset="-78"/>
              </a:rPr>
              <a:t>و کارکرد هر کدام آشنا باشیم .</a:t>
            </a:r>
          </a:p>
          <a:p>
            <a:pPr algn="r" rtl="1"/>
            <a:r>
              <a:rPr lang="fa-IR" sz="2800" dirty="0">
                <a:cs typeface="B Nazanin" panose="00000400000000000000" pitchFamily="2" charset="-78"/>
              </a:rPr>
              <a:t> مرحله دوم در استراتژی جستجو </a:t>
            </a:r>
            <a:r>
              <a:rPr lang="fa-IR" sz="2800" dirty="0">
                <a:solidFill>
                  <a:srgbClr val="C00000"/>
                </a:solidFill>
                <a:cs typeface="B Nazanin" panose="00000400000000000000" pitchFamily="2" charset="-78"/>
              </a:rPr>
              <a:t>انتخاب پایگاه اطلاعاتی </a:t>
            </a:r>
            <a:r>
              <a:rPr lang="fa-IR" sz="2800" dirty="0">
                <a:cs typeface="B Nazanin" panose="00000400000000000000" pitchFamily="2" charset="-78"/>
              </a:rPr>
              <a:t>مناسب است.</a:t>
            </a:r>
          </a:p>
        </p:txBody>
      </p:sp>
      <p:sp>
        <p:nvSpPr>
          <p:cNvPr id="4" name="Slide Number Placeholder 3">
            <a:extLst>
              <a:ext uri="{FF2B5EF4-FFF2-40B4-BE49-F238E27FC236}">
                <a16:creationId xmlns:a16="http://schemas.microsoft.com/office/drawing/2014/main" id="{3DA01095-1516-4E3A-8519-7700B042290E}"/>
              </a:ext>
            </a:extLst>
          </p:cNvPr>
          <p:cNvSpPr>
            <a:spLocks noGrp="1"/>
          </p:cNvSpPr>
          <p:nvPr>
            <p:ph type="sldNum" sz="quarter" idx="12"/>
          </p:nvPr>
        </p:nvSpPr>
        <p:spPr/>
        <p:txBody>
          <a:bodyPr/>
          <a:lstStyle/>
          <a:p>
            <a:fld id="{70DEB68B-DBB5-4F54-B6AD-E86FB4AEDA18}" type="slidenum">
              <a:rPr lang="en-US" smtClean="0"/>
              <a:t>3</a:t>
            </a:fld>
            <a:endParaRPr lang="en-US"/>
          </a:p>
        </p:txBody>
      </p:sp>
    </p:spTree>
    <p:extLst>
      <p:ext uri="{BB962C8B-B14F-4D97-AF65-F5344CB8AC3E}">
        <p14:creationId xmlns:p14="http://schemas.microsoft.com/office/powerpoint/2010/main" val="3938866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EAC0F-0470-43F0-9C4F-A7100E8FE609}"/>
              </a:ext>
            </a:extLst>
          </p:cNvPr>
          <p:cNvSpPr>
            <a:spLocks noGrp="1"/>
          </p:cNvSpPr>
          <p:nvPr>
            <p:ph type="title"/>
          </p:nvPr>
        </p:nvSpPr>
        <p:spPr>
          <a:xfrm>
            <a:off x="838200" y="272956"/>
            <a:ext cx="10515600" cy="776462"/>
          </a:xfrm>
        </p:spPr>
        <p:txBody>
          <a:bodyPr/>
          <a:lstStyle/>
          <a:p>
            <a:pPr algn="ctr" rtl="1"/>
            <a:r>
              <a:rPr lang="fa-IR" dirty="0">
                <a:cs typeface="B Titr" panose="00000700000000000000" pitchFamily="2" charset="-78"/>
              </a:rPr>
              <a:t>صفحه جستجوی پیشرفته</a:t>
            </a:r>
            <a:endParaRPr lang="en-US" dirty="0">
              <a:cs typeface="B Titr" panose="00000700000000000000" pitchFamily="2" charset="-78"/>
            </a:endParaRPr>
          </a:p>
        </p:txBody>
      </p:sp>
      <p:pic>
        <p:nvPicPr>
          <p:cNvPr id="5" name="Content Placeholder 4">
            <a:extLst>
              <a:ext uri="{FF2B5EF4-FFF2-40B4-BE49-F238E27FC236}">
                <a16:creationId xmlns:a16="http://schemas.microsoft.com/office/drawing/2014/main" id="{7D5AD4EA-0704-4AC9-B938-CA55BEEA1CC5}"/>
              </a:ext>
            </a:extLst>
          </p:cNvPr>
          <p:cNvPicPr>
            <a:picLocks noGrp="1" noChangeAspect="1"/>
          </p:cNvPicPr>
          <p:nvPr>
            <p:ph idx="1"/>
          </p:nvPr>
        </p:nvPicPr>
        <p:blipFill>
          <a:blip r:embed="rId2"/>
          <a:stretch>
            <a:fillRect/>
          </a:stretch>
        </p:blipFill>
        <p:spPr>
          <a:xfrm>
            <a:off x="1160060" y="1064525"/>
            <a:ext cx="9336077" cy="5556386"/>
          </a:xfrm>
        </p:spPr>
      </p:pic>
      <p:sp>
        <p:nvSpPr>
          <p:cNvPr id="6" name="Arrow: Right 5">
            <a:extLst>
              <a:ext uri="{FF2B5EF4-FFF2-40B4-BE49-F238E27FC236}">
                <a16:creationId xmlns:a16="http://schemas.microsoft.com/office/drawing/2014/main" id="{E70D7B25-DA93-4E70-B020-63A09A5EC641}"/>
              </a:ext>
            </a:extLst>
          </p:cNvPr>
          <p:cNvSpPr/>
          <p:nvPr/>
        </p:nvSpPr>
        <p:spPr>
          <a:xfrm>
            <a:off x="1937982" y="3261815"/>
            <a:ext cx="696036" cy="1671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2EED7961-8AD8-4B4B-B906-DEDD3E3A37FB}"/>
              </a:ext>
            </a:extLst>
          </p:cNvPr>
          <p:cNvSpPr txBox="1"/>
          <p:nvPr/>
        </p:nvSpPr>
        <p:spPr>
          <a:xfrm>
            <a:off x="302397" y="2797791"/>
            <a:ext cx="1635585" cy="1754326"/>
          </a:xfrm>
          <a:prstGeom prst="rect">
            <a:avLst/>
          </a:prstGeom>
          <a:noFill/>
          <a:ln>
            <a:solidFill>
              <a:srgbClr val="FF0000"/>
            </a:solidFill>
          </a:ln>
        </p:spPr>
        <p:txBody>
          <a:bodyPr wrap="square" rtlCol="0">
            <a:spAutoFit/>
          </a:bodyPr>
          <a:lstStyle/>
          <a:p>
            <a:pPr algn="justLow" rtl="1"/>
            <a:r>
              <a:rPr lang="fa-IR" dirty="0">
                <a:cs typeface="B Nazanin" panose="00000400000000000000" pitchFamily="2" charset="-78"/>
              </a:rPr>
              <a:t>امکان جستجو در فیلد خاص مانند عنوان، چکیده، پدیدآور، مجله، سرعنوان‌های مش، تاریخ، ناشر و...</a:t>
            </a:r>
            <a:endParaRPr lang="en-US" dirty="0">
              <a:cs typeface="B Nazanin" panose="00000400000000000000" pitchFamily="2" charset="-78"/>
            </a:endParaRPr>
          </a:p>
        </p:txBody>
      </p:sp>
      <p:sp>
        <p:nvSpPr>
          <p:cNvPr id="8" name="Arrow: Left 7">
            <a:extLst>
              <a:ext uri="{FF2B5EF4-FFF2-40B4-BE49-F238E27FC236}">
                <a16:creationId xmlns:a16="http://schemas.microsoft.com/office/drawing/2014/main" id="{8DF95485-49F5-4BFD-94C1-3D22D7322A80}"/>
              </a:ext>
            </a:extLst>
          </p:cNvPr>
          <p:cNvSpPr/>
          <p:nvPr/>
        </p:nvSpPr>
        <p:spPr>
          <a:xfrm>
            <a:off x="9676263" y="3178222"/>
            <a:ext cx="577755" cy="16718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5DA87DD-3E0F-4EC8-8C5C-26236D6D3848}"/>
              </a:ext>
            </a:extLst>
          </p:cNvPr>
          <p:cNvSpPr txBox="1"/>
          <p:nvPr/>
        </p:nvSpPr>
        <p:spPr>
          <a:xfrm>
            <a:off x="10385946" y="3016155"/>
            <a:ext cx="1503657" cy="646331"/>
          </a:xfrm>
          <a:prstGeom prst="rect">
            <a:avLst/>
          </a:prstGeom>
          <a:noFill/>
          <a:ln>
            <a:solidFill>
              <a:srgbClr val="FF0000"/>
            </a:solidFill>
          </a:ln>
        </p:spPr>
        <p:txBody>
          <a:bodyPr wrap="square" rtlCol="0">
            <a:spAutoFit/>
          </a:bodyPr>
          <a:lstStyle/>
          <a:p>
            <a:pPr algn="justLow" rtl="1"/>
            <a:r>
              <a:rPr lang="fa-IR" dirty="0">
                <a:cs typeface="B Nazanin" panose="00000400000000000000" pitchFamily="2" charset="-78"/>
              </a:rPr>
              <a:t>امکان استفاده از عملگرهای بولین</a:t>
            </a:r>
            <a:endParaRPr lang="en-US" dirty="0">
              <a:cs typeface="B Nazanin" panose="00000400000000000000" pitchFamily="2" charset="-78"/>
            </a:endParaRPr>
          </a:p>
        </p:txBody>
      </p:sp>
      <p:sp>
        <p:nvSpPr>
          <p:cNvPr id="10" name="TextBox 9">
            <a:extLst>
              <a:ext uri="{FF2B5EF4-FFF2-40B4-BE49-F238E27FC236}">
                <a16:creationId xmlns:a16="http://schemas.microsoft.com/office/drawing/2014/main" id="{E7A515A9-DFDF-44DF-9A36-926E705BC3BA}"/>
              </a:ext>
            </a:extLst>
          </p:cNvPr>
          <p:cNvSpPr txBox="1"/>
          <p:nvPr/>
        </p:nvSpPr>
        <p:spPr>
          <a:xfrm>
            <a:off x="2634018" y="3932017"/>
            <a:ext cx="5691115" cy="776461"/>
          </a:xfrm>
          <a:prstGeom prst="rect">
            <a:avLst/>
          </a:prstGeom>
          <a:noFill/>
          <a:ln>
            <a:solidFill>
              <a:srgbClr val="FF0000"/>
            </a:solidFill>
          </a:ln>
        </p:spPr>
        <p:txBody>
          <a:bodyPr wrap="square" rtlCol="0">
            <a:spAutoFit/>
          </a:bodyPr>
          <a:lstStyle/>
          <a:p>
            <a:endParaRPr lang="en-US" dirty="0"/>
          </a:p>
        </p:txBody>
      </p:sp>
      <p:sp>
        <p:nvSpPr>
          <p:cNvPr id="11" name="TextBox 10">
            <a:extLst>
              <a:ext uri="{FF2B5EF4-FFF2-40B4-BE49-F238E27FC236}">
                <a16:creationId xmlns:a16="http://schemas.microsoft.com/office/drawing/2014/main" id="{BDB6A440-0358-40FE-AC60-F6B806F3C365}"/>
              </a:ext>
            </a:extLst>
          </p:cNvPr>
          <p:cNvSpPr txBox="1"/>
          <p:nvPr/>
        </p:nvSpPr>
        <p:spPr>
          <a:xfrm>
            <a:off x="2729551" y="4062147"/>
            <a:ext cx="5595582" cy="646331"/>
          </a:xfrm>
          <a:prstGeom prst="rect">
            <a:avLst/>
          </a:prstGeom>
          <a:noFill/>
        </p:spPr>
        <p:txBody>
          <a:bodyPr wrap="square" rtlCol="0">
            <a:spAutoFit/>
          </a:bodyPr>
          <a:lstStyle/>
          <a:p>
            <a:pPr algn="r" rtl="1"/>
            <a:r>
              <a:rPr lang="fa-IR" dirty="0">
                <a:cs typeface="B Nazanin" panose="00000400000000000000" pitchFamily="2" charset="-78"/>
              </a:rPr>
              <a:t>پس از وارد کردن کلید واژه ها در فیلد جستجو و انتخاب عمگر مناسب، فرمول جستجو در این قسمت قرار می‌گیرد.</a:t>
            </a:r>
            <a:endParaRPr lang="en-US" dirty="0">
              <a:cs typeface="B Nazanin" panose="00000400000000000000" pitchFamily="2" charset="-78"/>
            </a:endParaRPr>
          </a:p>
        </p:txBody>
      </p:sp>
      <p:sp>
        <p:nvSpPr>
          <p:cNvPr id="12" name="TextBox 11">
            <a:extLst>
              <a:ext uri="{FF2B5EF4-FFF2-40B4-BE49-F238E27FC236}">
                <a16:creationId xmlns:a16="http://schemas.microsoft.com/office/drawing/2014/main" id="{2B6A80F6-2085-43C2-9C83-92FF6F5202DA}"/>
              </a:ext>
            </a:extLst>
          </p:cNvPr>
          <p:cNvSpPr txBox="1"/>
          <p:nvPr/>
        </p:nvSpPr>
        <p:spPr>
          <a:xfrm>
            <a:off x="4271749" y="3016155"/>
            <a:ext cx="4546851" cy="646331"/>
          </a:xfrm>
          <a:prstGeom prst="rect">
            <a:avLst/>
          </a:prstGeom>
          <a:noFill/>
          <a:ln>
            <a:solidFill>
              <a:srgbClr val="FF0000"/>
            </a:solidFill>
          </a:ln>
        </p:spPr>
        <p:txBody>
          <a:bodyPr wrap="square" rtlCol="0">
            <a:spAutoFit/>
          </a:bodyPr>
          <a:lstStyle/>
          <a:p>
            <a:endParaRPr lang="en-US" dirty="0"/>
          </a:p>
        </p:txBody>
      </p:sp>
      <p:sp>
        <p:nvSpPr>
          <p:cNvPr id="13" name="TextBox 12">
            <a:extLst>
              <a:ext uri="{FF2B5EF4-FFF2-40B4-BE49-F238E27FC236}">
                <a16:creationId xmlns:a16="http://schemas.microsoft.com/office/drawing/2014/main" id="{B83B2C90-FF28-425C-B5A6-2CB8BB00AACC}"/>
              </a:ext>
            </a:extLst>
          </p:cNvPr>
          <p:cNvSpPr txBox="1"/>
          <p:nvPr/>
        </p:nvSpPr>
        <p:spPr>
          <a:xfrm>
            <a:off x="5281683" y="3178222"/>
            <a:ext cx="3220872" cy="338554"/>
          </a:xfrm>
          <a:prstGeom prst="rect">
            <a:avLst/>
          </a:prstGeom>
          <a:noFill/>
        </p:spPr>
        <p:txBody>
          <a:bodyPr wrap="square" rtlCol="0">
            <a:spAutoFit/>
          </a:bodyPr>
          <a:lstStyle/>
          <a:p>
            <a:pPr algn="just" rtl="1"/>
            <a:r>
              <a:rPr lang="fa-IR" sz="1600" dirty="0">
                <a:cs typeface="B Nazanin" panose="00000400000000000000" pitchFamily="2" charset="-78"/>
              </a:rPr>
              <a:t>کلیدواژه های جستجو را در این قسمت وارد کنید</a:t>
            </a:r>
            <a:endParaRPr lang="en-US" sz="1600" dirty="0">
              <a:cs typeface="B Nazanin" panose="00000400000000000000" pitchFamily="2" charset="-78"/>
            </a:endParaRPr>
          </a:p>
        </p:txBody>
      </p:sp>
      <p:sp>
        <p:nvSpPr>
          <p:cNvPr id="14" name="Arrow: Right 13">
            <a:extLst>
              <a:ext uri="{FF2B5EF4-FFF2-40B4-BE49-F238E27FC236}">
                <a16:creationId xmlns:a16="http://schemas.microsoft.com/office/drawing/2014/main" id="{E1895168-B977-40DA-8182-13B0C5D55D47}"/>
              </a:ext>
            </a:extLst>
          </p:cNvPr>
          <p:cNvSpPr/>
          <p:nvPr/>
        </p:nvSpPr>
        <p:spPr>
          <a:xfrm>
            <a:off x="2006221" y="5709883"/>
            <a:ext cx="559557" cy="16718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98A7068D-6833-47BE-82C9-2F1BB67348F5}"/>
              </a:ext>
            </a:extLst>
          </p:cNvPr>
          <p:cNvSpPr txBox="1"/>
          <p:nvPr/>
        </p:nvSpPr>
        <p:spPr>
          <a:xfrm>
            <a:off x="95535" y="5254388"/>
            <a:ext cx="1842448" cy="1477328"/>
          </a:xfrm>
          <a:prstGeom prst="rect">
            <a:avLst/>
          </a:prstGeom>
          <a:noFill/>
          <a:ln>
            <a:solidFill>
              <a:srgbClr val="FF0000"/>
            </a:solidFill>
          </a:ln>
        </p:spPr>
        <p:txBody>
          <a:bodyPr wrap="square" rtlCol="0">
            <a:spAutoFit/>
          </a:bodyPr>
          <a:lstStyle/>
          <a:p>
            <a:pPr algn="r" rtl="1"/>
            <a:r>
              <a:rPr lang="fa-IR" dirty="0">
                <a:cs typeface="B Nazanin" panose="00000400000000000000" pitchFamily="2" charset="-78"/>
              </a:rPr>
              <a:t>سابقه‌ی جستجوهای قبل در این قسمت قرار می‌گیرد که امکان ترکیب نتایج نیز وجود دارد.</a:t>
            </a:r>
            <a:endParaRPr lang="en-US" dirty="0">
              <a:cs typeface="B Nazanin" panose="00000400000000000000" pitchFamily="2" charset="-78"/>
            </a:endParaRPr>
          </a:p>
        </p:txBody>
      </p:sp>
    </p:spTree>
    <p:extLst>
      <p:ext uri="{BB962C8B-B14F-4D97-AF65-F5344CB8AC3E}">
        <p14:creationId xmlns:p14="http://schemas.microsoft.com/office/powerpoint/2010/main" val="375493176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inVertical)">
                                      <p:cBhvr>
                                        <p:cTn id="28" dur="500"/>
                                        <p:tgtEl>
                                          <p:spTgt spid="9"/>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arn(inVertical)">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inVertical)">
                                      <p:cBhvr>
                                        <p:cTn id="36" dur="500"/>
                                        <p:tgtEl>
                                          <p:spTgt spid="10"/>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barn(inVertical)">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barn(inVertical)">
                                      <p:cBhvr>
                                        <p:cTn id="44" dur="500"/>
                                        <p:tgtEl>
                                          <p:spTgt spid="14"/>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arn(inVertical)">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animBg="1"/>
      <p:bldP spid="13" grpId="0"/>
      <p:bldP spid="14" grpId="0" animBg="1"/>
      <p:bldP spid="1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ADFAD-AD61-41F2-B715-4D6B988BFF02}"/>
              </a:ext>
            </a:extLst>
          </p:cNvPr>
          <p:cNvSpPr>
            <a:spLocks noGrp="1"/>
          </p:cNvSpPr>
          <p:nvPr>
            <p:ph type="title"/>
          </p:nvPr>
        </p:nvSpPr>
        <p:spPr>
          <a:xfrm>
            <a:off x="838200" y="365126"/>
            <a:ext cx="10515600" cy="692150"/>
          </a:xfrm>
        </p:spPr>
        <p:txBody>
          <a:bodyPr>
            <a:normAutofit fontScale="90000"/>
          </a:bodyPr>
          <a:lstStyle/>
          <a:p>
            <a:pPr algn="ctr" rtl="1"/>
            <a:r>
              <a:rPr lang="fa-IR" dirty="0">
                <a:cs typeface="B Titr" panose="00000700000000000000" pitchFamily="2" charset="-78"/>
              </a:rPr>
              <a:t>صفحه نتایج جستجو</a:t>
            </a:r>
            <a:endParaRPr lang="en-US" dirty="0">
              <a:cs typeface="B Titr" panose="00000700000000000000" pitchFamily="2" charset="-78"/>
            </a:endParaRPr>
          </a:p>
        </p:txBody>
      </p:sp>
      <p:pic>
        <p:nvPicPr>
          <p:cNvPr id="8" name="Content Placeholder 4">
            <a:extLst>
              <a:ext uri="{FF2B5EF4-FFF2-40B4-BE49-F238E27FC236}">
                <a16:creationId xmlns:a16="http://schemas.microsoft.com/office/drawing/2014/main" id="{29B02366-6A8A-45AF-87CA-A0258BD666F3}"/>
              </a:ext>
            </a:extLst>
          </p:cNvPr>
          <p:cNvPicPr>
            <a:picLocks noChangeAspect="1"/>
          </p:cNvPicPr>
          <p:nvPr/>
        </p:nvPicPr>
        <p:blipFill>
          <a:blip r:embed="rId2"/>
          <a:stretch>
            <a:fillRect/>
          </a:stretch>
        </p:blipFill>
        <p:spPr>
          <a:xfrm>
            <a:off x="838200" y="1155332"/>
            <a:ext cx="9588347" cy="5687860"/>
          </a:xfrm>
          <a:prstGeom prst="rect">
            <a:avLst/>
          </a:prstGeom>
          <a:ln w="28575">
            <a:noFill/>
          </a:ln>
        </p:spPr>
      </p:pic>
      <p:sp>
        <p:nvSpPr>
          <p:cNvPr id="10" name="TextBox 9">
            <a:extLst>
              <a:ext uri="{FF2B5EF4-FFF2-40B4-BE49-F238E27FC236}">
                <a16:creationId xmlns:a16="http://schemas.microsoft.com/office/drawing/2014/main" id="{135F1D67-0E6F-4C26-940A-6158E812BB06}"/>
              </a:ext>
            </a:extLst>
          </p:cNvPr>
          <p:cNvSpPr txBox="1"/>
          <p:nvPr/>
        </p:nvSpPr>
        <p:spPr>
          <a:xfrm>
            <a:off x="3943350" y="2138363"/>
            <a:ext cx="2152650" cy="542925"/>
          </a:xfrm>
          <a:prstGeom prst="rect">
            <a:avLst/>
          </a:prstGeom>
          <a:noFill/>
          <a:ln>
            <a:solidFill>
              <a:srgbClr val="FF0000"/>
            </a:solidFill>
          </a:ln>
        </p:spPr>
        <p:txBody>
          <a:bodyPr wrap="square" rtlCol="0">
            <a:spAutoFit/>
          </a:bodyPr>
          <a:lstStyle/>
          <a:p>
            <a:endParaRPr lang="en-US" dirty="0"/>
          </a:p>
        </p:txBody>
      </p:sp>
      <p:sp>
        <p:nvSpPr>
          <p:cNvPr id="11" name="TextBox 10">
            <a:extLst>
              <a:ext uri="{FF2B5EF4-FFF2-40B4-BE49-F238E27FC236}">
                <a16:creationId xmlns:a16="http://schemas.microsoft.com/office/drawing/2014/main" id="{08DD8FF0-894F-4066-8804-28D71C43AEE4}"/>
              </a:ext>
            </a:extLst>
          </p:cNvPr>
          <p:cNvSpPr txBox="1"/>
          <p:nvPr/>
        </p:nvSpPr>
        <p:spPr>
          <a:xfrm>
            <a:off x="6240036" y="2240548"/>
            <a:ext cx="1160889" cy="338554"/>
          </a:xfrm>
          <a:prstGeom prst="rect">
            <a:avLst/>
          </a:prstGeom>
          <a:noFill/>
        </p:spPr>
        <p:txBody>
          <a:bodyPr wrap="square" rtlCol="0">
            <a:spAutoFit/>
          </a:bodyPr>
          <a:lstStyle/>
          <a:p>
            <a:pPr algn="r" rtl="1"/>
            <a:r>
              <a:rPr lang="fa-IR" sz="1600" dirty="0">
                <a:solidFill>
                  <a:srgbClr val="FF0000"/>
                </a:solidFill>
                <a:cs typeface="B Nazanin" panose="00000400000000000000" pitchFamily="2" charset="-78"/>
              </a:rPr>
              <a:t>فرمول جستجو</a:t>
            </a:r>
            <a:endParaRPr lang="en-US" sz="1600" dirty="0">
              <a:solidFill>
                <a:srgbClr val="FF0000"/>
              </a:solidFill>
              <a:cs typeface="B Nazanin" panose="00000400000000000000" pitchFamily="2" charset="-78"/>
            </a:endParaRPr>
          </a:p>
        </p:txBody>
      </p:sp>
      <p:sp>
        <p:nvSpPr>
          <p:cNvPr id="12" name="TextBox 11">
            <a:extLst>
              <a:ext uri="{FF2B5EF4-FFF2-40B4-BE49-F238E27FC236}">
                <a16:creationId xmlns:a16="http://schemas.microsoft.com/office/drawing/2014/main" id="{63CE489D-9D4C-4334-B0EE-307C9EDBAEC9}"/>
              </a:ext>
            </a:extLst>
          </p:cNvPr>
          <p:cNvSpPr txBox="1"/>
          <p:nvPr/>
        </p:nvSpPr>
        <p:spPr>
          <a:xfrm>
            <a:off x="1765453" y="3193576"/>
            <a:ext cx="2177897" cy="3747672"/>
          </a:xfrm>
          <a:prstGeom prst="rect">
            <a:avLst/>
          </a:prstGeom>
          <a:noFill/>
          <a:ln>
            <a:solidFill>
              <a:srgbClr val="FF0000"/>
            </a:solidFill>
          </a:ln>
        </p:spPr>
        <p:txBody>
          <a:bodyPr wrap="square" rtlCol="0">
            <a:spAutoFit/>
          </a:bodyPr>
          <a:lstStyle/>
          <a:p>
            <a:endParaRPr lang="en-US" dirty="0"/>
          </a:p>
        </p:txBody>
      </p:sp>
      <p:sp>
        <p:nvSpPr>
          <p:cNvPr id="13" name="TextBox 12">
            <a:extLst>
              <a:ext uri="{FF2B5EF4-FFF2-40B4-BE49-F238E27FC236}">
                <a16:creationId xmlns:a16="http://schemas.microsoft.com/office/drawing/2014/main" id="{F4E34555-5D9A-4C38-89BF-3E27D47785A3}"/>
              </a:ext>
            </a:extLst>
          </p:cNvPr>
          <p:cNvSpPr txBox="1"/>
          <p:nvPr/>
        </p:nvSpPr>
        <p:spPr>
          <a:xfrm>
            <a:off x="1576387" y="3316406"/>
            <a:ext cx="2177896" cy="369332"/>
          </a:xfrm>
          <a:prstGeom prst="rect">
            <a:avLst/>
          </a:prstGeom>
          <a:noFill/>
        </p:spPr>
        <p:txBody>
          <a:bodyPr wrap="square" rtlCol="0">
            <a:spAutoFit/>
          </a:bodyPr>
          <a:lstStyle/>
          <a:p>
            <a:pPr algn="r" rtl="1"/>
            <a:r>
              <a:rPr lang="fa-IR" b="1" dirty="0">
                <a:solidFill>
                  <a:srgbClr val="FF0000"/>
                </a:solidFill>
                <a:cs typeface="B Nazanin" panose="00000400000000000000" pitchFamily="2" charset="-78"/>
              </a:rPr>
              <a:t>امکانات فیلتر نتایج</a:t>
            </a:r>
            <a:endParaRPr lang="en-US" b="1" dirty="0">
              <a:solidFill>
                <a:srgbClr val="FF0000"/>
              </a:solidFill>
              <a:cs typeface="B Nazanin" panose="00000400000000000000" pitchFamily="2" charset="-78"/>
            </a:endParaRPr>
          </a:p>
        </p:txBody>
      </p:sp>
      <p:sp>
        <p:nvSpPr>
          <p:cNvPr id="15" name="Arrow: Left 14">
            <a:extLst>
              <a:ext uri="{FF2B5EF4-FFF2-40B4-BE49-F238E27FC236}">
                <a16:creationId xmlns:a16="http://schemas.microsoft.com/office/drawing/2014/main" id="{63435342-A1AE-46B8-978D-770CC0565AF6}"/>
              </a:ext>
            </a:extLst>
          </p:cNvPr>
          <p:cNvSpPr/>
          <p:nvPr/>
        </p:nvSpPr>
        <p:spPr>
          <a:xfrm>
            <a:off x="8120418" y="4321565"/>
            <a:ext cx="1037230" cy="24829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86271072-0B9F-4625-8F5A-9BF838C70912}"/>
              </a:ext>
            </a:extLst>
          </p:cNvPr>
          <p:cNvSpPr txBox="1"/>
          <p:nvPr/>
        </p:nvSpPr>
        <p:spPr>
          <a:xfrm>
            <a:off x="9403306" y="3685738"/>
            <a:ext cx="2579427" cy="2031325"/>
          </a:xfrm>
          <a:prstGeom prst="rect">
            <a:avLst/>
          </a:prstGeom>
          <a:noFill/>
        </p:spPr>
        <p:txBody>
          <a:bodyPr wrap="square" rtlCol="0">
            <a:spAutoFit/>
          </a:bodyPr>
          <a:lstStyle/>
          <a:p>
            <a:pPr algn="just" rtl="1"/>
            <a:r>
              <a:rPr lang="fa-IR" dirty="0">
                <a:cs typeface="B Nazanin" panose="00000400000000000000" pitchFamily="2" charset="-78"/>
              </a:rPr>
              <a:t>رکودهای نتیجه جستجو شامل عنوان مقاله یا کتاب، نویسندگان، سال نشر، شناسه پابمد آی دی ، </a:t>
            </a:r>
            <a:r>
              <a:rPr lang="en-US" dirty="0">
                <a:cs typeface="B Nazanin" panose="00000400000000000000" pitchFamily="2" charset="-78"/>
              </a:rPr>
              <a:t>DOI </a:t>
            </a:r>
            <a:r>
              <a:rPr lang="fa-IR" dirty="0">
                <a:cs typeface="B Nazanin" panose="00000400000000000000" pitchFamily="2" charset="-78"/>
              </a:rPr>
              <a:t> و چکیده مختصر.</a:t>
            </a:r>
          </a:p>
          <a:p>
            <a:pPr algn="just" rtl="1"/>
            <a:r>
              <a:rPr lang="fa-IR" dirty="0">
                <a:cs typeface="B Nazanin" panose="00000400000000000000" pitchFamily="2" charset="-78"/>
              </a:rPr>
              <a:t>با کلیک بر روی عنوان وارد صفحه مقاله شده و اطلاعات مبسوط در آن صفحه قرار دارد.</a:t>
            </a:r>
            <a:endParaRPr lang="en-US" dirty="0">
              <a:cs typeface="B Nazanin" panose="00000400000000000000" pitchFamily="2" charset="-78"/>
            </a:endParaRPr>
          </a:p>
        </p:txBody>
      </p:sp>
      <p:sp>
        <p:nvSpPr>
          <p:cNvPr id="17" name="TextBox 16">
            <a:extLst>
              <a:ext uri="{FF2B5EF4-FFF2-40B4-BE49-F238E27FC236}">
                <a16:creationId xmlns:a16="http://schemas.microsoft.com/office/drawing/2014/main" id="{BE4EC7E2-E1C1-4325-8281-E96D8EC294FC}"/>
              </a:ext>
            </a:extLst>
          </p:cNvPr>
          <p:cNvSpPr txBox="1"/>
          <p:nvPr/>
        </p:nvSpPr>
        <p:spPr>
          <a:xfrm>
            <a:off x="6815104" y="2797791"/>
            <a:ext cx="2342544" cy="451604"/>
          </a:xfrm>
          <a:prstGeom prst="rect">
            <a:avLst/>
          </a:prstGeom>
          <a:noFill/>
          <a:ln>
            <a:solidFill>
              <a:srgbClr val="FF0000"/>
            </a:solidFill>
          </a:ln>
        </p:spPr>
        <p:txBody>
          <a:bodyPr wrap="square" rtlCol="0">
            <a:spAutoFit/>
          </a:bodyPr>
          <a:lstStyle/>
          <a:p>
            <a:endParaRPr lang="en-US" dirty="0"/>
          </a:p>
        </p:txBody>
      </p:sp>
      <p:sp>
        <p:nvSpPr>
          <p:cNvPr id="18" name="TextBox 17">
            <a:extLst>
              <a:ext uri="{FF2B5EF4-FFF2-40B4-BE49-F238E27FC236}">
                <a16:creationId xmlns:a16="http://schemas.microsoft.com/office/drawing/2014/main" id="{2999CA97-AD7A-4307-AA52-02977123C799}"/>
              </a:ext>
            </a:extLst>
          </p:cNvPr>
          <p:cNvSpPr txBox="1"/>
          <p:nvPr/>
        </p:nvSpPr>
        <p:spPr>
          <a:xfrm>
            <a:off x="9294124" y="2797791"/>
            <a:ext cx="2897875" cy="584775"/>
          </a:xfrm>
          <a:prstGeom prst="rect">
            <a:avLst/>
          </a:prstGeom>
          <a:noFill/>
        </p:spPr>
        <p:txBody>
          <a:bodyPr wrap="square" rtlCol="0">
            <a:spAutoFit/>
          </a:bodyPr>
          <a:lstStyle/>
          <a:p>
            <a:pPr algn="r" rtl="1"/>
            <a:r>
              <a:rPr lang="fa-IR" sz="1600" dirty="0">
                <a:solidFill>
                  <a:srgbClr val="FF0000"/>
                </a:solidFill>
                <a:cs typeface="B Nazanin" panose="00000400000000000000" pitchFamily="2" charset="-78"/>
              </a:rPr>
              <a:t>قابلیت مرتب کردن نتایج بر اساس آیتم‌های مختلف</a:t>
            </a:r>
            <a:endParaRPr lang="en-US" sz="1600" dirty="0">
              <a:solidFill>
                <a:srgbClr val="FF0000"/>
              </a:solidFill>
              <a:cs typeface="B Nazanin" panose="00000400000000000000" pitchFamily="2" charset="-78"/>
            </a:endParaRPr>
          </a:p>
        </p:txBody>
      </p:sp>
      <p:sp>
        <p:nvSpPr>
          <p:cNvPr id="4" name="TextBox 3"/>
          <p:cNvSpPr txBox="1"/>
          <p:nvPr/>
        </p:nvSpPr>
        <p:spPr>
          <a:xfrm>
            <a:off x="4025608" y="2880063"/>
            <a:ext cx="1788710" cy="369332"/>
          </a:xfrm>
          <a:prstGeom prst="rect">
            <a:avLst/>
          </a:prstGeom>
          <a:noFill/>
          <a:ln>
            <a:solidFill>
              <a:srgbClr val="FF0000"/>
            </a:solidFill>
          </a:ln>
        </p:spPr>
        <p:txBody>
          <a:bodyPr wrap="square" rtlCol="0">
            <a:spAutoFit/>
          </a:bodyPr>
          <a:lstStyle/>
          <a:p>
            <a:endParaRPr lang="en-US" dirty="0"/>
          </a:p>
        </p:txBody>
      </p:sp>
      <p:sp>
        <p:nvSpPr>
          <p:cNvPr id="5" name="TextBox 4"/>
          <p:cNvSpPr txBox="1"/>
          <p:nvPr/>
        </p:nvSpPr>
        <p:spPr>
          <a:xfrm>
            <a:off x="4681536" y="3316406"/>
            <a:ext cx="1828445" cy="369332"/>
          </a:xfrm>
          <a:prstGeom prst="rect">
            <a:avLst/>
          </a:prstGeom>
          <a:noFill/>
        </p:spPr>
        <p:txBody>
          <a:bodyPr wrap="square" rtlCol="0">
            <a:spAutoFit/>
          </a:bodyPr>
          <a:lstStyle/>
          <a:p>
            <a:r>
              <a:rPr lang="fa-IR" dirty="0" smtClean="0">
                <a:solidFill>
                  <a:srgbClr val="C00000"/>
                </a:solidFill>
                <a:cs typeface="B Nazanin" panose="00000400000000000000" pitchFamily="2" charset="-78"/>
              </a:rPr>
              <a:t>گرفتن خروجی از نتایج</a:t>
            </a:r>
            <a:endParaRPr lang="en-US" dirty="0">
              <a:solidFill>
                <a:srgbClr val="C00000"/>
              </a:solidFill>
              <a:cs typeface="B Nazanin" panose="00000400000000000000" pitchFamily="2" charset="-78"/>
            </a:endParaRPr>
          </a:p>
        </p:txBody>
      </p:sp>
    </p:spTree>
    <p:extLst>
      <p:ext uri="{BB962C8B-B14F-4D97-AF65-F5344CB8AC3E}">
        <p14:creationId xmlns:p14="http://schemas.microsoft.com/office/powerpoint/2010/main" val="30719643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barn(inVertical)">
                                      <p:cBhvr>
                                        <p:cTn id="20" dur="500"/>
                                        <p:tgtEl>
                                          <p:spTgt spid="15"/>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arn(inVertical)">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arn(inVertical)">
                                      <p:cBhvr>
                                        <p:cTn id="36" dur="500"/>
                                        <p:tgtEl>
                                          <p:spTgt spid="13"/>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inVertical)">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barn(inVertical)">
                                      <p:cBhvr>
                                        <p:cTn id="44" dur="500"/>
                                        <p:tgtEl>
                                          <p:spTgt spid="4"/>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barn(inVertical)">
                                      <p:cBhvr>
                                        <p:cTn id="4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p:bldP spid="15" grpId="0" animBg="1"/>
      <p:bldP spid="16" grpId="0"/>
      <p:bldP spid="17" grpId="0" animBg="1"/>
      <p:bldP spid="18" grpId="0"/>
      <p:bldP spid="4" grpId="0" animBg="1"/>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45FBB-55F5-4C4F-AA40-9041731FBEE8}"/>
              </a:ext>
            </a:extLst>
          </p:cNvPr>
          <p:cNvSpPr>
            <a:spLocks noGrp="1"/>
          </p:cNvSpPr>
          <p:nvPr>
            <p:ph type="title"/>
          </p:nvPr>
        </p:nvSpPr>
        <p:spPr>
          <a:xfrm>
            <a:off x="838200" y="365126"/>
            <a:ext cx="10515600" cy="807790"/>
          </a:xfrm>
        </p:spPr>
        <p:txBody>
          <a:bodyPr/>
          <a:lstStyle/>
          <a:p>
            <a:pPr algn="ctr" rtl="1"/>
            <a:r>
              <a:rPr lang="fa-IR" dirty="0">
                <a:cs typeface="B Titr" panose="00000700000000000000" pitchFamily="2" charset="-78"/>
              </a:rPr>
              <a:t>صفحه مقاله </a:t>
            </a:r>
            <a:endParaRPr lang="en-US" dirty="0">
              <a:cs typeface="B Titr" panose="00000700000000000000" pitchFamily="2" charset="-78"/>
            </a:endParaRPr>
          </a:p>
        </p:txBody>
      </p:sp>
      <p:pic>
        <p:nvPicPr>
          <p:cNvPr id="5" name="Content Placeholder 4">
            <a:extLst>
              <a:ext uri="{FF2B5EF4-FFF2-40B4-BE49-F238E27FC236}">
                <a16:creationId xmlns:a16="http://schemas.microsoft.com/office/drawing/2014/main" id="{CDA70CD9-A1D9-4A93-9500-F7D0022CB922}"/>
              </a:ext>
            </a:extLst>
          </p:cNvPr>
          <p:cNvPicPr>
            <a:picLocks noGrp="1" noChangeAspect="1"/>
          </p:cNvPicPr>
          <p:nvPr>
            <p:ph idx="1"/>
          </p:nvPr>
        </p:nvPicPr>
        <p:blipFill>
          <a:blip r:embed="rId2"/>
          <a:stretch>
            <a:fillRect/>
          </a:stretch>
        </p:blipFill>
        <p:spPr>
          <a:xfrm>
            <a:off x="996287" y="1050877"/>
            <a:ext cx="9478750" cy="5232777"/>
          </a:xfrm>
        </p:spPr>
      </p:pic>
      <p:sp>
        <p:nvSpPr>
          <p:cNvPr id="6" name="Arrow: Right 5">
            <a:extLst>
              <a:ext uri="{FF2B5EF4-FFF2-40B4-BE49-F238E27FC236}">
                <a16:creationId xmlns:a16="http://schemas.microsoft.com/office/drawing/2014/main" id="{139B7381-4790-46A1-8B9D-586FD2B113B1}"/>
              </a:ext>
            </a:extLst>
          </p:cNvPr>
          <p:cNvSpPr/>
          <p:nvPr/>
        </p:nvSpPr>
        <p:spPr>
          <a:xfrm>
            <a:off x="2115403" y="2988860"/>
            <a:ext cx="614149" cy="4401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DB4BD73-022C-45A7-83AE-9D58CD7BA442}"/>
              </a:ext>
            </a:extLst>
          </p:cNvPr>
          <p:cNvSpPr txBox="1"/>
          <p:nvPr/>
        </p:nvSpPr>
        <p:spPr>
          <a:xfrm>
            <a:off x="838200" y="2988860"/>
            <a:ext cx="1072487"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عنوان مقاله</a:t>
            </a:r>
            <a:endParaRPr lang="en-US" dirty="0">
              <a:solidFill>
                <a:srgbClr val="FF0000"/>
              </a:solidFill>
              <a:cs typeface="B Nazanin" panose="00000400000000000000" pitchFamily="2" charset="-78"/>
            </a:endParaRPr>
          </a:p>
        </p:txBody>
      </p:sp>
      <p:sp>
        <p:nvSpPr>
          <p:cNvPr id="8" name="Arrow: Right 7">
            <a:extLst>
              <a:ext uri="{FF2B5EF4-FFF2-40B4-BE49-F238E27FC236}">
                <a16:creationId xmlns:a16="http://schemas.microsoft.com/office/drawing/2014/main" id="{D71B37C9-9DBF-4738-B46A-F0DDF2B721BF}"/>
              </a:ext>
            </a:extLst>
          </p:cNvPr>
          <p:cNvSpPr/>
          <p:nvPr/>
        </p:nvSpPr>
        <p:spPr>
          <a:xfrm>
            <a:off x="2115403" y="3875964"/>
            <a:ext cx="614149" cy="4401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5C47CF6-83BA-4608-9DFF-75DAEA9D7D5C}"/>
              </a:ext>
            </a:extLst>
          </p:cNvPr>
          <p:cNvSpPr txBox="1"/>
          <p:nvPr/>
        </p:nvSpPr>
        <p:spPr>
          <a:xfrm>
            <a:off x="838200" y="3875964"/>
            <a:ext cx="1072488"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نویسندگان</a:t>
            </a:r>
            <a:endParaRPr lang="en-US" dirty="0">
              <a:solidFill>
                <a:srgbClr val="FF0000"/>
              </a:solidFill>
              <a:cs typeface="B Nazanin" panose="00000400000000000000" pitchFamily="2" charset="-78"/>
            </a:endParaRPr>
          </a:p>
        </p:txBody>
      </p:sp>
      <p:sp>
        <p:nvSpPr>
          <p:cNvPr id="10" name="Arrow: Right 9">
            <a:extLst>
              <a:ext uri="{FF2B5EF4-FFF2-40B4-BE49-F238E27FC236}">
                <a16:creationId xmlns:a16="http://schemas.microsoft.com/office/drawing/2014/main" id="{13D83A7F-26DE-40E8-B867-4E6E8475A6F4}"/>
              </a:ext>
            </a:extLst>
          </p:cNvPr>
          <p:cNvSpPr/>
          <p:nvPr/>
        </p:nvSpPr>
        <p:spPr>
          <a:xfrm>
            <a:off x="2115402" y="5120391"/>
            <a:ext cx="614149" cy="4401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75EA9DF8-A4AF-44E0-81A5-24B84C51C72E}"/>
              </a:ext>
            </a:extLst>
          </p:cNvPr>
          <p:cNvSpPr txBox="1"/>
          <p:nvPr/>
        </p:nvSpPr>
        <p:spPr>
          <a:xfrm>
            <a:off x="477672" y="5160792"/>
            <a:ext cx="1489122" cy="646331"/>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چکیده</a:t>
            </a:r>
          </a:p>
          <a:p>
            <a:pPr algn="r" rtl="1"/>
            <a:endParaRPr lang="fa-IR" dirty="0">
              <a:cs typeface="B Nazanin" panose="00000400000000000000" pitchFamily="2" charset="-78"/>
            </a:endParaRPr>
          </a:p>
        </p:txBody>
      </p:sp>
      <p:sp>
        <p:nvSpPr>
          <p:cNvPr id="12" name="TextBox 11">
            <a:extLst>
              <a:ext uri="{FF2B5EF4-FFF2-40B4-BE49-F238E27FC236}">
                <a16:creationId xmlns:a16="http://schemas.microsoft.com/office/drawing/2014/main" id="{84D65D51-370D-4AC0-A5E5-FBCFFF2A3D5B}"/>
              </a:ext>
            </a:extLst>
          </p:cNvPr>
          <p:cNvSpPr txBox="1"/>
          <p:nvPr/>
        </p:nvSpPr>
        <p:spPr>
          <a:xfrm>
            <a:off x="1114425" y="5639773"/>
            <a:ext cx="2007405" cy="923330"/>
          </a:xfrm>
          <a:prstGeom prst="rect">
            <a:avLst/>
          </a:prstGeom>
          <a:noFill/>
        </p:spPr>
        <p:txBody>
          <a:bodyPr wrap="square" rtlCol="0">
            <a:spAutoFit/>
          </a:bodyPr>
          <a:lstStyle/>
          <a:p>
            <a:pPr algn="r" rtl="1"/>
            <a:r>
              <a:rPr lang="fa-IR" dirty="0">
                <a:solidFill>
                  <a:srgbClr val="C00000"/>
                </a:solidFill>
                <a:cs typeface="B Nazanin" panose="00000400000000000000" pitchFamily="2" charset="-78"/>
              </a:rPr>
              <a:t>اطلاعات بیشتر مقاله با اسکرول کردن قابل دریافت است</a:t>
            </a:r>
            <a:endParaRPr lang="en-US" dirty="0">
              <a:solidFill>
                <a:srgbClr val="C00000"/>
              </a:solidFill>
              <a:cs typeface="B Nazanin" panose="00000400000000000000" pitchFamily="2" charset="-78"/>
            </a:endParaRPr>
          </a:p>
        </p:txBody>
      </p:sp>
      <p:sp>
        <p:nvSpPr>
          <p:cNvPr id="13" name="Arrow: Left 12">
            <a:extLst>
              <a:ext uri="{FF2B5EF4-FFF2-40B4-BE49-F238E27FC236}">
                <a16:creationId xmlns:a16="http://schemas.microsoft.com/office/drawing/2014/main" id="{BE3D6E6F-B310-4862-BDE8-363C0C9C8237}"/>
              </a:ext>
            </a:extLst>
          </p:cNvPr>
          <p:cNvSpPr/>
          <p:nvPr/>
        </p:nvSpPr>
        <p:spPr>
          <a:xfrm>
            <a:off x="9130352" y="3057252"/>
            <a:ext cx="614149" cy="2045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7315796E-D1A1-4F85-8240-B06E69AD93F1}"/>
              </a:ext>
            </a:extLst>
          </p:cNvPr>
          <p:cNvSpPr txBox="1"/>
          <p:nvPr/>
        </p:nvSpPr>
        <p:spPr>
          <a:xfrm>
            <a:off x="9744501" y="2988860"/>
            <a:ext cx="2333768" cy="338554"/>
          </a:xfrm>
          <a:prstGeom prst="rect">
            <a:avLst/>
          </a:prstGeom>
          <a:noFill/>
        </p:spPr>
        <p:txBody>
          <a:bodyPr wrap="square" rtlCol="0">
            <a:spAutoFit/>
          </a:bodyPr>
          <a:lstStyle/>
          <a:p>
            <a:pPr algn="r" rtl="1"/>
            <a:r>
              <a:rPr lang="fa-IR" sz="1600" dirty="0">
                <a:solidFill>
                  <a:srgbClr val="FF0000"/>
                </a:solidFill>
                <a:cs typeface="B Nazanin" panose="00000400000000000000" pitchFamily="2" charset="-78"/>
              </a:rPr>
              <a:t>دانلود رایگان مقاله از طریق </a:t>
            </a:r>
            <a:r>
              <a:rPr lang="en-US" sz="1600" dirty="0">
                <a:solidFill>
                  <a:srgbClr val="FF0000"/>
                </a:solidFill>
                <a:cs typeface="B Nazanin" panose="00000400000000000000" pitchFamily="2" charset="-78"/>
              </a:rPr>
              <a:t>PMC</a:t>
            </a:r>
          </a:p>
        </p:txBody>
      </p:sp>
      <p:sp>
        <p:nvSpPr>
          <p:cNvPr id="15" name="Arrow: Left 14">
            <a:extLst>
              <a:ext uri="{FF2B5EF4-FFF2-40B4-BE49-F238E27FC236}">
                <a16:creationId xmlns:a16="http://schemas.microsoft.com/office/drawing/2014/main" id="{E359F252-D2B9-4007-86D4-9A01D7CE7990}"/>
              </a:ext>
            </a:extLst>
          </p:cNvPr>
          <p:cNvSpPr/>
          <p:nvPr/>
        </p:nvSpPr>
        <p:spPr>
          <a:xfrm>
            <a:off x="9157647" y="2716210"/>
            <a:ext cx="614149" cy="2045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F8B70D71-E64E-4B11-BB0B-AC347D623F67}"/>
              </a:ext>
            </a:extLst>
          </p:cNvPr>
          <p:cNvSpPr txBox="1"/>
          <p:nvPr/>
        </p:nvSpPr>
        <p:spPr>
          <a:xfrm>
            <a:off x="10044752" y="2612094"/>
            <a:ext cx="2033517" cy="369332"/>
          </a:xfrm>
          <a:prstGeom prst="rect">
            <a:avLst/>
          </a:prstGeom>
          <a:noFill/>
        </p:spPr>
        <p:txBody>
          <a:bodyPr wrap="square" rtlCol="0">
            <a:spAutoFit/>
          </a:bodyPr>
          <a:lstStyle/>
          <a:p>
            <a:r>
              <a:rPr lang="fa-IR" dirty="0">
                <a:solidFill>
                  <a:srgbClr val="FF0000"/>
                </a:solidFill>
                <a:cs typeface="B Nazanin" panose="00000400000000000000" pitchFamily="2" charset="-78"/>
              </a:rPr>
              <a:t>ناشران ارائه دهنده مقاله</a:t>
            </a:r>
            <a:endParaRPr lang="en-US" dirty="0">
              <a:solidFill>
                <a:srgbClr val="FF0000"/>
              </a:solidFill>
              <a:cs typeface="B Nazanin" panose="00000400000000000000" pitchFamily="2" charset="-78"/>
            </a:endParaRPr>
          </a:p>
        </p:txBody>
      </p:sp>
      <p:sp>
        <p:nvSpPr>
          <p:cNvPr id="17" name="TextBox 16">
            <a:extLst>
              <a:ext uri="{FF2B5EF4-FFF2-40B4-BE49-F238E27FC236}">
                <a16:creationId xmlns:a16="http://schemas.microsoft.com/office/drawing/2014/main" id="{BAF792A0-92AA-47B5-8AC4-8C109299BB9B}"/>
              </a:ext>
            </a:extLst>
          </p:cNvPr>
          <p:cNvSpPr txBox="1"/>
          <p:nvPr/>
        </p:nvSpPr>
        <p:spPr>
          <a:xfrm>
            <a:off x="6755642" y="1690688"/>
            <a:ext cx="1719618" cy="685752"/>
          </a:xfrm>
          <a:prstGeom prst="rect">
            <a:avLst/>
          </a:prstGeom>
          <a:noFill/>
          <a:ln>
            <a:solidFill>
              <a:srgbClr val="FF0000"/>
            </a:solidFill>
          </a:ln>
        </p:spPr>
        <p:txBody>
          <a:bodyPr wrap="square" rtlCol="0">
            <a:spAutoFit/>
          </a:bodyPr>
          <a:lstStyle/>
          <a:p>
            <a:endParaRPr lang="en-US" dirty="0"/>
          </a:p>
        </p:txBody>
      </p:sp>
      <p:sp>
        <p:nvSpPr>
          <p:cNvPr id="18" name="TextBox 17">
            <a:extLst>
              <a:ext uri="{FF2B5EF4-FFF2-40B4-BE49-F238E27FC236}">
                <a16:creationId xmlns:a16="http://schemas.microsoft.com/office/drawing/2014/main" id="{12A111AB-DF14-44BF-AE69-C32F62CCF420}"/>
              </a:ext>
            </a:extLst>
          </p:cNvPr>
          <p:cNvSpPr txBox="1"/>
          <p:nvPr/>
        </p:nvSpPr>
        <p:spPr>
          <a:xfrm>
            <a:off x="3507475" y="1847637"/>
            <a:ext cx="3248167" cy="523220"/>
          </a:xfrm>
          <a:prstGeom prst="rect">
            <a:avLst/>
          </a:prstGeom>
          <a:noFill/>
        </p:spPr>
        <p:txBody>
          <a:bodyPr wrap="square" rtlCol="0">
            <a:spAutoFit/>
          </a:bodyPr>
          <a:lstStyle/>
          <a:p>
            <a:pPr algn="r" rtl="1"/>
            <a:r>
              <a:rPr lang="fa-IR" sz="1400" dirty="0">
                <a:solidFill>
                  <a:srgbClr val="FF0000"/>
                </a:solidFill>
                <a:cs typeface="B Nazanin" panose="00000400000000000000" pitchFamily="2" charset="-78"/>
              </a:rPr>
              <a:t>امکانات مربوط به ذخیره ، اشتراک یا مدیریت استناد مقاله </a:t>
            </a:r>
            <a:endParaRPr lang="en-US" sz="1400" dirty="0">
              <a:solidFill>
                <a:srgbClr val="FF0000"/>
              </a:solidFill>
              <a:cs typeface="B Nazanin" panose="00000400000000000000" pitchFamily="2" charset="-78"/>
            </a:endParaRPr>
          </a:p>
        </p:txBody>
      </p:sp>
      <p:sp>
        <p:nvSpPr>
          <p:cNvPr id="19" name="Arrow: Left 18">
            <a:extLst>
              <a:ext uri="{FF2B5EF4-FFF2-40B4-BE49-F238E27FC236}">
                <a16:creationId xmlns:a16="http://schemas.microsoft.com/office/drawing/2014/main" id="{1742E43F-CD82-42CD-9A29-AC7B89779D7D}"/>
              </a:ext>
            </a:extLst>
          </p:cNvPr>
          <p:cNvSpPr/>
          <p:nvPr/>
        </p:nvSpPr>
        <p:spPr>
          <a:xfrm>
            <a:off x="9253182" y="3785713"/>
            <a:ext cx="491319" cy="2045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D5D87F1E-F65B-47A5-968D-AF330C3B4824}"/>
              </a:ext>
            </a:extLst>
          </p:cNvPr>
          <p:cNvSpPr txBox="1"/>
          <p:nvPr/>
        </p:nvSpPr>
        <p:spPr>
          <a:xfrm>
            <a:off x="9771796" y="3785713"/>
            <a:ext cx="2306473" cy="584775"/>
          </a:xfrm>
          <a:prstGeom prst="rect">
            <a:avLst/>
          </a:prstGeom>
          <a:noFill/>
        </p:spPr>
        <p:txBody>
          <a:bodyPr wrap="square" rtlCol="0">
            <a:spAutoFit/>
          </a:bodyPr>
          <a:lstStyle/>
          <a:p>
            <a:pPr algn="r" rtl="1"/>
            <a:r>
              <a:rPr lang="fa-IR" sz="1600" dirty="0">
                <a:solidFill>
                  <a:srgbClr val="FF0000"/>
                </a:solidFill>
                <a:cs typeface="B Nazanin" panose="00000400000000000000" pitchFamily="2" charset="-78"/>
              </a:rPr>
              <a:t>فرمت استناد از طریق گزینه </a:t>
            </a:r>
            <a:r>
              <a:rPr lang="en-US" sz="1600" dirty="0">
                <a:solidFill>
                  <a:srgbClr val="FF0000"/>
                </a:solidFill>
                <a:cs typeface="B Nazanin" panose="00000400000000000000" pitchFamily="2" charset="-78"/>
              </a:rPr>
              <a:t>Cite</a:t>
            </a:r>
            <a:r>
              <a:rPr lang="fa-IR" sz="1600" dirty="0">
                <a:solidFill>
                  <a:srgbClr val="FF0000"/>
                </a:solidFill>
                <a:cs typeface="B Nazanin" panose="00000400000000000000" pitchFamily="2" charset="-78"/>
              </a:rPr>
              <a:t> قابل دریافت است.</a:t>
            </a:r>
            <a:endParaRPr lang="en-US" sz="1600" dirty="0">
              <a:solidFill>
                <a:srgbClr val="FF0000"/>
              </a:solidFill>
              <a:cs typeface="B Nazanin" panose="00000400000000000000" pitchFamily="2" charset="-78"/>
            </a:endParaRPr>
          </a:p>
        </p:txBody>
      </p:sp>
      <p:sp>
        <p:nvSpPr>
          <p:cNvPr id="3" name="Right Arrow 2"/>
          <p:cNvSpPr/>
          <p:nvPr/>
        </p:nvSpPr>
        <p:spPr>
          <a:xfrm>
            <a:off x="2251881" y="2541896"/>
            <a:ext cx="477670" cy="17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0" y="2370857"/>
            <a:ext cx="2115402" cy="338554"/>
          </a:xfrm>
          <a:prstGeom prst="rect">
            <a:avLst/>
          </a:prstGeom>
          <a:noFill/>
        </p:spPr>
        <p:txBody>
          <a:bodyPr wrap="square" rtlCol="0">
            <a:spAutoFit/>
          </a:bodyPr>
          <a:lstStyle/>
          <a:p>
            <a:pPr algn="r" rtl="1"/>
            <a:r>
              <a:rPr lang="fa-IR" sz="1600" dirty="0" smtClean="0">
                <a:solidFill>
                  <a:srgbClr val="FF0000"/>
                </a:solidFill>
                <a:cs typeface="B Nazanin" panose="00000400000000000000" pitchFamily="2" charset="-78"/>
              </a:rPr>
              <a:t>عنوان مجله، سال نشر مقاله</a:t>
            </a:r>
            <a:endParaRPr lang="en-US" sz="16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140208343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500"/>
                                        <p:tgtEl>
                                          <p:spTgt spid="8"/>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arn(inVertical)">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barn(inVertical)">
                                      <p:cBhvr>
                                        <p:cTn id="51" dur="500"/>
                                        <p:tgtEl>
                                          <p:spTgt spid="15"/>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barn(inVertical)">
                                      <p:cBhvr>
                                        <p:cTn id="54" dur="5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barn(inVertical)">
                                      <p:cBhvr>
                                        <p:cTn id="59" dur="500"/>
                                        <p:tgtEl>
                                          <p:spTgt spid="13"/>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barn(inVertical)">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barn(inVertical)">
                                      <p:cBhvr>
                                        <p:cTn id="67" dur="500"/>
                                        <p:tgtEl>
                                          <p:spTgt spid="19"/>
                                        </p:tgtEl>
                                      </p:cBhvr>
                                    </p:animEffect>
                                  </p:childTnLst>
                                </p:cTn>
                              </p:par>
                              <p:par>
                                <p:cTn id="68" presetID="16" presetClass="entr" presetSubtype="21"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barn(inVertical)">
                                      <p:cBhvr>
                                        <p:cTn id="70" dur="500"/>
                                        <p:tgtEl>
                                          <p:spTgt spid="20"/>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barn(inVertical)">
                                      <p:cBhvr>
                                        <p:cTn id="75" dur="500"/>
                                        <p:tgtEl>
                                          <p:spTgt spid="17"/>
                                        </p:tgtEl>
                                      </p:cBhvr>
                                    </p:animEffect>
                                  </p:childTnLst>
                                </p:cTn>
                              </p:par>
                              <p:par>
                                <p:cTn id="76" presetID="16" presetClass="entr" presetSubtype="21"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barn(inVertical)">
                                      <p:cBhvr>
                                        <p:cTn id="7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animBg="1"/>
      <p:bldP spid="11" grpId="0"/>
      <p:bldP spid="12" grpId="0"/>
      <p:bldP spid="13" grpId="0" animBg="1"/>
      <p:bldP spid="14" grpId="0"/>
      <p:bldP spid="15" grpId="0" animBg="1"/>
      <p:bldP spid="16" grpId="0"/>
      <p:bldP spid="17" grpId="0" animBg="1"/>
      <p:bldP spid="18" grpId="0"/>
      <p:bldP spid="19" grpId="0" animBg="1"/>
      <p:bldP spid="20" grpId="0"/>
      <p:bldP spid="3" grpId="0" animBg="1"/>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A1165-3C15-4EF0-95F3-0DCB2ECBA433}"/>
              </a:ext>
            </a:extLst>
          </p:cNvPr>
          <p:cNvSpPr>
            <a:spLocks noGrp="1"/>
          </p:cNvSpPr>
          <p:nvPr>
            <p:ph type="title"/>
          </p:nvPr>
        </p:nvSpPr>
        <p:spPr/>
        <p:txBody>
          <a:bodyPr/>
          <a:lstStyle/>
          <a:p>
            <a:pPr algn="ctr" rtl="1"/>
            <a:r>
              <a:rPr lang="fa-IR" dirty="0">
                <a:cs typeface="B Titr" panose="00000700000000000000" pitchFamily="2" charset="-78"/>
              </a:rPr>
              <a:t>اصطلاحنامه چیست؟</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7DC72E1D-8145-4742-8F4B-E5E8CFC5CC70}"/>
              </a:ext>
            </a:extLst>
          </p:cNvPr>
          <p:cNvSpPr>
            <a:spLocks noGrp="1"/>
          </p:cNvSpPr>
          <p:nvPr>
            <p:ph idx="1"/>
          </p:nvPr>
        </p:nvSpPr>
        <p:spPr>
          <a:xfrm>
            <a:off x="1484310" y="2333767"/>
            <a:ext cx="10018713" cy="3944203"/>
          </a:xfrm>
        </p:spPr>
        <p:txBody>
          <a:bodyPr>
            <a:normAutofit/>
          </a:bodyPr>
          <a:lstStyle/>
          <a:p>
            <a:pPr algn="just" rtl="1"/>
            <a:r>
              <a:rPr lang="fa-IR" dirty="0">
                <a:cs typeface="B Nazanin" panose="00000400000000000000" pitchFamily="2" charset="-78"/>
              </a:rPr>
              <a:t>اصطلاحنامه </a:t>
            </a:r>
            <a:r>
              <a:rPr lang="fa-IR" dirty="0">
                <a:solidFill>
                  <a:srgbClr val="FF0000"/>
                </a:solidFill>
                <a:cs typeface="B Nazanin" panose="00000400000000000000" pitchFamily="2" charset="-78"/>
              </a:rPr>
              <a:t>مجموعه‌ای از واژگان کنترل شده و منظم </a:t>
            </a:r>
            <a:r>
              <a:rPr lang="fa-IR" dirty="0">
                <a:cs typeface="B Nazanin" panose="00000400000000000000" pitchFamily="2" charset="-78"/>
              </a:rPr>
              <a:t>است. واژگان کنترل شده زیرمجموعه‌ای از زبان اصلی است مشتمل بر اصطلاحات خاص</a:t>
            </a:r>
            <a:endParaRPr lang="en-US" dirty="0">
              <a:cs typeface="B Nazanin" panose="00000400000000000000" pitchFamily="2" charset="-78"/>
            </a:endParaRPr>
          </a:p>
          <a:p>
            <a:pPr algn="just" rtl="1"/>
            <a:r>
              <a:rPr lang="fa-IR" dirty="0">
                <a:cs typeface="B Nazanin" panose="00000400000000000000" pitchFamily="2" charset="-78"/>
              </a:rPr>
              <a:t>کنترل واژگان با ایجاد</a:t>
            </a:r>
            <a:r>
              <a:rPr lang="fa-IR" dirty="0">
                <a:solidFill>
                  <a:srgbClr val="FF0000"/>
                </a:solidFill>
                <a:cs typeface="B Nazanin" panose="00000400000000000000" pitchFamily="2" charset="-78"/>
              </a:rPr>
              <a:t> روابط </a:t>
            </a:r>
            <a:r>
              <a:rPr lang="fa-IR" dirty="0">
                <a:cs typeface="B Nazanin" panose="00000400000000000000" pitchFamily="2" charset="-78"/>
              </a:rPr>
              <a:t>مختلف بین آنها انجام می‌گیرد</a:t>
            </a:r>
            <a:r>
              <a:rPr lang="en-US" dirty="0">
                <a:cs typeface="B Nazanin" panose="00000400000000000000" pitchFamily="2" charset="-78"/>
              </a:rPr>
              <a:t>.</a:t>
            </a:r>
            <a:r>
              <a:rPr lang="fa-IR" dirty="0">
                <a:cs typeface="B Nazanin" panose="00000400000000000000" pitchFamily="2" charset="-78"/>
              </a:rPr>
              <a:t> ( رابطه  اعم، اخص، مترادف)</a:t>
            </a:r>
          </a:p>
          <a:p>
            <a:pPr algn="just" rtl="1"/>
            <a:r>
              <a:rPr lang="fa-IR" dirty="0">
                <a:cs typeface="B Nazanin" panose="00000400000000000000" pitchFamily="2" charset="-78"/>
              </a:rPr>
              <a:t>هدف اصطلاحنامه ایجاد یکدستی در نمایه‌سازی اسناد و سهولت در کاوش اطلاعات می‌باشد. منظور از یکدستی ایجاد معیارهایی برای انتخاب واحد از بین چند انتخاب است.</a:t>
            </a:r>
          </a:p>
          <a:p>
            <a:pPr algn="just" rtl="1"/>
            <a:r>
              <a:rPr lang="ar-SA" altLang="en-US" dirty="0">
                <a:cs typeface="B Nazanin" panose="00000400000000000000" pitchFamily="2" charset="-78"/>
              </a:rPr>
              <a:t>بسیاری از پایگاه</a:t>
            </a:r>
            <a:r>
              <a:rPr lang="fa-IR" altLang="en-US" dirty="0">
                <a:cs typeface="B Nazanin" panose="00000400000000000000" pitchFamily="2" charset="-78"/>
              </a:rPr>
              <a:t>‌</a:t>
            </a:r>
            <a:r>
              <a:rPr lang="ar-SA" altLang="en-US" dirty="0">
                <a:cs typeface="B Nazanin" panose="00000400000000000000" pitchFamily="2" charset="-78"/>
              </a:rPr>
              <a:t>های اطلاعاتی </a:t>
            </a:r>
            <a:r>
              <a:rPr lang="ar-SA" altLang="en-US" dirty="0" smtClean="0">
                <a:cs typeface="B Nazanin" panose="00000400000000000000" pitchFamily="2" charset="-78"/>
              </a:rPr>
              <a:t>و</a:t>
            </a:r>
            <a:r>
              <a:rPr lang="fa-IR" altLang="en-US" dirty="0" smtClean="0">
                <a:cs typeface="B Nazanin" panose="00000400000000000000" pitchFamily="2" charset="-78"/>
              </a:rPr>
              <a:t> </a:t>
            </a:r>
            <a:r>
              <a:rPr lang="ar-SA" altLang="en-US" dirty="0" smtClean="0">
                <a:cs typeface="B Nazanin" panose="00000400000000000000" pitchFamily="2" charset="-78"/>
              </a:rPr>
              <a:t>نمایه</a:t>
            </a:r>
            <a:r>
              <a:rPr lang="fa-IR" altLang="en-US" dirty="0">
                <a:cs typeface="B Nazanin" panose="00000400000000000000" pitchFamily="2" charset="-78"/>
              </a:rPr>
              <a:t>‌</a:t>
            </a:r>
            <a:r>
              <a:rPr lang="ar-SA" altLang="en-US" dirty="0">
                <a:cs typeface="B Nazanin" panose="00000400000000000000" pitchFamily="2" charset="-78"/>
              </a:rPr>
              <a:t>نامه</a:t>
            </a:r>
            <a:r>
              <a:rPr lang="fa-IR" altLang="en-US" dirty="0">
                <a:cs typeface="B Nazanin" panose="00000400000000000000" pitchFamily="2" charset="-78"/>
              </a:rPr>
              <a:t>‌</a:t>
            </a:r>
            <a:r>
              <a:rPr lang="ar-SA" altLang="en-US" dirty="0">
                <a:cs typeface="B Nazanin" panose="00000400000000000000" pitchFamily="2" charset="-78"/>
              </a:rPr>
              <a:t>ها</a:t>
            </a:r>
            <a:r>
              <a:rPr lang="en-US" altLang="en-US" dirty="0">
                <a:cs typeface="B Nazanin" panose="00000400000000000000" pitchFamily="2" charset="-78"/>
              </a:rPr>
              <a:t>، </a:t>
            </a:r>
            <a:r>
              <a:rPr lang="ar-SA" altLang="en-US" dirty="0" smtClean="0">
                <a:solidFill>
                  <a:srgbClr val="FF0000"/>
                </a:solidFill>
                <a:cs typeface="B Nazanin" panose="00000400000000000000" pitchFamily="2" charset="-78"/>
              </a:rPr>
              <a:t>اصطلاح</a:t>
            </a:r>
            <a:r>
              <a:rPr lang="fa-IR" altLang="en-US" dirty="0">
                <a:solidFill>
                  <a:srgbClr val="FF0000"/>
                </a:solidFill>
                <a:cs typeface="B Nazanin" panose="00000400000000000000" pitchFamily="2" charset="-78"/>
              </a:rPr>
              <a:t>‌</a:t>
            </a:r>
            <a:r>
              <a:rPr lang="ar-SA" altLang="en-US" dirty="0">
                <a:solidFill>
                  <a:srgbClr val="FF0000"/>
                </a:solidFill>
                <a:cs typeface="B Nazanin" panose="00000400000000000000" pitchFamily="2" charset="-78"/>
              </a:rPr>
              <a:t>های استاندارد </a:t>
            </a:r>
            <a:r>
              <a:rPr lang="ar-SA" altLang="en-US" dirty="0" smtClean="0">
                <a:cs typeface="B Nazanin" panose="00000400000000000000" pitchFamily="2" charset="-78"/>
              </a:rPr>
              <a:t>برای</a:t>
            </a:r>
            <a:r>
              <a:rPr lang="fa-IR" altLang="en-US" dirty="0" smtClean="0">
                <a:cs typeface="B Nazanin" panose="00000400000000000000" pitchFamily="2" charset="-78"/>
              </a:rPr>
              <a:t> </a:t>
            </a:r>
            <a:r>
              <a:rPr lang="ar-SA" altLang="en-US" dirty="0" smtClean="0">
                <a:cs typeface="B Nazanin" panose="00000400000000000000" pitchFamily="2" charset="-78"/>
              </a:rPr>
              <a:t>کلیدواژه</a:t>
            </a:r>
            <a:r>
              <a:rPr lang="fa-IR" altLang="en-US" dirty="0">
                <a:cs typeface="B Nazanin" panose="00000400000000000000" pitchFamily="2" charset="-78"/>
              </a:rPr>
              <a:t>‌</a:t>
            </a:r>
            <a:r>
              <a:rPr lang="ar-SA" altLang="en-US" dirty="0">
                <a:cs typeface="B Nazanin" panose="00000400000000000000" pitchFamily="2" charset="-78"/>
              </a:rPr>
              <a:t>های مقاله به کار </a:t>
            </a:r>
            <a:r>
              <a:rPr lang="ar-SA" altLang="en-US" dirty="0" smtClean="0">
                <a:cs typeface="B Nazanin" panose="00000400000000000000" pitchFamily="2" charset="-78"/>
              </a:rPr>
              <a:t>می</a:t>
            </a:r>
            <a:r>
              <a:rPr lang="fa-IR" altLang="en-US" dirty="0" smtClean="0">
                <a:cs typeface="B Nazanin" panose="00000400000000000000" pitchFamily="2" charset="-78"/>
              </a:rPr>
              <a:t>‌</a:t>
            </a:r>
            <a:r>
              <a:rPr lang="ar-SA" altLang="en-US" dirty="0" smtClean="0">
                <a:cs typeface="B Nazanin" panose="00000400000000000000" pitchFamily="2" charset="-78"/>
              </a:rPr>
              <a:t>برند</a:t>
            </a:r>
            <a:r>
              <a:rPr lang="en-US" altLang="en-US" dirty="0">
                <a:cs typeface="B Nazanin" panose="00000400000000000000" pitchFamily="2" charset="-78"/>
              </a:rPr>
              <a:t>.</a:t>
            </a:r>
            <a:r>
              <a:rPr lang="fa-IR" altLang="en-US" dirty="0">
                <a:cs typeface="B Nazanin" panose="00000400000000000000" pitchFamily="2" charset="-78"/>
              </a:rPr>
              <a:t> </a:t>
            </a:r>
            <a:r>
              <a:rPr lang="ar-SA" altLang="en-US" dirty="0">
                <a:cs typeface="B Nazanin" panose="00000400000000000000" pitchFamily="2" charset="-78"/>
              </a:rPr>
              <a:t>این عمل برای </a:t>
            </a:r>
            <a:r>
              <a:rPr lang="ar-SA" altLang="en-US" dirty="0">
                <a:solidFill>
                  <a:srgbClr val="FF0000"/>
                </a:solidFill>
                <a:cs typeface="B Nazanin" panose="00000400000000000000" pitchFamily="2" charset="-78"/>
              </a:rPr>
              <a:t>تسهیل روند دسترسی به اطلاعات </a:t>
            </a:r>
            <a:r>
              <a:rPr lang="ar-SA" altLang="en-US" dirty="0">
                <a:cs typeface="B Nazanin" panose="00000400000000000000" pitchFamily="2" charset="-78"/>
              </a:rPr>
              <a:t>توسط کاربر انجام </a:t>
            </a:r>
            <a:r>
              <a:rPr lang="ar-SA" altLang="en-US" dirty="0" smtClean="0">
                <a:cs typeface="B Nazanin" panose="00000400000000000000" pitchFamily="2" charset="-78"/>
              </a:rPr>
              <a:t>می</a:t>
            </a:r>
            <a:r>
              <a:rPr lang="fa-IR" altLang="en-US" dirty="0" smtClean="0">
                <a:cs typeface="B Nazanin" panose="00000400000000000000" pitchFamily="2" charset="-78"/>
              </a:rPr>
              <a:t>‌</a:t>
            </a:r>
            <a:r>
              <a:rPr lang="ar-SA" altLang="en-US" dirty="0" smtClean="0">
                <a:cs typeface="B Nazanin" panose="00000400000000000000" pitchFamily="2" charset="-78"/>
              </a:rPr>
              <a:t>شود</a:t>
            </a:r>
            <a:r>
              <a:rPr lang="ar-SA" altLang="en-US" dirty="0">
                <a:cs typeface="B Nazanin" panose="00000400000000000000" pitchFamily="2" charset="-78"/>
              </a:rPr>
              <a:t>. این </a:t>
            </a:r>
            <a:r>
              <a:rPr lang="ar-SA" altLang="en-US" dirty="0" smtClean="0">
                <a:cs typeface="B Nazanin" panose="00000400000000000000" pitchFamily="2" charset="-78"/>
              </a:rPr>
              <a:t>اصطلاح</a:t>
            </a:r>
            <a:r>
              <a:rPr lang="fa-IR" altLang="en-US" dirty="0" smtClean="0">
                <a:cs typeface="B Nazanin" panose="00000400000000000000" pitchFamily="2" charset="-78"/>
              </a:rPr>
              <a:t>‌</a:t>
            </a:r>
            <a:r>
              <a:rPr lang="ar-SA" altLang="en-US" dirty="0" smtClean="0">
                <a:cs typeface="B Nazanin" panose="00000400000000000000" pitchFamily="2" charset="-78"/>
              </a:rPr>
              <a:t>های </a:t>
            </a:r>
            <a:r>
              <a:rPr lang="ar-SA" altLang="en-US" dirty="0">
                <a:cs typeface="B Nazanin" panose="00000400000000000000" pitchFamily="2" charset="-78"/>
              </a:rPr>
              <a:t>استاندارد از اصطلاحنامه</a:t>
            </a:r>
            <a:r>
              <a:rPr lang="fa-IR" altLang="en-US" dirty="0">
                <a:cs typeface="B Nazanin" panose="00000400000000000000" pitchFamily="2" charset="-78"/>
              </a:rPr>
              <a:t>‌</a:t>
            </a:r>
            <a:r>
              <a:rPr lang="ar-SA" altLang="en-US" dirty="0">
                <a:cs typeface="B Nazanin" panose="00000400000000000000" pitchFamily="2" charset="-78"/>
              </a:rPr>
              <a:t>های استاندارد در هر رشته علمی استخراج می شود</a:t>
            </a:r>
            <a:r>
              <a:rPr lang="en-US" altLang="en-US" dirty="0">
                <a:cs typeface="B Nazanin" panose="00000400000000000000" pitchFamily="2" charset="-78"/>
              </a:rPr>
              <a:t>.</a:t>
            </a:r>
          </a:p>
          <a:p>
            <a:pPr marL="0" marR="0" lvl="0" indent="0" algn="just" defTabSz="914400" rtl="0" eaLnBrk="0" fontAlgn="base" latinLnBrk="0" hangingPunct="0">
              <a:lnSpc>
                <a:spcPct val="100000"/>
              </a:lnSpc>
              <a:spcBef>
                <a:spcPct val="0"/>
              </a:spcBef>
              <a:spcAft>
                <a:spcPct val="0"/>
              </a:spcAft>
              <a:buClrTx/>
              <a:buSzTx/>
              <a:buFontTx/>
              <a:buNone/>
              <a:tabLst/>
            </a:pPr>
            <a:r>
              <a:rPr lang="en-US" altLang="en-US" dirty="0">
                <a:cs typeface="B Nazanin" panose="00000400000000000000" pitchFamily="2" charset="-78"/>
              </a:rPr>
              <a:t>      </a:t>
            </a:r>
          </a:p>
          <a:p>
            <a:pPr algn="just" rtl="1"/>
            <a:endParaRPr lang="en-US" dirty="0">
              <a:cs typeface="B Nazanin" panose="00000400000000000000" pitchFamily="2" charset="-78"/>
            </a:endParaRPr>
          </a:p>
        </p:txBody>
      </p:sp>
      <p:sp>
        <p:nvSpPr>
          <p:cNvPr id="4" name="Rectangle 1">
            <a:extLst>
              <a:ext uri="{FF2B5EF4-FFF2-40B4-BE49-F238E27FC236}">
                <a16:creationId xmlns:a16="http://schemas.microsoft.com/office/drawing/2014/main" id="{E16889C3-471C-4100-8770-146E023F70DF}"/>
              </a:ext>
            </a:extLst>
          </p:cNvPr>
          <p:cNvSpPr>
            <a:spLocks noChangeArrowheads="1"/>
          </p:cNvSpPr>
          <p:nvPr/>
        </p:nvSpPr>
        <p:spPr bwMode="auto">
          <a:xfrm>
            <a:off x="6003634" y="43934"/>
            <a:ext cx="184731" cy="369332"/>
          </a:xfrm>
          <a:prstGeom prst="rect">
            <a:avLst/>
          </a:prstGeom>
          <a:solidFill>
            <a:srgbClr val="EEEEE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AutoShape 2">
            <a:hlinkClick r:id="rId2"/>
            <a:extLst>
              <a:ext uri="{FF2B5EF4-FFF2-40B4-BE49-F238E27FC236}">
                <a16:creationId xmlns:a16="http://schemas.microsoft.com/office/drawing/2014/main" id="{54F87E98-85F0-48DD-8ED3-C86B7A659AF6}"/>
              </a:ext>
            </a:extLst>
          </p:cNvPr>
          <p:cNvSpPr>
            <a:spLocks noChangeAspect="1" noChangeArrowheads="1"/>
          </p:cNvSpPr>
          <p:nvPr/>
        </p:nvSpPr>
        <p:spPr bwMode="auto">
          <a:xfrm>
            <a:off x="-120650" y="-539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01698328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barn(inVertical)">
                                      <p:cBhvr>
                                        <p:cTn id="2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65B6D-9079-454A-9705-B3A60CA42C90}"/>
              </a:ext>
            </a:extLst>
          </p:cNvPr>
          <p:cNvSpPr>
            <a:spLocks noGrp="1"/>
          </p:cNvSpPr>
          <p:nvPr>
            <p:ph type="title"/>
          </p:nvPr>
        </p:nvSpPr>
        <p:spPr>
          <a:xfrm>
            <a:off x="940526" y="416788"/>
            <a:ext cx="10818087" cy="985837"/>
          </a:xfrm>
        </p:spPr>
        <p:style>
          <a:lnRef idx="1">
            <a:schemeClr val="accent5"/>
          </a:lnRef>
          <a:fillRef idx="2">
            <a:schemeClr val="accent5"/>
          </a:fillRef>
          <a:effectRef idx="1">
            <a:schemeClr val="accent5"/>
          </a:effectRef>
          <a:fontRef idx="minor">
            <a:schemeClr val="dk1"/>
          </a:fontRef>
        </p:style>
        <p:txBody>
          <a:bodyPr>
            <a:normAutofit fontScale="90000"/>
          </a:bodyPr>
          <a:lstStyle/>
          <a:p>
            <a:pPr algn="r" rtl="1"/>
            <a:r>
              <a:rPr lang="fa-IR" b="1" dirty="0">
                <a:solidFill>
                  <a:srgbClr val="C00000"/>
                </a:solidFill>
                <a:cs typeface="B Titr" panose="00000700000000000000" pitchFamily="2" charset="-78"/>
              </a:rPr>
              <a:t>اصطلاحنامه پزشکی مش </a:t>
            </a:r>
            <a:r>
              <a:rPr lang="en-US" b="1" dirty="0">
                <a:cs typeface="B Titr" panose="00000700000000000000" pitchFamily="2" charset="-78"/>
              </a:rPr>
              <a:t>(Medical Subject Heading- </a:t>
            </a:r>
            <a:r>
              <a:rPr lang="en-US" b="1" dirty="0" err="1">
                <a:cs typeface="B Titr" panose="00000700000000000000" pitchFamily="2" charset="-78"/>
              </a:rPr>
              <a:t>MeSH</a:t>
            </a:r>
            <a:r>
              <a:rPr lang="en-US" b="1" dirty="0" smtClean="0">
                <a:cs typeface="B Titr" panose="00000700000000000000" pitchFamily="2" charset="-78"/>
              </a:rPr>
              <a:t>)</a:t>
            </a:r>
            <a:endParaRPr lang="en-US" b="1" dirty="0">
              <a:cs typeface="B Titr" panose="00000700000000000000" pitchFamily="2" charset="-78"/>
            </a:endParaRPr>
          </a:p>
        </p:txBody>
      </p:sp>
      <p:sp>
        <p:nvSpPr>
          <p:cNvPr id="3" name="Content Placeholder 2">
            <a:extLst>
              <a:ext uri="{FF2B5EF4-FFF2-40B4-BE49-F238E27FC236}">
                <a16:creationId xmlns:a16="http://schemas.microsoft.com/office/drawing/2014/main" id="{CA59D5DC-7B19-41C3-8D62-FF63A884FC60}"/>
              </a:ext>
            </a:extLst>
          </p:cNvPr>
          <p:cNvSpPr>
            <a:spLocks noGrp="1"/>
          </p:cNvSpPr>
          <p:nvPr>
            <p:ph idx="1"/>
          </p:nvPr>
        </p:nvSpPr>
        <p:spPr>
          <a:xfrm>
            <a:off x="1739900" y="1830976"/>
            <a:ext cx="10018713" cy="3124201"/>
          </a:xfrm>
        </p:spPr>
        <p:txBody>
          <a:bodyPr/>
          <a:lstStyle/>
          <a:p>
            <a:pPr algn="justLow" rtl="1"/>
            <a:r>
              <a:rPr lang="fa-IR" dirty="0">
                <a:cs typeface="B Nazanin" panose="00000400000000000000" pitchFamily="2" charset="-78"/>
              </a:rPr>
              <a:t> مش اصطلاحنامه استاندارد حوزه پزشکی است که توسط کتابخانه ملی پزشکی آمریکا تهیه و هر ساله نیز روزآمد </a:t>
            </a:r>
            <a:r>
              <a:rPr lang="fa-IR" dirty="0" smtClean="0">
                <a:cs typeface="B Nazanin" panose="00000400000000000000" pitchFamily="2" charset="-78"/>
              </a:rPr>
              <a:t>می‌شود</a:t>
            </a:r>
            <a:r>
              <a:rPr lang="fa-IR" dirty="0">
                <a:cs typeface="B Nazanin" panose="00000400000000000000" pitchFamily="2" charset="-78"/>
              </a:rPr>
              <a:t>. پایگاه اطلاعاتی پابمد از این اصطلاحنامه برای نمایه سازی تعیین محتوای موضوعی مقاله و بیان آن در قالب کلید واژه مقالات استفاده می‌کند و کاربران می‌توانند از طریق </a:t>
            </a:r>
            <a:r>
              <a:rPr lang="en-US" dirty="0">
                <a:cs typeface="B Nazanin" panose="00000400000000000000" pitchFamily="2" charset="-78"/>
              </a:rPr>
              <a:t>MeSH Database </a:t>
            </a:r>
            <a:r>
              <a:rPr lang="fa-IR" dirty="0">
                <a:cs typeface="B Nazanin" panose="00000400000000000000" pitchFamily="2" charset="-78"/>
              </a:rPr>
              <a:t> در این اصطلاحنامه  جستجو کنند. </a:t>
            </a:r>
          </a:p>
          <a:p>
            <a:pPr algn="justLow" rtl="1">
              <a:lnSpc>
                <a:spcPct val="100000"/>
              </a:lnSpc>
            </a:pPr>
            <a:r>
              <a:rPr lang="fa-IR" dirty="0" smtClean="0">
                <a:cs typeface="B Nazanin" panose="00000400000000000000" pitchFamily="2" charset="-78"/>
              </a:rPr>
              <a:t>واژگان در مش به صورت سلسله مراتبی دسته‌بندی شده‌اند که در اصطلاح ساختار درختی می‌گویند. مش دارای 16 سرعنوان یا توصیفگر اصلی می باشد.</a:t>
            </a:r>
            <a:r>
              <a:rPr lang="fa-IR" i="0" dirty="0">
                <a:effectLst/>
                <a:cs typeface="B Nazanin" panose="00000400000000000000" pitchFamily="2" charset="-78"/>
              </a:rPr>
              <a:t> </a:t>
            </a:r>
            <a:endParaRPr lang="en-US" dirty="0">
              <a:cs typeface="B Nazanin" panose="00000400000000000000" pitchFamily="2" charset="-78"/>
            </a:endParaRPr>
          </a:p>
        </p:txBody>
      </p:sp>
    </p:spTree>
    <p:extLst>
      <p:ext uri="{BB962C8B-B14F-4D97-AF65-F5344CB8AC3E}">
        <p14:creationId xmlns:p14="http://schemas.microsoft.com/office/powerpoint/2010/main" val="37709512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additive="base">
                                        <p:cTn id="1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218364"/>
            <a:ext cx="10018713" cy="982639"/>
          </a:xfrm>
        </p:spPr>
        <p:style>
          <a:lnRef idx="1">
            <a:schemeClr val="accent1"/>
          </a:lnRef>
          <a:fillRef idx="2">
            <a:schemeClr val="accent1"/>
          </a:fillRef>
          <a:effectRef idx="1">
            <a:schemeClr val="accent1"/>
          </a:effectRef>
          <a:fontRef idx="minor">
            <a:schemeClr val="dk1"/>
          </a:fontRef>
        </p:style>
        <p:txBody>
          <a:bodyPr/>
          <a:lstStyle/>
          <a:p>
            <a:r>
              <a:rPr lang="en-US" b="1" dirty="0" err="1"/>
              <a:t>MeSH</a:t>
            </a:r>
            <a:r>
              <a:rPr lang="en-US" b="1" dirty="0"/>
              <a:t> Tree </a:t>
            </a:r>
            <a:r>
              <a:rPr lang="en-US" b="1" dirty="0" smtClean="0"/>
              <a:t>Structures</a:t>
            </a:r>
            <a:endParaRPr lang="en-US" dirty="0"/>
          </a:p>
        </p:txBody>
      </p:sp>
      <p:sp>
        <p:nvSpPr>
          <p:cNvPr id="4" name="Slide Number Placeholder 3"/>
          <p:cNvSpPr>
            <a:spLocks noGrp="1"/>
          </p:cNvSpPr>
          <p:nvPr>
            <p:ph type="sldNum" sz="quarter" idx="12"/>
          </p:nvPr>
        </p:nvSpPr>
        <p:spPr/>
        <p:txBody>
          <a:bodyPr/>
          <a:lstStyle/>
          <a:p>
            <a:fld id="{60DE0574-6CD9-49D5-B9D1-D9FD3F3BE718}" type="slidenum">
              <a:rPr lang="en-US" smtClean="0"/>
              <a:t>35</a:t>
            </a:fld>
            <a:endParaRPr lang="en-US"/>
          </a:p>
        </p:txBody>
      </p:sp>
      <p:sp>
        <p:nvSpPr>
          <p:cNvPr id="5" name="Rectangle 1"/>
          <p:cNvSpPr>
            <a:spLocks noGrp="1" noChangeArrowheads="1"/>
          </p:cNvSpPr>
          <p:nvPr>
            <p:ph idx="1"/>
          </p:nvPr>
        </p:nvSpPr>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err="1" smtClean="0">
                <a:ln>
                  <a:noFill/>
                </a:ln>
                <a:solidFill>
                  <a:srgbClr val="212529"/>
                </a:solidFill>
                <a:effectLst/>
                <a:latin typeface="Roboto"/>
              </a:rPr>
              <a:t>MeSH</a:t>
            </a:r>
            <a:r>
              <a:rPr kumimoji="0" lang="en-US" altLang="en-US" sz="1200" b="0" i="0" u="none" strike="noStrike" cap="none" normalizeH="0" baseline="0" dirty="0" smtClean="0">
                <a:ln>
                  <a:noFill/>
                </a:ln>
                <a:solidFill>
                  <a:srgbClr val="212529"/>
                </a:solidFill>
                <a:effectLst/>
                <a:latin typeface="Roboto"/>
              </a:rPr>
              <a:t> headings are organized in a "tree" with 16 main branches:</a:t>
            </a:r>
            <a:endParaRPr kumimoji="0" lang="en-US" altLang="en-US" sz="11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chemeClr val="tx1"/>
                </a:solidFill>
                <a:effectLst/>
                <a:latin typeface="Arial" panose="020B0604020202020204" pitchFamily="34" charset="0"/>
              </a:rPr>
              <a:t>A. Anatomy</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B. Organisms</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C. Diseases</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D. Chemicals and Drugs</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E. Analytical, Diagnostic and Therapeutic Techniques and Equipment</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F. Psychiatry and Psychology</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G. Phenomena and Processes</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H. Disciplines and Occupations</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I. Anthropology, Education, Sociology and Social Phenomena</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J. Technology, Industry, Agriculture</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K. Humanities</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L. Information Science</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M. Named Groups</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N. Health Care</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V. Publication Characteristics</a:t>
            </a:r>
            <a:br>
              <a:rPr kumimoji="0" lang="en-US" altLang="en-US" sz="1800" b="0" i="0" u="none" strike="noStrike" cap="none" normalizeH="0" baseline="0" dirty="0" smtClean="0">
                <a:ln>
                  <a:noFill/>
                </a:ln>
                <a:solidFill>
                  <a:schemeClr val="tx1"/>
                </a:solidFill>
                <a:effectLst/>
                <a:latin typeface="Arial" panose="020B0604020202020204" pitchFamily="34" charset="0"/>
              </a:rPr>
            </a:br>
            <a:r>
              <a:rPr kumimoji="0" lang="en-US" altLang="en-US" sz="1800" b="0" i="0" u="none" strike="noStrike" cap="none" normalizeH="0" baseline="0" dirty="0" smtClean="0">
                <a:ln>
                  <a:noFill/>
                </a:ln>
                <a:solidFill>
                  <a:schemeClr val="tx1"/>
                </a:solidFill>
                <a:effectLst/>
                <a:latin typeface="Arial" panose="020B0604020202020204" pitchFamily="34" charset="0"/>
              </a:rPr>
              <a:t>Z. </a:t>
            </a:r>
            <a:r>
              <a:rPr kumimoji="0" lang="en-US" altLang="en-US" sz="1800" b="0" i="0" u="none" strike="noStrike" cap="none" normalizeH="0" baseline="0" dirty="0" err="1" smtClean="0">
                <a:ln>
                  <a:noFill/>
                </a:ln>
                <a:solidFill>
                  <a:schemeClr val="tx1"/>
                </a:solidFill>
                <a:effectLst/>
                <a:latin typeface="Arial" panose="020B0604020202020204" pitchFamily="34" charset="0"/>
              </a:rPr>
              <a:t>Geographicals</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58633420"/>
      </p:ext>
    </p:extLst>
  </p:cSld>
  <p:clrMapOvr>
    <a:masterClrMapping/>
  </p:clrMapOvr>
  <p:transition spd="med">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84310" y="928048"/>
            <a:ext cx="10018713" cy="4863153"/>
          </a:xfrm>
        </p:spPr>
        <p:txBody>
          <a:bodyPr>
            <a:normAutofit/>
          </a:bodyPr>
          <a:lstStyle/>
          <a:p>
            <a:r>
              <a:rPr lang="en-US" dirty="0"/>
              <a:t>Each branch has many levels of sub-branches, and each heading has a position in the hierarchy.</a:t>
            </a:r>
          </a:p>
          <a:p>
            <a:r>
              <a:rPr lang="en-US" dirty="0"/>
              <a:t>Anatomy</a:t>
            </a:r>
          </a:p>
          <a:p>
            <a:pPr lvl="1"/>
            <a:r>
              <a:rPr lang="en-US" dirty="0"/>
              <a:t>Body Regions</a:t>
            </a:r>
          </a:p>
          <a:p>
            <a:pPr lvl="2"/>
            <a:r>
              <a:rPr lang="en-US" dirty="0"/>
              <a:t>Torso</a:t>
            </a:r>
          </a:p>
          <a:p>
            <a:pPr lvl="3"/>
            <a:r>
              <a:rPr lang="en-US" b="1" dirty="0"/>
              <a:t>Back</a:t>
            </a:r>
            <a:endParaRPr lang="en-US" dirty="0"/>
          </a:p>
          <a:p>
            <a:pPr lvl="4"/>
            <a:r>
              <a:rPr lang="en-US" dirty="0"/>
              <a:t>Lumbosacral Region</a:t>
            </a:r>
          </a:p>
          <a:p>
            <a:pPr lvl="4"/>
            <a:r>
              <a:rPr lang="en-US" dirty="0" err="1"/>
              <a:t>Sacrococcygeal</a:t>
            </a:r>
            <a:r>
              <a:rPr lang="en-US" dirty="0"/>
              <a:t> Region</a:t>
            </a:r>
          </a:p>
          <a:p>
            <a:endParaRPr lang="en-US" dirty="0"/>
          </a:p>
        </p:txBody>
      </p:sp>
      <p:sp>
        <p:nvSpPr>
          <p:cNvPr id="4" name="Slide Number Placeholder 3"/>
          <p:cNvSpPr>
            <a:spLocks noGrp="1"/>
          </p:cNvSpPr>
          <p:nvPr>
            <p:ph type="sldNum" sz="quarter" idx="12"/>
          </p:nvPr>
        </p:nvSpPr>
        <p:spPr/>
        <p:txBody>
          <a:bodyPr/>
          <a:lstStyle/>
          <a:p>
            <a:fld id="{60DE0574-6CD9-49D5-B9D1-D9FD3F3BE718}" type="slidenum">
              <a:rPr lang="en-US" smtClean="0"/>
              <a:t>36</a:t>
            </a:fld>
            <a:endParaRPr lang="en-US"/>
          </a:p>
        </p:txBody>
      </p:sp>
    </p:spTree>
    <p:extLst>
      <p:ext uri="{BB962C8B-B14F-4D97-AF65-F5344CB8AC3E}">
        <p14:creationId xmlns:p14="http://schemas.microsoft.com/office/powerpoint/2010/main" val="69822784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177422"/>
            <a:ext cx="10018713" cy="777921"/>
          </a:xfrm>
        </p:spPr>
        <p:txBody>
          <a:bodyPr/>
          <a:lstStyle/>
          <a:p>
            <a:r>
              <a:rPr lang="en-US" dirty="0" smtClean="0"/>
              <a:t>MESH</a:t>
            </a:r>
            <a:endParaRPr lang="en-US" dirty="0"/>
          </a:p>
        </p:txBody>
      </p:sp>
      <p:sp>
        <p:nvSpPr>
          <p:cNvPr id="3" name="Content Placeholder 2"/>
          <p:cNvSpPr>
            <a:spLocks noGrp="1"/>
          </p:cNvSpPr>
          <p:nvPr>
            <p:ph idx="1"/>
          </p:nvPr>
        </p:nvSpPr>
        <p:spPr>
          <a:xfrm>
            <a:off x="1484310" y="1201004"/>
            <a:ext cx="10018713" cy="1228297"/>
          </a:xfrm>
        </p:spPr>
        <p:txBody>
          <a:bodyPr>
            <a:normAutofit/>
          </a:bodyPr>
          <a:lstStyle/>
          <a:p>
            <a:pPr algn="r" rtl="1"/>
            <a:r>
              <a:rPr lang="fa-IR" dirty="0" smtClean="0">
                <a:cs typeface="B Nazanin" panose="00000400000000000000" pitchFamily="2" charset="-78"/>
              </a:rPr>
              <a:t>مش 76 توصیفگر فرعی دارد. اگر استفاده از سرعنوان اصلی به تنهایی برای بیان محتوا و موضوع اصلی مقاله کفایت نکند از سرعنوان های فرعی در کنار سرعنوان اصلی استفاده می‌شود.</a:t>
            </a:r>
            <a:endParaRPr lang="en-US"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60DE0574-6CD9-49D5-B9D1-D9FD3F3BE718}" type="slidenum">
              <a:rPr lang="en-US" smtClean="0"/>
              <a:t>37</a:t>
            </a:fld>
            <a:endParaRPr lang="en-US"/>
          </a:p>
        </p:txBody>
      </p:sp>
      <p:pic>
        <p:nvPicPr>
          <p:cNvPr id="6" name="Picture 5"/>
          <p:cNvPicPr>
            <a:picLocks noChangeAspect="1"/>
          </p:cNvPicPr>
          <p:nvPr/>
        </p:nvPicPr>
        <p:blipFill>
          <a:blip r:embed="rId2"/>
          <a:stretch>
            <a:fillRect/>
          </a:stretch>
        </p:blipFill>
        <p:spPr>
          <a:xfrm>
            <a:off x="1978925" y="2661710"/>
            <a:ext cx="8679976" cy="3575402"/>
          </a:xfrm>
          <a:prstGeom prst="rect">
            <a:avLst/>
          </a:prstGeom>
        </p:spPr>
      </p:pic>
    </p:spTree>
    <p:extLst>
      <p:ext uri="{BB962C8B-B14F-4D97-AF65-F5344CB8AC3E}">
        <p14:creationId xmlns:p14="http://schemas.microsoft.com/office/powerpoint/2010/main" val="2373677966"/>
      </p:ext>
    </p:extLst>
  </p:cSld>
  <p:clrMapOvr>
    <a:masterClrMapping/>
  </p:clrMapOvr>
  <p:transition spd="med">
    <p:pull/>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835F7-FFE6-4ED3-80E7-AF923540A37E}"/>
              </a:ext>
            </a:extLst>
          </p:cNvPr>
          <p:cNvSpPr>
            <a:spLocks noGrp="1"/>
          </p:cNvSpPr>
          <p:nvPr>
            <p:ph type="title"/>
          </p:nvPr>
        </p:nvSpPr>
        <p:spPr>
          <a:xfrm>
            <a:off x="1484312" y="378824"/>
            <a:ext cx="9702800" cy="966650"/>
          </a:xfrm>
        </p:spPr>
        <p:style>
          <a:lnRef idx="1">
            <a:schemeClr val="accent3"/>
          </a:lnRef>
          <a:fillRef idx="2">
            <a:schemeClr val="accent3"/>
          </a:fillRef>
          <a:effectRef idx="1">
            <a:schemeClr val="accent3"/>
          </a:effectRef>
          <a:fontRef idx="minor">
            <a:schemeClr val="dk1"/>
          </a:fontRef>
        </p:style>
        <p:txBody>
          <a:bodyPr/>
          <a:lstStyle/>
          <a:p>
            <a:pPr algn="ctr" rtl="1"/>
            <a:r>
              <a:rPr lang="fa-IR" dirty="0">
                <a:cs typeface="B Titr" panose="00000700000000000000" pitchFamily="2" charset="-78"/>
              </a:rPr>
              <a:t>انجام جستجو با کلیدواژه‌ی </a:t>
            </a:r>
            <a:r>
              <a:rPr lang="en-US" dirty="0">
                <a:cs typeface="B Nazanin" panose="00000400000000000000" pitchFamily="2" charset="-78"/>
              </a:rPr>
              <a:t>MeSH</a:t>
            </a:r>
            <a:r>
              <a:rPr lang="fa-IR" dirty="0">
                <a:cs typeface="B Titr" panose="00000700000000000000" pitchFamily="2" charset="-78"/>
              </a:rPr>
              <a:t> از دو روش</a:t>
            </a:r>
            <a:endParaRPr lang="en-US" dirty="0">
              <a:cs typeface="B Titr" panose="00000700000000000000" pitchFamily="2" charset="-78"/>
            </a:endParaRPr>
          </a:p>
        </p:txBody>
      </p:sp>
      <p:pic>
        <p:nvPicPr>
          <p:cNvPr id="5" name="Content Placeholder 4">
            <a:extLst>
              <a:ext uri="{FF2B5EF4-FFF2-40B4-BE49-F238E27FC236}">
                <a16:creationId xmlns:a16="http://schemas.microsoft.com/office/drawing/2014/main" id="{4763CE09-A195-413E-9D76-3A25B0A55B73}"/>
              </a:ext>
            </a:extLst>
          </p:cNvPr>
          <p:cNvPicPr>
            <a:picLocks noGrp="1" noChangeAspect="1"/>
          </p:cNvPicPr>
          <p:nvPr>
            <p:ph idx="1"/>
          </p:nvPr>
        </p:nvPicPr>
        <p:blipFill>
          <a:blip r:embed="rId2"/>
          <a:stretch>
            <a:fillRect/>
          </a:stretch>
        </p:blipFill>
        <p:spPr>
          <a:xfrm>
            <a:off x="1328738" y="1488042"/>
            <a:ext cx="9858373" cy="5119201"/>
          </a:xfrm>
        </p:spPr>
      </p:pic>
      <p:sp>
        <p:nvSpPr>
          <p:cNvPr id="6" name="Arrow: Right 5">
            <a:extLst>
              <a:ext uri="{FF2B5EF4-FFF2-40B4-BE49-F238E27FC236}">
                <a16:creationId xmlns:a16="http://schemas.microsoft.com/office/drawing/2014/main" id="{E12B7116-CF28-45AB-B0ED-23C61BF70C4D}"/>
              </a:ext>
            </a:extLst>
          </p:cNvPr>
          <p:cNvSpPr/>
          <p:nvPr/>
        </p:nvSpPr>
        <p:spPr>
          <a:xfrm>
            <a:off x="2828925" y="4164807"/>
            <a:ext cx="671513" cy="328612"/>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C9420C9-16FF-46B4-A898-7866CBE1B9C7}"/>
              </a:ext>
            </a:extLst>
          </p:cNvPr>
          <p:cNvSpPr txBox="1"/>
          <p:nvPr/>
        </p:nvSpPr>
        <p:spPr>
          <a:xfrm>
            <a:off x="1328738" y="3313450"/>
            <a:ext cx="1269206" cy="2031325"/>
          </a:xfrm>
          <a:prstGeom prst="rect">
            <a:avLst/>
          </a:prstGeom>
          <a:noFill/>
        </p:spPr>
        <p:txBody>
          <a:bodyPr wrap="square" rtlCol="0">
            <a:spAutoFit/>
          </a:bodyPr>
          <a:lstStyle/>
          <a:p>
            <a:pPr algn="r" rtl="1"/>
            <a:r>
              <a:rPr lang="fa-IR" dirty="0">
                <a:cs typeface="B Nazanin" panose="00000400000000000000" pitchFamily="2" charset="-78"/>
              </a:rPr>
              <a:t>1- انتخاب فیلد </a:t>
            </a:r>
            <a:r>
              <a:rPr lang="en-US" dirty="0">
                <a:cs typeface="B Nazanin" panose="00000400000000000000" pitchFamily="2" charset="-78"/>
              </a:rPr>
              <a:t>MeSH Term</a:t>
            </a:r>
            <a:r>
              <a:rPr lang="fa-IR" dirty="0">
                <a:cs typeface="B Nazanin" panose="00000400000000000000" pitchFamily="2" charset="-78"/>
              </a:rPr>
              <a:t> و نوشتن کلیدواژه های پیشنهادی هنگام نوشتن کلیدواژه</a:t>
            </a:r>
            <a:endParaRPr lang="en-US" dirty="0">
              <a:cs typeface="B Nazanin" panose="00000400000000000000" pitchFamily="2" charset="-78"/>
            </a:endParaRPr>
          </a:p>
        </p:txBody>
      </p:sp>
      <p:sp>
        <p:nvSpPr>
          <p:cNvPr id="8" name="TextBox 7">
            <a:extLst>
              <a:ext uri="{FF2B5EF4-FFF2-40B4-BE49-F238E27FC236}">
                <a16:creationId xmlns:a16="http://schemas.microsoft.com/office/drawing/2014/main" id="{30EAE6E2-E50A-469F-A501-585DD54AA0C1}"/>
              </a:ext>
            </a:extLst>
          </p:cNvPr>
          <p:cNvSpPr txBox="1"/>
          <p:nvPr/>
        </p:nvSpPr>
        <p:spPr>
          <a:xfrm>
            <a:off x="5929311" y="5514975"/>
            <a:ext cx="542927" cy="557213"/>
          </a:xfrm>
          <a:prstGeom prst="rect">
            <a:avLst/>
          </a:prstGeom>
          <a:noFill/>
          <a:ln w="28575">
            <a:solidFill>
              <a:srgbClr val="FF0000"/>
            </a:solidFill>
          </a:ln>
        </p:spPr>
        <p:txBody>
          <a:bodyPr wrap="square" rtlCol="0">
            <a:spAutoFit/>
          </a:bodyPr>
          <a:lstStyle/>
          <a:p>
            <a:endParaRPr lang="en-US" dirty="0"/>
          </a:p>
        </p:txBody>
      </p:sp>
      <p:sp>
        <p:nvSpPr>
          <p:cNvPr id="9" name="Arrow: Left 8">
            <a:extLst>
              <a:ext uri="{FF2B5EF4-FFF2-40B4-BE49-F238E27FC236}">
                <a16:creationId xmlns:a16="http://schemas.microsoft.com/office/drawing/2014/main" id="{C9FB1F03-7577-4A31-99E2-9E2E3AADA3BE}"/>
              </a:ext>
            </a:extLst>
          </p:cNvPr>
          <p:cNvSpPr/>
          <p:nvPr/>
        </p:nvSpPr>
        <p:spPr>
          <a:xfrm>
            <a:off x="6657973" y="5800725"/>
            <a:ext cx="942977" cy="27146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B52B6EEB-6838-450D-B7C5-68F7A42CC6DD}"/>
              </a:ext>
            </a:extLst>
          </p:cNvPr>
          <p:cNvSpPr txBox="1"/>
          <p:nvPr/>
        </p:nvSpPr>
        <p:spPr>
          <a:xfrm>
            <a:off x="7843838" y="4643438"/>
            <a:ext cx="3019424" cy="923330"/>
          </a:xfrm>
          <a:prstGeom prst="rect">
            <a:avLst/>
          </a:prstGeom>
          <a:noFill/>
        </p:spPr>
        <p:txBody>
          <a:bodyPr wrap="square" rtlCol="0">
            <a:spAutoFit/>
          </a:bodyPr>
          <a:lstStyle/>
          <a:p>
            <a:pPr algn="r" rtl="1"/>
            <a:r>
              <a:rPr lang="fa-IR" dirty="0">
                <a:cs typeface="B Nazanin" panose="00000400000000000000" pitchFamily="2" charset="-78"/>
              </a:rPr>
              <a:t>2- کلیک بر روی </a:t>
            </a:r>
            <a:r>
              <a:rPr lang="en-US" dirty="0">
                <a:cs typeface="B Nazanin" panose="00000400000000000000" pitchFamily="2" charset="-78"/>
              </a:rPr>
              <a:t>MeSH</a:t>
            </a:r>
            <a:r>
              <a:rPr lang="fa-IR" dirty="0">
                <a:cs typeface="B Nazanin" panose="00000400000000000000" pitchFamily="2" charset="-78"/>
              </a:rPr>
              <a:t> و وارد پایگاه مش شده که در اسلاید بعدی نشان داده می‌شود.</a:t>
            </a:r>
            <a:endParaRPr lang="en-US" dirty="0">
              <a:cs typeface="B Nazanin" panose="00000400000000000000" pitchFamily="2" charset="-78"/>
            </a:endParaRPr>
          </a:p>
        </p:txBody>
      </p:sp>
    </p:spTree>
    <p:extLst>
      <p:ext uri="{BB962C8B-B14F-4D97-AF65-F5344CB8AC3E}">
        <p14:creationId xmlns:p14="http://schemas.microsoft.com/office/powerpoint/2010/main" val="390743343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500"/>
                                        <p:tgtEl>
                                          <p:spTgt spid="9"/>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arn(inVertic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F1A72F-1CE7-47B9-8F72-EF0B8C2C6345}"/>
              </a:ext>
            </a:extLst>
          </p:cNvPr>
          <p:cNvSpPr>
            <a:spLocks noGrp="1"/>
          </p:cNvSpPr>
          <p:nvPr>
            <p:ph type="title"/>
          </p:nvPr>
        </p:nvSpPr>
        <p:spPr>
          <a:xfrm>
            <a:off x="1580606" y="257177"/>
            <a:ext cx="9119854" cy="1224518"/>
          </a:xfrm>
        </p:spPr>
        <p:style>
          <a:lnRef idx="1">
            <a:schemeClr val="accent1"/>
          </a:lnRef>
          <a:fillRef idx="2">
            <a:schemeClr val="accent1"/>
          </a:fillRef>
          <a:effectRef idx="1">
            <a:schemeClr val="accent1"/>
          </a:effectRef>
          <a:fontRef idx="minor">
            <a:schemeClr val="dk1"/>
          </a:fontRef>
        </p:style>
        <p:txBody>
          <a:bodyPr/>
          <a:lstStyle/>
          <a:p>
            <a:pPr rtl="1"/>
            <a:r>
              <a:rPr lang="fa-IR" dirty="0">
                <a:cs typeface="B Titr" panose="00000700000000000000" pitchFamily="2" charset="-78"/>
              </a:rPr>
              <a:t>جستجو در </a:t>
            </a:r>
            <a:r>
              <a:rPr lang="en-US" b="1" dirty="0">
                <a:cs typeface="B Titr" panose="00000700000000000000" pitchFamily="2" charset="-78"/>
              </a:rPr>
              <a:t>MeSH</a:t>
            </a:r>
          </a:p>
        </p:txBody>
      </p:sp>
      <p:pic>
        <p:nvPicPr>
          <p:cNvPr id="5" name="Content Placeholder 4">
            <a:extLst>
              <a:ext uri="{FF2B5EF4-FFF2-40B4-BE49-F238E27FC236}">
                <a16:creationId xmlns:a16="http://schemas.microsoft.com/office/drawing/2014/main" id="{379EAA34-FDA4-4D2F-B9B7-A59391F9C872}"/>
              </a:ext>
            </a:extLst>
          </p:cNvPr>
          <p:cNvPicPr>
            <a:picLocks noGrp="1" noChangeAspect="1"/>
          </p:cNvPicPr>
          <p:nvPr>
            <p:ph idx="1"/>
          </p:nvPr>
        </p:nvPicPr>
        <p:blipFill>
          <a:blip r:embed="rId2"/>
          <a:stretch>
            <a:fillRect/>
          </a:stretch>
        </p:blipFill>
        <p:spPr>
          <a:xfrm>
            <a:off x="1214438" y="1690688"/>
            <a:ext cx="9486022" cy="4802187"/>
          </a:xfrm>
        </p:spPr>
      </p:pic>
      <p:sp>
        <p:nvSpPr>
          <p:cNvPr id="6" name="TextBox 5">
            <a:extLst>
              <a:ext uri="{FF2B5EF4-FFF2-40B4-BE49-F238E27FC236}">
                <a16:creationId xmlns:a16="http://schemas.microsoft.com/office/drawing/2014/main" id="{8F726880-3A59-4D25-9D93-D9E1D72BE86B}"/>
              </a:ext>
            </a:extLst>
          </p:cNvPr>
          <p:cNvSpPr txBox="1"/>
          <p:nvPr/>
        </p:nvSpPr>
        <p:spPr>
          <a:xfrm>
            <a:off x="3514725" y="1900238"/>
            <a:ext cx="1185863" cy="457200"/>
          </a:xfrm>
          <a:prstGeom prst="rect">
            <a:avLst/>
          </a:prstGeom>
          <a:noFill/>
          <a:ln>
            <a:solidFill>
              <a:srgbClr val="FF0000"/>
            </a:solidFill>
          </a:ln>
        </p:spPr>
        <p:txBody>
          <a:bodyPr wrap="square" rtlCol="0">
            <a:spAutoFit/>
          </a:bodyPr>
          <a:lstStyle/>
          <a:p>
            <a:endParaRPr lang="en-US" dirty="0"/>
          </a:p>
        </p:txBody>
      </p:sp>
      <p:sp>
        <p:nvSpPr>
          <p:cNvPr id="7" name="TextBox 6">
            <a:extLst>
              <a:ext uri="{FF2B5EF4-FFF2-40B4-BE49-F238E27FC236}">
                <a16:creationId xmlns:a16="http://schemas.microsoft.com/office/drawing/2014/main" id="{FBBA95A6-4980-4146-A40E-0C5AD80FA792}"/>
              </a:ext>
            </a:extLst>
          </p:cNvPr>
          <p:cNvSpPr txBox="1"/>
          <p:nvPr/>
        </p:nvSpPr>
        <p:spPr>
          <a:xfrm>
            <a:off x="5205412" y="1873806"/>
            <a:ext cx="3138487" cy="369332"/>
          </a:xfrm>
          <a:prstGeom prst="rect">
            <a:avLst/>
          </a:prstGeom>
          <a:noFill/>
        </p:spPr>
        <p:txBody>
          <a:bodyPr wrap="square" rtlCol="0">
            <a:spAutoFit/>
          </a:bodyPr>
          <a:lstStyle/>
          <a:p>
            <a:pPr algn="r" rtl="1"/>
            <a:r>
              <a:rPr lang="fa-IR" dirty="0">
                <a:solidFill>
                  <a:srgbClr val="C00000"/>
                </a:solidFill>
                <a:cs typeface="B Nazanin" panose="00000400000000000000" pitchFamily="2" charset="-78"/>
              </a:rPr>
              <a:t>ثبت کلیدواژه مورد نظر و انجام جستجو</a:t>
            </a:r>
            <a:endParaRPr lang="en-US" dirty="0">
              <a:solidFill>
                <a:srgbClr val="C00000"/>
              </a:solidFill>
              <a:cs typeface="B Nazanin" panose="00000400000000000000" pitchFamily="2" charset="-78"/>
            </a:endParaRPr>
          </a:p>
        </p:txBody>
      </p:sp>
      <p:sp>
        <p:nvSpPr>
          <p:cNvPr id="8" name="TextBox 7">
            <a:extLst>
              <a:ext uri="{FF2B5EF4-FFF2-40B4-BE49-F238E27FC236}">
                <a16:creationId xmlns:a16="http://schemas.microsoft.com/office/drawing/2014/main" id="{8A606076-3358-46E5-BCA5-A6E67C3C3EFF}"/>
              </a:ext>
            </a:extLst>
          </p:cNvPr>
          <p:cNvSpPr txBox="1"/>
          <p:nvPr/>
        </p:nvSpPr>
        <p:spPr>
          <a:xfrm>
            <a:off x="1385888" y="4000500"/>
            <a:ext cx="2443162" cy="2100263"/>
          </a:xfrm>
          <a:prstGeom prst="rect">
            <a:avLst/>
          </a:prstGeom>
          <a:noFill/>
          <a:ln>
            <a:solidFill>
              <a:srgbClr val="FF0000"/>
            </a:solidFill>
          </a:ln>
        </p:spPr>
        <p:txBody>
          <a:bodyPr wrap="square" rtlCol="0">
            <a:spAutoFit/>
          </a:bodyPr>
          <a:lstStyle/>
          <a:p>
            <a:endParaRPr lang="en-US" dirty="0"/>
          </a:p>
        </p:txBody>
      </p:sp>
      <p:sp>
        <p:nvSpPr>
          <p:cNvPr id="9" name="TextBox 8">
            <a:extLst>
              <a:ext uri="{FF2B5EF4-FFF2-40B4-BE49-F238E27FC236}">
                <a16:creationId xmlns:a16="http://schemas.microsoft.com/office/drawing/2014/main" id="{20DF6CDC-BFF4-467A-AA9D-A22E7FC6CB00}"/>
              </a:ext>
            </a:extLst>
          </p:cNvPr>
          <p:cNvSpPr txBox="1"/>
          <p:nvPr/>
        </p:nvSpPr>
        <p:spPr>
          <a:xfrm>
            <a:off x="142875" y="4000500"/>
            <a:ext cx="1243013" cy="1477328"/>
          </a:xfrm>
          <a:prstGeom prst="rect">
            <a:avLst/>
          </a:prstGeom>
          <a:noFill/>
        </p:spPr>
        <p:txBody>
          <a:bodyPr wrap="square" rtlCol="0">
            <a:spAutoFit/>
          </a:bodyPr>
          <a:lstStyle/>
          <a:p>
            <a:pPr algn="justLow" rtl="1"/>
            <a:r>
              <a:rPr lang="fa-IR" dirty="0">
                <a:solidFill>
                  <a:srgbClr val="C00000"/>
                </a:solidFill>
                <a:cs typeface="B Nazanin" panose="00000400000000000000" pitchFamily="2" charset="-78"/>
              </a:rPr>
              <a:t>کلیدواژه‌های انتخابی مش در موضوع سرچ شده توسط کاربر</a:t>
            </a:r>
            <a:endParaRPr lang="en-US" dirty="0">
              <a:solidFill>
                <a:srgbClr val="C00000"/>
              </a:solidFill>
              <a:cs typeface="B Nazanin" panose="00000400000000000000" pitchFamily="2" charset="-78"/>
            </a:endParaRPr>
          </a:p>
        </p:txBody>
      </p:sp>
      <p:sp>
        <p:nvSpPr>
          <p:cNvPr id="10" name="TextBox 9">
            <a:extLst>
              <a:ext uri="{FF2B5EF4-FFF2-40B4-BE49-F238E27FC236}">
                <a16:creationId xmlns:a16="http://schemas.microsoft.com/office/drawing/2014/main" id="{26808A59-2677-45F0-AF82-0213B643394D}"/>
              </a:ext>
            </a:extLst>
          </p:cNvPr>
          <p:cNvSpPr txBox="1"/>
          <p:nvPr/>
        </p:nvSpPr>
        <p:spPr>
          <a:xfrm>
            <a:off x="7972425" y="4143375"/>
            <a:ext cx="1957388" cy="471488"/>
          </a:xfrm>
          <a:prstGeom prst="rect">
            <a:avLst/>
          </a:prstGeom>
          <a:noFill/>
          <a:ln>
            <a:solidFill>
              <a:srgbClr val="FF0000"/>
            </a:solidFill>
          </a:ln>
        </p:spPr>
        <p:txBody>
          <a:bodyPr wrap="square" rtlCol="0">
            <a:spAutoFit/>
          </a:bodyPr>
          <a:lstStyle/>
          <a:p>
            <a:endParaRPr lang="en-US" dirty="0"/>
          </a:p>
        </p:txBody>
      </p:sp>
      <p:sp>
        <p:nvSpPr>
          <p:cNvPr id="11" name="TextBox 10">
            <a:extLst>
              <a:ext uri="{FF2B5EF4-FFF2-40B4-BE49-F238E27FC236}">
                <a16:creationId xmlns:a16="http://schemas.microsoft.com/office/drawing/2014/main" id="{8FC76430-3CAB-4DB5-AC05-96B45CF99F15}"/>
              </a:ext>
            </a:extLst>
          </p:cNvPr>
          <p:cNvSpPr txBox="1"/>
          <p:nvPr/>
        </p:nvSpPr>
        <p:spPr>
          <a:xfrm>
            <a:off x="10387013" y="4000500"/>
            <a:ext cx="1662112" cy="1754326"/>
          </a:xfrm>
          <a:prstGeom prst="rect">
            <a:avLst/>
          </a:prstGeom>
          <a:noFill/>
        </p:spPr>
        <p:txBody>
          <a:bodyPr wrap="square" rtlCol="0">
            <a:spAutoFit/>
          </a:bodyPr>
          <a:lstStyle/>
          <a:p>
            <a:pPr algn="justLow" rtl="1"/>
            <a:r>
              <a:rPr lang="fa-IR" dirty="0">
                <a:solidFill>
                  <a:srgbClr val="C00000"/>
                </a:solidFill>
                <a:cs typeface="B Nazanin" panose="00000400000000000000" pitchFamily="2" charset="-78"/>
              </a:rPr>
              <a:t>کلیدواژه ی مورد استفاده مش را می توان انتخاب کرد وبه </a:t>
            </a:r>
            <a:r>
              <a:rPr lang="en-US" dirty="0">
                <a:solidFill>
                  <a:srgbClr val="C00000"/>
                </a:solidFill>
                <a:cs typeface="B Nazanin" panose="00000400000000000000" pitchFamily="2" charset="-78"/>
              </a:rPr>
              <a:t>search builder </a:t>
            </a:r>
            <a:r>
              <a:rPr lang="fa-IR" dirty="0">
                <a:solidFill>
                  <a:srgbClr val="C00000"/>
                </a:solidFill>
                <a:cs typeface="B Nazanin" panose="00000400000000000000" pitchFamily="2" charset="-78"/>
              </a:rPr>
              <a:t> اضافه نمود و سرچ پابمد را انجام داد</a:t>
            </a:r>
            <a:endParaRPr lang="en-US" dirty="0">
              <a:solidFill>
                <a:srgbClr val="C00000"/>
              </a:solidFill>
              <a:cs typeface="B Nazanin" panose="00000400000000000000" pitchFamily="2" charset="-78"/>
            </a:endParaRPr>
          </a:p>
        </p:txBody>
      </p:sp>
    </p:spTree>
    <p:extLst>
      <p:ext uri="{BB962C8B-B14F-4D97-AF65-F5344CB8AC3E}">
        <p14:creationId xmlns:p14="http://schemas.microsoft.com/office/powerpoint/2010/main" val="21199828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00"/>
                                        <p:tgtEl>
                                          <p:spTgt spid="10"/>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animBg="1"/>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E42207-205A-437E-96D6-9349D64B701E}"/>
              </a:ext>
            </a:extLst>
          </p:cNvPr>
          <p:cNvSpPr>
            <a:spLocks noGrp="1"/>
          </p:cNvSpPr>
          <p:nvPr>
            <p:ph type="title"/>
          </p:nvPr>
        </p:nvSpPr>
        <p:spPr>
          <a:xfrm>
            <a:off x="1854926" y="313510"/>
            <a:ext cx="9648098" cy="1189978"/>
          </a:xfrm>
        </p:spPr>
        <p:style>
          <a:lnRef idx="1">
            <a:schemeClr val="accent2"/>
          </a:lnRef>
          <a:fillRef idx="2">
            <a:schemeClr val="accent2"/>
          </a:fillRef>
          <a:effectRef idx="1">
            <a:schemeClr val="accent2"/>
          </a:effectRef>
          <a:fontRef idx="minor">
            <a:schemeClr val="dk1"/>
          </a:fontRef>
        </p:style>
        <p:txBody>
          <a:bodyPr/>
          <a:lstStyle/>
          <a:p>
            <a:pPr rtl="1"/>
            <a:r>
              <a:rPr lang="fa-IR" dirty="0">
                <a:cs typeface="B Titr" panose="00000700000000000000" pitchFamily="2" charset="-78"/>
              </a:rPr>
              <a:t>عملگرهای جستجو</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ABA88617-463C-419A-AF97-B4B15C90D9EB}"/>
              </a:ext>
            </a:extLst>
          </p:cNvPr>
          <p:cNvSpPr>
            <a:spLocks noGrp="1"/>
          </p:cNvSpPr>
          <p:nvPr>
            <p:ph idx="1"/>
          </p:nvPr>
        </p:nvSpPr>
        <p:spPr>
          <a:xfrm>
            <a:off x="1489166" y="1551709"/>
            <a:ext cx="10015447" cy="4267200"/>
          </a:xfrm>
        </p:spPr>
        <p:txBody>
          <a:bodyPr>
            <a:normAutofit/>
          </a:bodyPr>
          <a:lstStyle/>
          <a:p>
            <a:pPr marL="0" indent="0" algn="r" rtl="1">
              <a:buNone/>
            </a:pPr>
            <a:r>
              <a:rPr lang="en-US" sz="3200" dirty="0">
                <a:solidFill>
                  <a:srgbClr val="FF0000"/>
                </a:solidFill>
                <a:latin typeface="Times New Roman" panose="02020603050405020304" pitchFamily="18" charset="0"/>
                <a:cs typeface="Times New Roman" panose="02020603050405020304" pitchFamily="18" charset="0"/>
              </a:rPr>
              <a:t>AND</a:t>
            </a:r>
            <a:endParaRPr lang="fa-IR" sz="3200" dirty="0">
              <a:solidFill>
                <a:srgbClr val="FF0000"/>
              </a:solidFill>
              <a:latin typeface="Times New Roman" panose="02020603050405020304" pitchFamily="18" charset="0"/>
              <a:cs typeface="B Nazanin" panose="00000400000000000000" pitchFamily="2" charset="-78"/>
            </a:endParaRPr>
          </a:p>
          <a:p>
            <a:pPr marL="0" indent="0" algn="r" rtl="1">
              <a:buNone/>
            </a:pPr>
            <a:r>
              <a:rPr lang="fa-IR" sz="2400" dirty="0">
                <a:latin typeface="Times New Roman" panose="02020603050405020304" pitchFamily="18" charset="0"/>
                <a:cs typeface="B Nazanin" panose="00000400000000000000" pitchFamily="2" charset="-78"/>
              </a:rPr>
              <a:t>عملگر</a:t>
            </a:r>
            <a:r>
              <a:rPr lang="en-US" sz="2400" dirty="0">
                <a:latin typeface="Times New Roman" panose="02020603050405020304" pitchFamily="18" charset="0"/>
                <a:cs typeface="B Nazanin" panose="00000400000000000000" pitchFamily="2" charset="-78"/>
              </a:rPr>
              <a:t>AND</a:t>
            </a:r>
            <a:r>
              <a:rPr lang="fa-IR" sz="2400" dirty="0">
                <a:latin typeface="Times New Roman" panose="02020603050405020304" pitchFamily="18" charset="0"/>
                <a:cs typeface="B Nazanin" panose="00000400000000000000" pitchFamily="2" charset="-78"/>
              </a:rPr>
              <a:t> یا "و" براي </a:t>
            </a:r>
            <a:r>
              <a:rPr lang="fa-IR" sz="2400" dirty="0">
                <a:solidFill>
                  <a:srgbClr val="FF0000"/>
                </a:solidFill>
                <a:latin typeface="Times New Roman" panose="02020603050405020304" pitchFamily="18" charset="0"/>
                <a:cs typeface="B Nazanin" panose="00000400000000000000" pitchFamily="2" charset="-78"/>
              </a:rPr>
              <a:t>محدود کردن دامنه جستجو </a:t>
            </a:r>
            <a:r>
              <a:rPr lang="fa-IR" sz="2400" dirty="0">
                <a:latin typeface="Times New Roman" panose="02020603050405020304" pitchFamily="18" charset="0"/>
                <a:cs typeface="B Nazanin" panose="00000400000000000000" pitchFamily="2" charset="-78"/>
              </a:rPr>
              <a:t>از طریق ترکیب کلید واژه هاي مختلف به کار </a:t>
            </a:r>
            <a:r>
              <a:rPr lang="fa-IR" sz="2400" dirty="0" smtClean="0">
                <a:latin typeface="Times New Roman" panose="02020603050405020304" pitchFamily="18" charset="0"/>
                <a:cs typeface="B Nazanin" panose="00000400000000000000" pitchFamily="2" charset="-78"/>
              </a:rPr>
              <a:t>می‌رود </a:t>
            </a:r>
            <a:r>
              <a:rPr lang="fa-IR" sz="2400" dirty="0">
                <a:latin typeface="Times New Roman" panose="02020603050405020304" pitchFamily="18" charset="0"/>
                <a:cs typeface="B Nazanin" panose="00000400000000000000" pitchFamily="2" charset="-78"/>
              </a:rPr>
              <a:t>بصورتی که </a:t>
            </a:r>
            <a:r>
              <a:rPr lang="fa-IR" sz="2400" dirty="0">
                <a:solidFill>
                  <a:srgbClr val="00B0F0"/>
                </a:solidFill>
                <a:latin typeface="Times New Roman" panose="02020603050405020304" pitchFamily="18" charset="0"/>
                <a:cs typeface="B Nazanin" panose="00000400000000000000" pitchFamily="2" charset="-78"/>
              </a:rPr>
              <a:t>هر دو عبارت در نتیجه جستجو حضور دارند</a:t>
            </a:r>
            <a:r>
              <a:rPr lang="fa-IR" sz="2400" dirty="0" smtClean="0">
                <a:solidFill>
                  <a:srgbClr val="00B0F0"/>
                </a:solidFill>
                <a:latin typeface="Times New Roman" panose="02020603050405020304" pitchFamily="18" charset="0"/>
                <a:cs typeface="B Nazanin" panose="00000400000000000000" pitchFamily="2" charset="-78"/>
              </a:rPr>
              <a:t>. </a:t>
            </a:r>
            <a:endParaRPr lang="fa-IR" sz="2400" dirty="0">
              <a:solidFill>
                <a:srgbClr val="00B0F0"/>
              </a:solidFill>
              <a:latin typeface="Times New Roman" panose="02020603050405020304" pitchFamily="18" charset="0"/>
              <a:cs typeface="B Nazanin" panose="00000400000000000000" pitchFamily="2" charset="-78"/>
            </a:endParaRPr>
          </a:p>
          <a:p>
            <a:pPr marL="0" indent="0" algn="r" rtl="1">
              <a:buNone/>
            </a:pPr>
            <a:r>
              <a:rPr lang="fa-IR" sz="2400" dirty="0">
                <a:latin typeface="Times New Roman" panose="02020603050405020304" pitchFamily="18" charset="0"/>
                <a:cs typeface="B Nazanin" panose="00000400000000000000" pitchFamily="2" charset="-78"/>
              </a:rPr>
              <a:t>اکثر جستجوگرها به طور پیش فرض از این عملگر استفاده می کنند. </a:t>
            </a:r>
            <a:endParaRPr lang="fa-IR" sz="2400" dirty="0" smtClean="0">
              <a:latin typeface="Times New Roman" panose="02020603050405020304" pitchFamily="18" charset="0"/>
              <a:cs typeface="B Nazanin" panose="00000400000000000000" pitchFamily="2" charset="-78"/>
            </a:endParaRPr>
          </a:p>
          <a:p>
            <a:pPr marL="0" indent="0">
              <a:buNone/>
            </a:pPr>
            <a:r>
              <a:rPr lang="sv-SE" sz="2800" b="1" dirty="0" smtClean="0">
                <a:latin typeface="Times New Roman" panose="02020603050405020304" pitchFamily="18" charset="0"/>
                <a:cs typeface="B Nazanin" panose="00000400000000000000" pitchFamily="2" charset="-78"/>
              </a:rPr>
              <a:t>cancer AND lung</a:t>
            </a:r>
            <a:r>
              <a:rPr lang="fa-IR" sz="2800" b="1" dirty="0" smtClean="0">
                <a:latin typeface="Times New Roman" panose="02020603050405020304" pitchFamily="18" charset="0"/>
                <a:cs typeface="B Nazanin" panose="00000400000000000000" pitchFamily="2" charset="-78"/>
              </a:rPr>
              <a:t> = </a:t>
            </a:r>
            <a:r>
              <a:rPr lang="sv-SE" sz="2800" b="1" dirty="0" smtClean="0">
                <a:latin typeface="Times New Roman" panose="02020603050405020304" pitchFamily="18" charset="0"/>
                <a:cs typeface="B Nazanin" panose="00000400000000000000" pitchFamily="2" charset="-78"/>
              </a:rPr>
              <a:t>lung cancer/cancer...lung</a:t>
            </a:r>
            <a:r>
              <a:rPr lang="fa-IR" sz="2800" b="1" dirty="0" smtClean="0">
                <a:latin typeface="Times New Roman" panose="02020603050405020304" pitchFamily="18" charset="0"/>
                <a:cs typeface="B Nazanin" panose="00000400000000000000" pitchFamily="2" charset="-78"/>
              </a:rPr>
              <a:t> </a:t>
            </a:r>
            <a:r>
              <a:rPr lang="sv-SE" sz="2800" b="1" dirty="0" smtClean="0">
                <a:latin typeface="Times New Roman" panose="02020603050405020304" pitchFamily="18" charset="0"/>
                <a:cs typeface="B Nazanin" panose="00000400000000000000" pitchFamily="2" charset="-78"/>
              </a:rPr>
              <a:t>/lung...cancer</a:t>
            </a:r>
            <a:endParaRPr lang="fa-IR" sz="2800" b="1" dirty="0" smtClean="0">
              <a:latin typeface="Times New Roman" panose="02020603050405020304" pitchFamily="18" charset="0"/>
              <a:cs typeface="B Nazanin" panose="00000400000000000000" pitchFamily="2" charset="-78"/>
            </a:endParaRPr>
          </a:p>
          <a:p>
            <a:pPr algn="r" rtl="1">
              <a:buFont typeface="Wingdings" panose="05000000000000000000" pitchFamily="2" charset="2"/>
              <a:buChar char="§"/>
            </a:pPr>
            <a:r>
              <a:rPr lang="fa-IR" sz="2400" dirty="0" smtClean="0">
                <a:latin typeface="Times New Roman" panose="02020603050405020304" pitchFamily="18" charset="0"/>
                <a:cs typeface="B Nazanin" panose="00000400000000000000" pitchFamily="2" charset="-78"/>
              </a:rPr>
              <a:t>کلمه</a:t>
            </a:r>
            <a:r>
              <a:rPr lang="en-US" sz="2400" b="1" dirty="0">
                <a:latin typeface="Times New Roman" panose="02020603050405020304" pitchFamily="18" charset="0"/>
                <a:cs typeface="B Nazanin" panose="00000400000000000000" pitchFamily="2" charset="-78"/>
              </a:rPr>
              <a:t>AND </a:t>
            </a:r>
            <a:r>
              <a:rPr lang="fa-IR" sz="2400" b="1" dirty="0">
                <a:latin typeface="Times New Roman" panose="02020603050405020304" pitchFamily="18" charset="0"/>
                <a:cs typeface="B Nazanin" panose="00000400000000000000" pitchFamily="2" charset="-78"/>
              </a:rPr>
              <a:t> </a:t>
            </a:r>
            <a:r>
              <a:rPr lang="fa-IR" sz="2400" dirty="0">
                <a:latin typeface="Times New Roman" panose="02020603050405020304" pitchFamily="18" charset="0"/>
                <a:cs typeface="B Nazanin" panose="00000400000000000000" pitchFamily="2" charset="-78"/>
              </a:rPr>
              <a:t>حتما بایستی با حروف بزرگ ثبت شود وگرنه معمولا به عنوان </a:t>
            </a:r>
            <a:r>
              <a:rPr lang="en-US" sz="2400" b="1" dirty="0">
                <a:latin typeface="Times New Roman" panose="02020603050405020304" pitchFamily="18" charset="0"/>
                <a:cs typeface="B Nazanin" panose="00000400000000000000" pitchFamily="2" charset="-78"/>
              </a:rPr>
              <a:t>stop word</a:t>
            </a:r>
            <a:r>
              <a:rPr lang="fa-IR" sz="2400" b="1" dirty="0">
                <a:latin typeface="Times New Roman" panose="02020603050405020304" pitchFamily="18" charset="0"/>
                <a:cs typeface="B Nazanin" panose="00000400000000000000" pitchFamily="2" charset="-78"/>
              </a:rPr>
              <a:t> </a:t>
            </a:r>
            <a:r>
              <a:rPr lang="fa-IR" sz="2400" dirty="0">
                <a:latin typeface="Times New Roman" panose="02020603050405020304" pitchFamily="18" charset="0"/>
                <a:cs typeface="B Nazanin" panose="00000400000000000000" pitchFamily="2" charset="-78"/>
              </a:rPr>
              <a:t>در نظر گرفته </a:t>
            </a:r>
            <a:r>
              <a:rPr lang="fa-IR" sz="2400" dirty="0" smtClean="0">
                <a:latin typeface="Times New Roman" panose="02020603050405020304" pitchFamily="18" charset="0"/>
                <a:cs typeface="B Nazanin" panose="00000400000000000000" pitchFamily="2" charset="-78"/>
              </a:rPr>
              <a:t>می‌شود </a:t>
            </a:r>
            <a:r>
              <a:rPr lang="fa-IR" sz="2400" dirty="0">
                <a:latin typeface="Times New Roman" panose="02020603050405020304" pitchFamily="18" charset="0"/>
                <a:cs typeface="B Nazanin" panose="00000400000000000000" pitchFamily="2" charset="-78"/>
              </a:rPr>
              <a:t>و از جستجو حذف </a:t>
            </a:r>
            <a:r>
              <a:rPr lang="fa-IR" sz="2400" dirty="0" smtClean="0">
                <a:latin typeface="Times New Roman" panose="02020603050405020304" pitchFamily="18" charset="0"/>
                <a:cs typeface="B Nazanin" panose="00000400000000000000" pitchFamily="2" charset="-78"/>
              </a:rPr>
              <a:t>می‌شود</a:t>
            </a:r>
            <a:r>
              <a:rPr lang="fa-IR" sz="2400" dirty="0">
                <a:latin typeface="Times New Roman" panose="02020603050405020304" pitchFamily="18" charset="0"/>
                <a:cs typeface="B Nazanin" panose="00000400000000000000" pitchFamily="2" charset="-78"/>
              </a:rPr>
              <a:t>، در حالت عادی نیازی به نوشتن آن نیست.</a:t>
            </a:r>
            <a:endParaRPr lang="en-US" sz="2400"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3A31EC4E-2244-4965-9633-D8BC998003A4}"/>
              </a:ext>
            </a:extLst>
          </p:cNvPr>
          <p:cNvSpPr>
            <a:spLocks noGrp="1"/>
          </p:cNvSpPr>
          <p:nvPr>
            <p:ph type="sldNum" sz="quarter" idx="12"/>
          </p:nvPr>
        </p:nvSpPr>
        <p:spPr/>
        <p:txBody>
          <a:bodyPr/>
          <a:lstStyle/>
          <a:p>
            <a:fld id="{70DEB68B-DBB5-4F54-B6AD-E86FB4AEDA18}" type="slidenum">
              <a:rPr lang="en-US" smtClean="0"/>
              <a:t>4</a:t>
            </a:fld>
            <a:endParaRPr lang="en-US"/>
          </a:p>
        </p:txBody>
      </p:sp>
    </p:spTree>
    <p:extLst>
      <p:ext uri="{BB962C8B-B14F-4D97-AF65-F5344CB8AC3E}">
        <p14:creationId xmlns:p14="http://schemas.microsoft.com/office/powerpoint/2010/main" val="30977559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down)">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0098B-233B-4851-A249-F3FDBA69E39B}"/>
              </a:ext>
            </a:extLst>
          </p:cNvPr>
          <p:cNvSpPr>
            <a:spLocks noGrp="1"/>
          </p:cNvSpPr>
          <p:nvPr>
            <p:ph type="ctrTitle"/>
          </p:nvPr>
        </p:nvSpPr>
        <p:spPr>
          <a:xfrm>
            <a:off x="3070746" y="1600201"/>
            <a:ext cx="7370242" cy="2002808"/>
          </a:xfrm>
        </p:spPr>
        <p:txBody>
          <a:bodyPr>
            <a:normAutofit/>
          </a:bodyPr>
          <a:lstStyle/>
          <a:p>
            <a:r>
              <a:rPr lang="fa-IR" b="1" dirty="0">
                <a:latin typeface="Algerian" panose="04020705040A02060702" pitchFamily="82" charset="0"/>
                <a:cs typeface="B Titr" panose="00000700000000000000" pitchFamily="2" charset="-78"/>
              </a:rPr>
              <a:t/>
            </a:r>
            <a:br>
              <a:rPr lang="fa-IR" b="1" dirty="0">
                <a:latin typeface="Algerian" panose="04020705040A02060702" pitchFamily="82" charset="0"/>
                <a:cs typeface="B Titr" panose="00000700000000000000" pitchFamily="2" charset="-78"/>
              </a:rPr>
            </a:br>
            <a:r>
              <a:rPr lang="en-US" b="1" cap="none" dirty="0">
                <a:latin typeface="Algerian" panose="04020705040A02060702" pitchFamily="82" charset="0"/>
                <a:cs typeface="B Titr" panose="00000700000000000000" pitchFamily="2" charset="-78"/>
              </a:rPr>
              <a:t>Google Scholar</a:t>
            </a:r>
            <a:endParaRPr lang="en-US" b="1" dirty="0">
              <a:latin typeface="Algerian" panose="04020705040A02060702" pitchFamily="82" charset="0"/>
              <a:cs typeface="B Titr" panose="00000700000000000000" pitchFamily="2" charset="-78"/>
            </a:endParaRPr>
          </a:p>
        </p:txBody>
      </p:sp>
    </p:spTree>
    <p:extLst>
      <p:ext uri="{BB962C8B-B14F-4D97-AF65-F5344CB8AC3E}">
        <p14:creationId xmlns:p14="http://schemas.microsoft.com/office/powerpoint/2010/main" val="3561301747"/>
      </p:ext>
    </p:extLst>
  </p:cSld>
  <p:clrMapOvr>
    <a:masterClrMapping/>
  </p:clrMapOvr>
  <p:transition spd="slow">
    <p:randomBar dir="ver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746D7-5D07-4D40-ADF3-19C7C6532158}"/>
              </a:ext>
            </a:extLst>
          </p:cNvPr>
          <p:cNvSpPr>
            <a:spLocks noGrp="1"/>
          </p:cNvSpPr>
          <p:nvPr>
            <p:ph type="title"/>
          </p:nvPr>
        </p:nvSpPr>
        <p:spPr>
          <a:xfrm>
            <a:off x="913775" y="618518"/>
            <a:ext cx="10364451" cy="1169942"/>
          </a:xfrm>
        </p:spPr>
        <p:txBody>
          <a:bodyPr/>
          <a:lstStyle/>
          <a:p>
            <a:r>
              <a:rPr lang="fa-IR" dirty="0">
                <a:cs typeface="B Titr" panose="00000700000000000000" pitchFamily="2" charset="-78"/>
              </a:rPr>
              <a:t>معرفی گوگل اسکالر</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CC3E4A4F-1663-47BB-A2EB-BF2DB618AE55}"/>
              </a:ext>
            </a:extLst>
          </p:cNvPr>
          <p:cNvSpPr>
            <a:spLocks noGrp="1"/>
          </p:cNvSpPr>
          <p:nvPr>
            <p:ph sz="quarter" idx="13"/>
          </p:nvPr>
        </p:nvSpPr>
        <p:spPr>
          <a:xfrm>
            <a:off x="1637731" y="1678675"/>
            <a:ext cx="9639869" cy="4667534"/>
          </a:xfrm>
        </p:spPr>
        <p:txBody>
          <a:bodyPr>
            <a:normAutofit/>
          </a:bodyPr>
          <a:lstStyle/>
          <a:p>
            <a:pPr algn="just" rtl="1"/>
            <a:r>
              <a:rPr lang="fa-IR" dirty="0" smtClean="0">
                <a:cs typeface="B Nazanin" panose="00000400000000000000" pitchFamily="2" charset="-78"/>
              </a:rPr>
              <a:t>امکان جستجو در </a:t>
            </a:r>
            <a:r>
              <a:rPr lang="fa-IR" dirty="0">
                <a:cs typeface="B Nazanin" panose="00000400000000000000" pitchFamily="2" charset="-78"/>
              </a:rPr>
              <a:t>مقاله‌ها، پایان‌نامه‌ها </a:t>
            </a:r>
            <a:r>
              <a:rPr lang="fa-IR" dirty="0" smtClean="0">
                <a:cs typeface="B Nazanin" panose="00000400000000000000" pitchFamily="2" charset="-78"/>
              </a:rPr>
              <a:t>، گزارش‌های فنی، پرونده‌های حقوقی و ...</a:t>
            </a:r>
            <a:endParaRPr lang="fa-IR" dirty="0">
              <a:cs typeface="B Nazanin" panose="00000400000000000000" pitchFamily="2" charset="-78"/>
            </a:endParaRPr>
          </a:p>
          <a:p>
            <a:pPr algn="just" rtl="1"/>
            <a:r>
              <a:rPr lang="fa-IR" dirty="0">
                <a:cs typeface="B Nazanin" panose="00000400000000000000" pitchFamily="2" charset="-78"/>
              </a:rPr>
              <a:t>منابع مختلف در </a:t>
            </a:r>
            <a:r>
              <a:rPr lang="fa-IR" dirty="0">
                <a:solidFill>
                  <a:srgbClr val="FF0000"/>
                </a:solidFill>
                <a:cs typeface="B Nazanin" panose="00000400000000000000" pitchFamily="2" charset="-78"/>
              </a:rPr>
              <a:t>همه رشته‌های دانشگاهی </a:t>
            </a:r>
            <a:endParaRPr lang="fa-IR" dirty="0" smtClean="0">
              <a:solidFill>
                <a:srgbClr val="FF0000"/>
              </a:solidFill>
              <a:cs typeface="B Nazanin" panose="00000400000000000000" pitchFamily="2" charset="-78"/>
            </a:endParaRPr>
          </a:p>
          <a:p>
            <a:pPr algn="just" rtl="1"/>
            <a:r>
              <a:rPr lang="fa-IR" b="0" i="0" dirty="0" smtClean="0">
                <a:solidFill>
                  <a:schemeClr val="accent2">
                    <a:lumMod val="75000"/>
                  </a:schemeClr>
                </a:solidFill>
                <a:effectLst/>
                <a:latin typeface="-apple-system"/>
                <a:cs typeface="B Nazanin" panose="00000400000000000000" pitchFamily="2" charset="-78"/>
              </a:rPr>
              <a:t>موتور </a:t>
            </a:r>
            <a:r>
              <a:rPr lang="fa-IR" dirty="0">
                <a:solidFill>
                  <a:schemeClr val="accent2">
                    <a:lumMod val="75000"/>
                  </a:schemeClr>
                </a:solidFill>
                <a:latin typeface="-apple-system"/>
                <a:cs typeface="B Nazanin" panose="00000400000000000000" pitchFamily="2" charset="-78"/>
              </a:rPr>
              <a:t>جستجو</a:t>
            </a:r>
            <a:r>
              <a:rPr lang="fa-IR" b="0" i="0" dirty="0">
                <a:solidFill>
                  <a:schemeClr val="accent2">
                    <a:lumMod val="75000"/>
                  </a:schemeClr>
                </a:solidFill>
                <a:effectLst/>
                <a:latin typeface="-apple-system"/>
                <a:cs typeface="B Nazanin" panose="00000400000000000000" pitchFamily="2" charset="-78"/>
              </a:rPr>
              <a:t> رایگان </a:t>
            </a:r>
            <a:endParaRPr lang="fa-IR" b="0" i="0" dirty="0" smtClean="0">
              <a:solidFill>
                <a:schemeClr val="accent2">
                  <a:lumMod val="75000"/>
                </a:schemeClr>
              </a:solidFill>
              <a:effectLst/>
              <a:latin typeface="-apple-system"/>
              <a:cs typeface="B Nazanin" panose="00000400000000000000" pitchFamily="2" charset="-78"/>
            </a:endParaRPr>
          </a:p>
          <a:p>
            <a:pPr algn="just" rtl="1"/>
            <a:r>
              <a:rPr lang="fa-IR" b="0" i="0" dirty="0" smtClean="0">
                <a:solidFill>
                  <a:srgbClr val="0070C0"/>
                </a:solidFill>
                <a:effectLst/>
                <a:latin typeface="-apple-system"/>
                <a:cs typeface="B Nazanin" panose="00000400000000000000" pitchFamily="2" charset="-78"/>
              </a:rPr>
              <a:t>امکان </a:t>
            </a:r>
            <a:r>
              <a:rPr lang="fa-IR" b="0" i="0" dirty="0">
                <a:solidFill>
                  <a:srgbClr val="0070C0"/>
                </a:solidFill>
                <a:effectLst/>
                <a:latin typeface="-apple-system"/>
                <a:cs typeface="B Nazanin" panose="00000400000000000000" pitchFamily="2" charset="-78"/>
              </a:rPr>
              <a:t>جستجوی همه‌ی زبان‌ها در گوگل اسکالر فراهم است. (فارسی، انگلیسی و ...)</a:t>
            </a:r>
            <a:endParaRPr lang="fa-IR" dirty="0">
              <a:solidFill>
                <a:srgbClr val="0070C0"/>
              </a:solidFill>
              <a:cs typeface="B Nazanin" panose="00000400000000000000" pitchFamily="2" charset="-78"/>
            </a:endParaRPr>
          </a:p>
          <a:p>
            <a:pPr algn="just" rtl="1"/>
            <a:r>
              <a:rPr lang="fa-IR" dirty="0" smtClean="0">
                <a:cs typeface="B Nazanin" panose="00000400000000000000" pitchFamily="2" charset="-78"/>
              </a:rPr>
              <a:t>مرتب </a:t>
            </a:r>
            <a:r>
              <a:rPr lang="fa-IR" dirty="0">
                <a:cs typeface="B Nazanin" panose="00000400000000000000" pitchFamily="2" charset="-78"/>
              </a:rPr>
              <a:t>کردن یافته‌ها </a:t>
            </a:r>
            <a:r>
              <a:rPr lang="fa-IR" dirty="0">
                <a:solidFill>
                  <a:srgbClr val="FF0000"/>
                </a:solidFill>
                <a:cs typeface="B Nazanin" panose="00000400000000000000" pitchFamily="2" charset="-78"/>
              </a:rPr>
              <a:t>بر اساس میزان ارجاع </a:t>
            </a:r>
            <a:r>
              <a:rPr lang="fa-IR" dirty="0">
                <a:cs typeface="B Nazanin" panose="00000400000000000000" pitchFamily="2" charset="-78"/>
              </a:rPr>
              <a:t>به آن توسط دیگر مولفان </a:t>
            </a:r>
            <a:r>
              <a:rPr lang="fa-IR" dirty="0" smtClean="0">
                <a:cs typeface="B Nazanin" panose="00000400000000000000" pitchFamily="2" charset="-78"/>
              </a:rPr>
              <a:t>است</a:t>
            </a:r>
            <a:endParaRPr lang="en-US" dirty="0">
              <a:cs typeface="B Nazanin" panose="00000400000000000000" pitchFamily="2" charset="-78"/>
            </a:endParaRPr>
          </a:p>
        </p:txBody>
      </p:sp>
    </p:spTree>
    <p:extLst>
      <p:ext uri="{BB962C8B-B14F-4D97-AF65-F5344CB8AC3E}">
        <p14:creationId xmlns:p14="http://schemas.microsoft.com/office/powerpoint/2010/main" val="845608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4FC8132-058A-43CD-824F-618B1C165559}"/>
              </a:ext>
            </a:extLst>
          </p:cNvPr>
          <p:cNvSpPr>
            <a:spLocks noGrp="1"/>
          </p:cNvSpPr>
          <p:nvPr>
            <p:ph type="title"/>
          </p:nvPr>
        </p:nvSpPr>
        <p:spPr>
          <a:xfrm>
            <a:off x="6535272" y="464025"/>
            <a:ext cx="4742954" cy="1216858"/>
          </a:xfrm>
        </p:spPr>
        <p:txBody>
          <a:bodyPr/>
          <a:lstStyle/>
          <a:p>
            <a:r>
              <a:rPr lang="fa-IR" dirty="0">
                <a:cs typeface="B Titr" panose="00000700000000000000" pitchFamily="2" charset="-78"/>
              </a:rPr>
              <a:t>جستجو در گوگل اسکالر</a:t>
            </a:r>
            <a:endParaRPr lang="en-US" dirty="0">
              <a:cs typeface="B Titr" panose="00000700000000000000" pitchFamily="2" charset="-78"/>
            </a:endParaRPr>
          </a:p>
        </p:txBody>
      </p:sp>
      <p:sp>
        <p:nvSpPr>
          <p:cNvPr id="5" name="Content Placeholder 4">
            <a:extLst>
              <a:ext uri="{FF2B5EF4-FFF2-40B4-BE49-F238E27FC236}">
                <a16:creationId xmlns:a16="http://schemas.microsoft.com/office/drawing/2014/main" id="{F3E9755A-E0CB-47F1-A467-0CC30FD15C86}"/>
              </a:ext>
            </a:extLst>
          </p:cNvPr>
          <p:cNvSpPr>
            <a:spLocks noGrp="1"/>
          </p:cNvSpPr>
          <p:nvPr>
            <p:ph sz="quarter" idx="13"/>
          </p:nvPr>
        </p:nvSpPr>
        <p:spPr>
          <a:xfrm>
            <a:off x="6155141" y="1842448"/>
            <a:ext cx="5557874" cy="3782271"/>
          </a:xfrm>
        </p:spPr>
        <p:txBody>
          <a:bodyPr>
            <a:normAutofit/>
          </a:bodyPr>
          <a:lstStyle/>
          <a:p>
            <a:pPr lvl="1" algn="r" rtl="1"/>
            <a:r>
              <a:rPr lang="fa-IR" sz="2600" dirty="0" smtClean="0">
                <a:cs typeface="B Nazanin" panose="00000400000000000000" pitchFamily="2" charset="-78"/>
              </a:rPr>
              <a:t>وارد </a:t>
            </a:r>
            <a:r>
              <a:rPr lang="fa-IR" sz="2600" dirty="0">
                <a:cs typeface="B Nazanin" panose="00000400000000000000" pitchFamily="2" charset="-78"/>
              </a:rPr>
              <a:t>کردن نشانی </a:t>
            </a:r>
            <a:r>
              <a:rPr lang="en-US" sz="2600" cap="none" dirty="0">
                <a:cs typeface="B Nazanin" panose="00000400000000000000" pitchFamily="2" charset="-78"/>
                <a:hlinkClick r:id="rId2"/>
              </a:rPr>
              <a:t>scholar.google.com</a:t>
            </a:r>
            <a:r>
              <a:rPr lang="en-US" sz="2600" cap="none" dirty="0">
                <a:cs typeface="B Nazanin" panose="00000400000000000000" pitchFamily="2" charset="-78"/>
              </a:rPr>
              <a:t> </a:t>
            </a:r>
            <a:r>
              <a:rPr lang="fa-IR" sz="2600" cap="none" dirty="0">
                <a:cs typeface="B Nazanin" panose="00000400000000000000" pitchFamily="2" charset="-78"/>
              </a:rPr>
              <a:t> در نوار آدرس</a:t>
            </a:r>
          </a:p>
          <a:p>
            <a:pPr lvl="1" algn="r" rtl="1"/>
            <a:r>
              <a:rPr lang="fa-IR" sz="2600" cap="none" dirty="0">
                <a:cs typeface="B Nazanin" panose="00000400000000000000" pitchFamily="2" charset="-78"/>
              </a:rPr>
              <a:t>ورود به صفحه اصلی گوگل و کلیک بر روی گزینه </a:t>
            </a:r>
            <a:r>
              <a:rPr lang="en-US" sz="2600" cap="none" dirty="0">
                <a:cs typeface="B Nazanin" panose="00000400000000000000" pitchFamily="2" charset="-78"/>
              </a:rPr>
              <a:t>google apps</a:t>
            </a:r>
            <a:r>
              <a:rPr lang="fa-IR" sz="2600" cap="none" dirty="0">
                <a:cs typeface="B Nazanin" panose="00000400000000000000" pitchFamily="2" charset="-78"/>
              </a:rPr>
              <a:t> در گوشه سمت راست بالا و انتخاب گزینه </a:t>
            </a:r>
            <a:r>
              <a:rPr lang="en-US" sz="2600" cap="none" dirty="0">
                <a:cs typeface="B Nazanin" panose="00000400000000000000" pitchFamily="2" charset="-78"/>
              </a:rPr>
              <a:t>scholar</a:t>
            </a:r>
            <a:endParaRPr lang="fa-IR" sz="2600" cap="none" dirty="0">
              <a:cs typeface="B Nazanin" panose="00000400000000000000" pitchFamily="2" charset="-78"/>
            </a:endParaRPr>
          </a:p>
          <a:p>
            <a:pPr lvl="1" algn="r" rtl="1"/>
            <a:r>
              <a:rPr lang="fa-IR" sz="2600" cap="none" dirty="0">
                <a:cs typeface="B Nazanin" panose="00000400000000000000" pitchFamily="2" charset="-78"/>
              </a:rPr>
              <a:t>کلیک بر روی افزونه </a:t>
            </a:r>
            <a:r>
              <a:rPr lang="en-US" sz="2600" cap="none" dirty="0">
                <a:cs typeface="B Nazanin" panose="00000400000000000000" pitchFamily="2" charset="-78"/>
              </a:rPr>
              <a:t>google scholar</a:t>
            </a:r>
            <a:r>
              <a:rPr lang="fa-IR" sz="2600" cap="none" dirty="0">
                <a:cs typeface="B Nazanin" panose="00000400000000000000" pitchFamily="2" charset="-78"/>
              </a:rPr>
              <a:t> در صورتی که قبلا این افزونه را بر روی سیستم خود نصب کرده باشید.</a:t>
            </a:r>
          </a:p>
          <a:p>
            <a:pPr lvl="1" algn="r" rtl="1"/>
            <a:endParaRPr lang="en-US" dirty="0">
              <a:cs typeface="B Nazanin" panose="00000400000000000000" pitchFamily="2" charset="-78"/>
            </a:endParaRPr>
          </a:p>
        </p:txBody>
      </p:sp>
      <p:pic>
        <p:nvPicPr>
          <p:cNvPr id="7" name="Picture 6">
            <a:extLst>
              <a:ext uri="{FF2B5EF4-FFF2-40B4-BE49-F238E27FC236}">
                <a16:creationId xmlns:a16="http://schemas.microsoft.com/office/drawing/2014/main" id="{F0F9FFB9-DBDC-459B-A7B7-B4CFE437AEC0}"/>
              </a:ext>
            </a:extLst>
          </p:cNvPr>
          <p:cNvPicPr>
            <a:picLocks noChangeAspect="1"/>
          </p:cNvPicPr>
          <p:nvPr/>
        </p:nvPicPr>
        <p:blipFill>
          <a:blip r:embed="rId3"/>
          <a:stretch>
            <a:fillRect/>
          </a:stretch>
        </p:blipFill>
        <p:spPr>
          <a:xfrm>
            <a:off x="101815" y="286180"/>
            <a:ext cx="2658577" cy="1200915"/>
          </a:xfrm>
          <a:prstGeom prst="rect">
            <a:avLst/>
          </a:prstGeom>
        </p:spPr>
      </p:pic>
      <p:pic>
        <p:nvPicPr>
          <p:cNvPr id="9" name="Picture 8">
            <a:extLst>
              <a:ext uri="{FF2B5EF4-FFF2-40B4-BE49-F238E27FC236}">
                <a16:creationId xmlns:a16="http://schemas.microsoft.com/office/drawing/2014/main" id="{DAAB97EF-188C-44DC-AE07-296A53DCE586}"/>
              </a:ext>
            </a:extLst>
          </p:cNvPr>
          <p:cNvPicPr>
            <a:picLocks noChangeAspect="1"/>
          </p:cNvPicPr>
          <p:nvPr/>
        </p:nvPicPr>
        <p:blipFill>
          <a:blip r:embed="rId4"/>
          <a:stretch>
            <a:fillRect/>
          </a:stretch>
        </p:blipFill>
        <p:spPr>
          <a:xfrm>
            <a:off x="182496" y="1487095"/>
            <a:ext cx="5097061" cy="2375589"/>
          </a:xfrm>
          <a:prstGeom prst="rect">
            <a:avLst/>
          </a:prstGeom>
        </p:spPr>
      </p:pic>
      <p:pic>
        <p:nvPicPr>
          <p:cNvPr id="3" name="Picture 2">
            <a:extLst>
              <a:ext uri="{FF2B5EF4-FFF2-40B4-BE49-F238E27FC236}">
                <a16:creationId xmlns:a16="http://schemas.microsoft.com/office/drawing/2014/main" id="{F2C8C81A-167F-47AC-9082-9F38C3C230E0}"/>
              </a:ext>
            </a:extLst>
          </p:cNvPr>
          <p:cNvPicPr>
            <a:picLocks noChangeAspect="1"/>
          </p:cNvPicPr>
          <p:nvPr/>
        </p:nvPicPr>
        <p:blipFill>
          <a:blip r:embed="rId5"/>
          <a:stretch>
            <a:fillRect/>
          </a:stretch>
        </p:blipFill>
        <p:spPr>
          <a:xfrm>
            <a:off x="101815" y="4023581"/>
            <a:ext cx="6433457" cy="2694648"/>
          </a:xfrm>
          <a:prstGeom prst="rect">
            <a:avLst/>
          </a:prstGeom>
        </p:spPr>
      </p:pic>
      <p:sp>
        <p:nvSpPr>
          <p:cNvPr id="8" name="Arrow: Left 7">
            <a:extLst>
              <a:ext uri="{FF2B5EF4-FFF2-40B4-BE49-F238E27FC236}">
                <a16:creationId xmlns:a16="http://schemas.microsoft.com/office/drawing/2014/main" id="{CEEA2253-73A1-4EB1-8A71-C191ACB2CE4F}"/>
              </a:ext>
            </a:extLst>
          </p:cNvPr>
          <p:cNvSpPr/>
          <p:nvPr/>
        </p:nvSpPr>
        <p:spPr>
          <a:xfrm>
            <a:off x="1667435" y="618517"/>
            <a:ext cx="1465730" cy="349671"/>
          </a:xfrm>
          <a:prstGeom prst="lef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10" name="Arrow: Left 9">
            <a:extLst>
              <a:ext uri="{FF2B5EF4-FFF2-40B4-BE49-F238E27FC236}">
                <a16:creationId xmlns:a16="http://schemas.microsoft.com/office/drawing/2014/main" id="{3C4DCF2B-6144-42DA-97E0-E8388DD99813}"/>
              </a:ext>
            </a:extLst>
          </p:cNvPr>
          <p:cNvSpPr/>
          <p:nvPr/>
        </p:nvSpPr>
        <p:spPr>
          <a:xfrm>
            <a:off x="4997167" y="2834419"/>
            <a:ext cx="726141" cy="363070"/>
          </a:xfrm>
          <a:prstGeom prst="lef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1" name="Arrow: Down 10">
            <a:extLst>
              <a:ext uri="{FF2B5EF4-FFF2-40B4-BE49-F238E27FC236}">
                <a16:creationId xmlns:a16="http://schemas.microsoft.com/office/drawing/2014/main" id="{DB3BD914-F5EB-4359-8161-391FB32E8D01}"/>
              </a:ext>
            </a:extLst>
          </p:cNvPr>
          <p:cNvSpPr/>
          <p:nvPr/>
        </p:nvSpPr>
        <p:spPr>
          <a:xfrm>
            <a:off x="5279557" y="3617259"/>
            <a:ext cx="327867" cy="406322"/>
          </a:xfrm>
          <a:prstGeom prst="downArrow">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38007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 calcmode="lin" valueType="num">
                                      <p:cBhvr additive="base">
                                        <p:cTn id="18"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barn(inVertical)">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3"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1+#ppt_w/2"/>
                                          </p:val>
                                        </p:tav>
                                        <p:tav tm="100000">
                                          <p:val>
                                            <p:strVal val="#ppt_x"/>
                                          </p:val>
                                        </p:tav>
                                      </p:tavLst>
                                    </p:anim>
                                    <p:anim calcmode="lin" valueType="num">
                                      <p:cBhvr additive="base">
                                        <p:cTn id="42"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5">
                                            <p:txEl>
                                              <p:pRg st="2" end="2"/>
                                            </p:txEl>
                                          </p:spTgt>
                                        </p:tgtEl>
                                        <p:attrNameLst>
                                          <p:attrName>style.visibility</p:attrName>
                                        </p:attrNameLst>
                                      </p:cBhvr>
                                      <p:to>
                                        <p:strVal val="visible"/>
                                      </p:to>
                                    </p:set>
                                    <p:anim calcmode="lin" valueType="num">
                                      <p:cBhvr additive="base">
                                        <p:cTn id="4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barn(inVertical)">
                                      <p:cBhvr>
                                        <p:cTn id="53" dur="500"/>
                                        <p:tgtEl>
                                          <p:spTgt spid="3"/>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1" fill="hold" grpId="0" nodeType="click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additive="base">
                                        <p:cTn id="58" dur="500" fill="hold"/>
                                        <p:tgtEl>
                                          <p:spTgt spid="11"/>
                                        </p:tgtEl>
                                        <p:attrNameLst>
                                          <p:attrName>ppt_x</p:attrName>
                                        </p:attrNameLst>
                                      </p:cBhvr>
                                      <p:tavLst>
                                        <p:tav tm="0">
                                          <p:val>
                                            <p:strVal val="#ppt_x"/>
                                          </p:val>
                                        </p:tav>
                                        <p:tav tm="100000">
                                          <p:val>
                                            <p:strVal val="#ppt_x"/>
                                          </p:val>
                                        </p:tav>
                                      </p:tavLst>
                                    </p:anim>
                                    <p:anim calcmode="lin" valueType="num">
                                      <p:cBhvr additive="base">
                                        <p:cTn id="59"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10" grpId="0" animBg="1"/>
      <p:bldP spid="1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5F9094-E69B-4CF9-9A7D-050E88CB8F4F}"/>
              </a:ext>
            </a:extLst>
          </p:cNvPr>
          <p:cNvSpPr>
            <a:spLocks noGrp="1"/>
          </p:cNvSpPr>
          <p:nvPr>
            <p:ph type="title"/>
          </p:nvPr>
        </p:nvSpPr>
        <p:spPr>
          <a:xfrm>
            <a:off x="913775" y="618518"/>
            <a:ext cx="10364451" cy="537932"/>
          </a:xfrm>
        </p:spPr>
        <p:txBody>
          <a:bodyPr>
            <a:normAutofit fontScale="90000"/>
          </a:bodyPr>
          <a:lstStyle/>
          <a:p>
            <a:r>
              <a:rPr lang="fa-IR" dirty="0">
                <a:cs typeface="B Titr" panose="00000700000000000000" pitchFamily="2" charset="-78"/>
              </a:rPr>
              <a:t>صفحه جستجوی ساده</a:t>
            </a:r>
            <a:endParaRPr lang="en-US" dirty="0">
              <a:cs typeface="B Titr" panose="00000700000000000000" pitchFamily="2" charset="-78"/>
            </a:endParaRPr>
          </a:p>
        </p:txBody>
      </p:sp>
      <p:pic>
        <p:nvPicPr>
          <p:cNvPr id="5" name="Content Placeholder 4">
            <a:extLst>
              <a:ext uri="{FF2B5EF4-FFF2-40B4-BE49-F238E27FC236}">
                <a16:creationId xmlns:a16="http://schemas.microsoft.com/office/drawing/2014/main" id="{A7B780CA-FA82-44DF-884B-9F6843F95677}"/>
              </a:ext>
            </a:extLst>
          </p:cNvPr>
          <p:cNvPicPr>
            <a:picLocks noGrp="1" noChangeAspect="1"/>
          </p:cNvPicPr>
          <p:nvPr>
            <p:ph sz="quarter" idx="13"/>
          </p:nvPr>
        </p:nvPicPr>
        <p:blipFill>
          <a:blip r:embed="rId2"/>
          <a:stretch>
            <a:fillRect/>
          </a:stretch>
        </p:blipFill>
        <p:spPr>
          <a:xfrm>
            <a:off x="577598" y="1645743"/>
            <a:ext cx="11036803" cy="5212257"/>
          </a:xfrm>
        </p:spPr>
      </p:pic>
      <p:sp>
        <p:nvSpPr>
          <p:cNvPr id="6" name="TextBox 5">
            <a:extLst>
              <a:ext uri="{FF2B5EF4-FFF2-40B4-BE49-F238E27FC236}">
                <a16:creationId xmlns:a16="http://schemas.microsoft.com/office/drawing/2014/main" id="{E307AF8F-C506-442B-9D43-C2C300C5F561}"/>
              </a:ext>
            </a:extLst>
          </p:cNvPr>
          <p:cNvSpPr txBox="1"/>
          <p:nvPr/>
        </p:nvSpPr>
        <p:spPr>
          <a:xfrm>
            <a:off x="1102660" y="3657601"/>
            <a:ext cx="1506070" cy="1200329"/>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کلیدواژه های مورد نظر خود را در باکس جستجو وارد کنید.</a:t>
            </a:r>
            <a:endParaRPr lang="en-US" dirty="0">
              <a:solidFill>
                <a:srgbClr val="FF0000"/>
              </a:solidFill>
              <a:cs typeface="B Nazanin" panose="00000400000000000000" pitchFamily="2" charset="-78"/>
            </a:endParaRPr>
          </a:p>
        </p:txBody>
      </p:sp>
      <p:cxnSp>
        <p:nvCxnSpPr>
          <p:cNvPr id="8" name="Straight Arrow Connector 7">
            <a:extLst>
              <a:ext uri="{FF2B5EF4-FFF2-40B4-BE49-F238E27FC236}">
                <a16:creationId xmlns:a16="http://schemas.microsoft.com/office/drawing/2014/main" id="{0F82E91B-229C-41F5-BE4C-AFA9E7057A74}"/>
              </a:ext>
            </a:extLst>
          </p:cNvPr>
          <p:cNvCxnSpPr/>
          <p:nvPr/>
        </p:nvCxnSpPr>
        <p:spPr>
          <a:xfrm>
            <a:off x="2904565" y="4007224"/>
            <a:ext cx="699247" cy="0"/>
          </a:xfrm>
          <a:prstGeom prst="straightConnector1">
            <a:avLst/>
          </a:prstGeom>
          <a:ln w="9525"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9" name="TextBox 8">
            <a:extLst>
              <a:ext uri="{FF2B5EF4-FFF2-40B4-BE49-F238E27FC236}">
                <a16:creationId xmlns:a16="http://schemas.microsoft.com/office/drawing/2014/main" id="{F5E76ED0-C875-4FF2-813A-D5572CC0DE5C}"/>
              </a:ext>
            </a:extLst>
          </p:cNvPr>
          <p:cNvSpPr txBox="1"/>
          <p:nvPr/>
        </p:nvSpPr>
        <p:spPr>
          <a:xfrm>
            <a:off x="3092824" y="3657601"/>
            <a:ext cx="349623" cy="369332"/>
          </a:xfrm>
          <a:prstGeom prst="rect">
            <a:avLst/>
          </a:prstGeom>
          <a:noFill/>
        </p:spPr>
        <p:txBody>
          <a:bodyPr wrap="square" rtlCol="0">
            <a:spAutoFit/>
          </a:bodyPr>
          <a:lstStyle/>
          <a:p>
            <a:r>
              <a:rPr lang="fa-IR" dirty="0">
                <a:solidFill>
                  <a:srgbClr val="FF0000"/>
                </a:solidFill>
                <a:cs typeface="B Nazanin" panose="00000400000000000000" pitchFamily="2" charset="-78"/>
              </a:rPr>
              <a:t>1</a:t>
            </a:r>
            <a:endParaRPr lang="en-US" dirty="0">
              <a:solidFill>
                <a:srgbClr val="FF0000"/>
              </a:solidFill>
              <a:cs typeface="B Nazanin" panose="00000400000000000000" pitchFamily="2" charset="-78"/>
            </a:endParaRPr>
          </a:p>
        </p:txBody>
      </p:sp>
      <p:cxnSp>
        <p:nvCxnSpPr>
          <p:cNvPr id="11" name="Straight Arrow Connector 10">
            <a:extLst>
              <a:ext uri="{FF2B5EF4-FFF2-40B4-BE49-F238E27FC236}">
                <a16:creationId xmlns:a16="http://schemas.microsoft.com/office/drawing/2014/main" id="{E7BFBEB1-0135-4095-ABD9-C8B4271D1058}"/>
              </a:ext>
            </a:extLst>
          </p:cNvPr>
          <p:cNvCxnSpPr/>
          <p:nvPr/>
        </p:nvCxnSpPr>
        <p:spPr>
          <a:xfrm flipH="1">
            <a:off x="8588190" y="3913094"/>
            <a:ext cx="699245" cy="0"/>
          </a:xfrm>
          <a:prstGeom prst="straightConnector1">
            <a:avLst/>
          </a:prstGeom>
          <a:ln w="9525"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2" name="TextBox 11">
            <a:extLst>
              <a:ext uri="{FF2B5EF4-FFF2-40B4-BE49-F238E27FC236}">
                <a16:creationId xmlns:a16="http://schemas.microsoft.com/office/drawing/2014/main" id="{E91B01C0-767B-41E7-A6DD-1B1160FB371F}"/>
              </a:ext>
            </a:extLst>
          </p:cNvPr>
          <p:cNvSpPr txBox="1"/>
          <p:nvPr/>
        </p:nvSpPr>
        <p:spPr>
          <a:xfrm>
            <a:off x="8915400" y="3657601"/>
            <a:ext cx="349623" cy="369332"/>
          </a:xfrm>
          <a:prstGeom prst="rect">
            <a:avLst/>
          </a:prstGeom>
          <a:noFill/>
        </p:spPr>
        <p:txBody>
          <a:bodyPr wrap="square" rtlCol="0">
            <a:spAutoFit/>
          </a:bodyPr>
          <a:lstStyle/>
          <a:p>
            <a:r>
              <a:rPr lang="fa-IR" dirty="0">
                <a:solidFill>
                  <a:srgbClr val="FF0000"/>
                </a:solidFill>
                <a:cs typeface="B Nazanin" panose="00000400000000000000" pitchFamily="2" charset="-78"/>
              </a:rPr>
              <a:t>2</a:t>
            </a:r>
            <a:endParaRPr lang="en-US" dirty="0">
              <a:solidFill>
                <a:srgbClr val="FF0000"/>
              </a:solidFill>
              <a:cs typeface="B Nazanin" panose="00000400000000000000" pitchFamily="2" charset="-78"/>
            </a:endParaRPr>
          </a:p>
        </p:txBody>
      </p:sp>
      <p:sp>
        <p:nvSpPr>
          <p:cNvPr id="13" name="TextBox 12">
            <a:extLst>
              <a:ext uri="{FF2B5EF4-FFF2-40B4-BE49-F238E27FC236}">
                <a16:creationId xmlns:a16="http://schemas.microsoft.com/office/drawing/2014/main" id="{A95CFC34-74C8-4147-83FF-716A80670DE5}"/>
              </a:ext>
            </a:extLst>
          </p:cNvPr>
          <p:cNvSpPr txBox="1"/>
          <p:nvPr/>
        </p:nvSpPr>
        <p:spPr>
          <a:xfrm>
            <a:off x="9386047" y="3657601"/>
            <a:ext cx="1304365" cy="369331"/>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انجام جستجو</a:t>
            </a:r>
            <a:endParaRPr lang="en-US" dirty="0">
              <a:solidFill>
                <a:srgbClr val="FF0000"/>
              </a:solidFill>
              <a:cs typeface="B Nazanin" panose="00000400000000000000" pitchFamily="2" charset="-78"/>
            </a:endParaRPr>
          </a:p>
        </p:txBody>
      </p:sp>
      <p:sp>
        <p:nvSpPr>
          <p:cNvPr id="16" name="TextBox 15">
            <a:extLst>
              <a:ext uri="{FF2B5EF4-FFF2-40B4-BE49-F238E27FC236}">
                <a16:creationId xmlns:a16="http://schemas.microsoft.com/office/drawing/2014/main" id="{D30A4F20-DF84-4580-B6D3-8DB7BF878324}"/>
              </a:ext>
            </a:extLst>
          </p:cNvPr>
          <p:cNvSpPr txBox="1"/>
          <p:nvPr/>
        </p:nvSpPr>
        <p:spPr>
          <a:xfrm>
            <a:off x="577598" y="1976718"/>
            <a:ext cx="336177" cy="591670"/>
          </a:xfrm>
          <a:prstGeom prst="rect">
            <a:avLst/>
          </a:prstGeom>
          <a:noFill/>
          <a:ln>
            <a:solidFill>
              <a:schemeClr val="accent5"/>
            </a:solidFill>
          </a:ln>
        </p:spPr>
        <p:txBody>
          <a:bodyPr wrap="square" rtlCol="0">
            <a:spAutoFit/>
          </a:bodyPr>
          <a:lstStyle/>
          <a:p>
            <a:endParaRPr lang="en-US" dirty="0"/>
          </a:p>
        </p:txBody>
      </p:sp>
      <p:sp>
        <p:nvSpPr>
          <p:cNvPr id="17" name="TextBox 16">
            <a:extLst>
              <a:ext uri="{FF2B5EF4-FFF2-40B4-BE49-F238E27FC236}">
                <a16:creationId xmlns:a16="http://schemas.microsoft.com/office/drawing/2014/main" id="{5CAA79DA-348E-41AE-95F5-646B68228054}"/>
              </a:ext>
            </a:extLst>
          </p:cNvPr>
          <p:cNvSpPr txBox="1"/>
          <p:nvPr/>
        </p:nvSpPr>
        <p:spPr>
          <a:xfrm>
            <a:off x="577598" y="2446929"/>
            <a:ext cx="3617883" cy="646331"/>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جهت دسترسی به سرچ پیشرفته این قسمت را کلیک کنید</a:t>
            </a:r>
            <a:endParaRPr lang="en-US" dirty="0">
              <a:solidFill>
                <a:srgbClr val="FF0000"/>
              </a:solidFill>
              <a:cs typeface="B Nazanin" panose="00000400000000000000" pitchFamily="2" charset="-78"/>
            </a:endParaRPr>
          </a:p>
        </p:txBody>
      </p:sp>
    </p:spTree>
    <p:extLst>
      <p:ext uri="{BB962C8B-B14F-4D97-AF65-F5344CB8AC3E}">
        <p14:creationId xmlns:p14="http://schemas.microsoft.com/office/powerpoint/2010/main" val="61680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arn(inVertical)">
                                      <p:cBhvr>
                                        <p:cTn id="40" dur="500"/>
                                        <p:tgtEl>
                                          <p:spTgt spid="17"/>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arn(inVertical)">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2" grpId="0"/>
      <p:bldP spid="13" grpId="0"/>
      <p:bldP spid="16" grpId="0" animBg="1"/>
      <p:bldP spid="1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25BC5-BEDE-47C8-9039-5D66A6D01C7D}"/>
              </a:ext>
            </a:extLst>
          </p:cNvPr>
          <p:cNvSpPr>
            <a:spLocks noGrp="1"/>
          </p:cNvSpPr>
          <p:nvPr>
            <p:ph type="title"/>
          </p:nvPr>
        </p:nvSpPr>
        <p:spPr>
          <a:xfrm>
            <a:off x="1088587" y="431034"/>
            <a:ext cx="10364451" cy="798088"/>
          </a:xfrm>
        </p:spPr>
        <p:txBody>
          <a:bodyPr/>
          <a:lstStyle/>
          <a:p>
            <a:r>
              <a:rPr lang="fa-IR" dirty="0">
                <a:cs typeface="B Titr" panose="00000700000000000000" pitchFamily="2" charset="-78"/>
              </a:rPr>
              <a:t>صفحه جستجوی پیشرفته</a:t>
            </a:r>
            <a:endParaRPr lang="en-US" dirty="0"/>
          </a:p>
        </p:txBody>
      </p:sp>
      <p:pic>
        <p:nvPicPr>
          <p:cNvPr id="5" name="Content Placeholder 4">
            <a:extLst>
              <a:ext uri="{FF2B5EF4-FFF2-40B4-BE49-F238E27FC236}">
                <a16:creationId xmlns:a16="http://schemas.microsoft.com/office/drawing/2014/main" id="{14A9E718-6EFD-4F13-9ECD-118502A1005F}"/>
              </a:ext>
            </a:extLst>
          </p:cNvPr>
          <p:cNvPicPr>
            <a:picLocks noGrp="1" noChangeAspect="1"/>
          </p:cNvPicPr>
          <p:nvPr>
            <p:ph sz="quarter" idx="13"/>
          </p:nvPr>
        </p:nvPicPr>
        <p:blipFill>
          <a:blip r:embed="rId2"/>
          <a:stretch>
            <a:fillRect/>
          </a:stretch>
        </p:blipFill>
        <p:spPr>
          <a:xfrm>
            <a:off x="304129" y="1735429"/>
            <a:ext cx="4059786" cy="3514025"/>
          </a:xfrm>
        </p:spPr>
      </p:pic>
      <p:pic>
        <p:nvPicPr>
          <p:cNvPr id="7" name="Picture 6">
            <a:extLst>
              <a:ext uri="{FF2B5EF4-FFF2-40B4-BE49-F238E27FC236}">
                <a16:creationId xmlns:a16="http://schemas.microsoft.com/office/drawing/2014/main" id="{DC6DC253-B70B-40CF-9E36-41F776F91811}"/>
              </a:ext>
            </a:extLst>
          </p:cNvPr>
          <p:cNvPicPr>
            <a:picLocks noChangeAspect="1"/>
          </p:cNvPicPr>
          <p:nvPr/>
        </p:nvPicPr>
        <p:blipFill>
          <a:blip r:embed="rId3"/>
          <a:stretch>
            <a:fillRect/>
          </a:stretch>
        </p:blipFill>
        <p:spPr>
          <a:xfrm>
            <a:off x="4612340" y="1416606"/>
            <a:ext cx="7309493" cy="5256739"/>
          </a:xfrm>
          <a:prstGeom prst="rect">
            <a:avLst/>
          </a:prstGeom>
        </p:spPr>
      </p:pic>
      <p:cxnSp>
        <p:nvCxnSpPr>
          <p:cNvPr id="9" name="Straight Arrow Connector 8">
            <a:extLst>
              <a:ext uri="{FF2B5EF4-FFF2-40B4-BE49-F238E27FC236}">
                <a16:creationId xmlns:a16="http://schemas.microsoft.com/office/drawing/2014/main" id="{B2B1ED22-5768-4905-8201-D66486D76072}"/>
              </a:ext>
            </a:extLst>
          </p:cNvPr>
          <p:cNvCxnSpPr>
            <a:cxnSpLocks/>
          </p:cNvCxnSpPr>
          <p:nvPr/>
        </p:nvCxnSpPr>
        <p:spPr>
          <a:xfrm flipH="1">
            <a:off x="505223" y="2399360"/>
            <a:ext cx="1828799" cy="0"/>
          </a:xfrm>
          <a:prstGeom prst="straightConnector1">
            <a:avLst/>
          </a:prstGeom>
          <a:ln w="28575"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0" name="TextBox 9">
            <a:extLst>
              <a:ext uri="{FF2B5EF4-FFF2-40B4-BE49-F238E27FC236}">
                <a16:creationId xmlns:a16="http://schemas.microsoft.com/office/drawing/2014/main" id="{A17A1DBC-232F-450B-8F3E-BA3CE298E8A3}"/>
              </a:ext>
            </a:extLst>
          </p:cNvPr>
          <p:cNvSpPr txBox="1"/>
          <p:nvPr/>
        </p:nvSpPr>
        <p:spPr>
          <a:xfrm>
            <a:off x="2299447" y="2214694"/>
            <a:ext cx="484094" cy="369332"/>
          </a:xfrm>
          <a:prstGeom prst="rect">
            <a:avLst/>
          </a:prstGeom>
          <a:noFill/>
        </p:spPr>
        <p:txBody>
          <a:bodyPr wrap="square" rtlCol="0">
            <a:spAutoFit/>
          </a:bodyPr>
          <a:lstStyle/>
          <a:p>
            <a:r>
              <a:rPr lang="fa-IR" dirty="0">
                <a:solidFill>
                  <a:srgbClr val="FF0000"/>
                </a:solidFill>
                <a:cs typeface="B Nazanin" panose="00000400000000000000" pitchFamily="2" charset="-78"/>
              </a:rPr>
              <a:t>1</a:t>
            </a:r>
            <a:endParaRPr lang="en-US" dirty="0">
              <a:solidFill>
                <a:srgbClr val="FF0000"/>
              </a:solidFill>
              <a:cs typeface="B Nazanin" panose="00000400000000000000" pitchFamily="2" charset="-78"/>
            </a:endParaRPr>
          </a:p>
        </p:txBody>
      </p:sp>
      <p:cxnSp>
        <p:nvCxnSpPr>
          <p:cNvPr id="13" name="Straight Arrow Connector 12">
            <a:extLst>
              <a:ext uri="{FF2B5EF4-FFF2-40B4-BE49-F238E27FC236}">
                <a16:creationId xmlns:a16="http://schemas.microsoft.com/office/drawing/2014/main" id="{F8CB9018-D50C-4BCF-BB35-52AE8083006D}"/>
              </a:ext>
            </a:extLst>
          </p:cNvPr>
          <p:cNvCxnSpPr/>
          <p:nvPr/>
        </p:nvCxnSpPr>
        <p:spPr>
          <a:xfrm flipH="1">
            <a:off x="1479176" y="4258165"/>
            <a:ext cx="820271" cy="0"/>
          </a:xfrm>
          <a:prstGeom prst="straightConnector1">
            <a:avLst/>
          </a:prstGeom>
          <a:ln w="9525"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4" name="TextBox 13">
            <a:extLst>
              <a:ext uri="{FF2B5EF4-FFF2-40B4-BE49-F238E27FC236}">
                <a16:creationId xmlns:a16="http://schemas.microsoft.com/office/drawing/2014/main" id="{3F702AE7-E874-4DAE-82FB-9B2FB054FF90}"/>
              </a:ext>
            </a:extLst>
          </p:cNvPr>
          <p:cNvSpPr txBox="1"/>
          <p:nvPr/>
        </p:nvSpPr>
        <p:spPr>
          <a:xfrm>
            <a:off x="2433919" y="3996616"/>
            <a:ext cx="255494"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2</a:t>
            </a:r>
            <a:endParaRPr lang="en-US" dirty="0">
              <a:solidFill>
                <a:srgbClr val="FF0000"/>
              </a:solidFill>
              <a:cs typeface="B Nazanin" panose="00000400000000000000" pitchFamily="2" charset="-78"/>
            </a:endParaRPr>
          </a:p>
        </p:txBody>
      </p:sp>
      <p:sp>
        <p:nvSpPr>
          <p:cNvPr id="15" name="TextBox 14">
            <a:extLst>
              <a:ext uri="{FF2B5EF4-FFF2-40B4-BE49-F238E27FC236}">
                <a16:creationId xmlns:a16="http://schemas.microsoft.com/office/drawing/2014/main" id="{A91E45ED-C2AA-45DE-948B-4AE2B28198D2}"/>
              </a:ext>
            </a:extLst>
          </p:cNvPr>
          <p:cNvSpPr txBox="1"/>
          <p:nvPr/>
        </p:nvSpPr>
        <p:spPr>
          <a:xfrm>
            <a:off x="9437232" y="2643450"/>
            <a:ext cx="404413" cy="369332"/>
          </a:xfrm>
          <a:prstGeom prst="rect">
            <a:avLst/>
          </a:prstGeom>
          <a:noFill/>
        </p:spPr>
        <p:txBody>
          <a:bodyPr wrap="square" rtlCol="0">
            <a:spAutoFit/>
          </a:bodyPr>
          <a:lstStyle/>
          <a:p>
            <a:r>
              <a:rPr lang="fa-IR" dirty="0">
                <a:solidFill>
                  <a:srgbClr val="FF0000"/>
                </a:solidFill>
                <a:cs typeface="B Nazanin" panose="00000400000000000000" pitchFamily="2" charset="-78"/>
              </a:rPr>
              <a:t>3</a:t>
            </a:r>
            <a:r>
              <a:rPr lang="fa-IR" dirty="0"/>
              <a:t>‌</a:t>
            </a:r>
            <a:endParaRPr lang="en-US" dirty="0"/>
          </a:p>
        </p:txBody>
      </p:sp>
      <p:sp>
        <p:nvSpPr>
          <p:cNvPr id="16" name="TextBox 15">
            <a:extLst>
              <a:ext uri="{FF2B5EF4-FFF2-40B4-BE49-F238E27FC236}">
                <a16:creationId xmlns:a16="http://schemas.microsoft.com/office/drawing/2014/main" id="{3D1797D5-588E-4F70-A56C-2DD5565F05A6}"/>
              </a:ext>
            </a:extLst>
          </p:cNvPr>
          <p:cNvSpPr txBox="1"/>
          <p:nvPr/>
        </p:nvSpPr>
        <p:spPr>
          <a:xfrm>
            <a:off x="9510144" y="322036"/>
            <a:ext cx="2578762" cy="923330"/>
          </a:xfrm>
          <a:prstGeom prst="rect">
            <a:avLst/>
          </a:prstGeom>
          <a:noFill/>
          <a:ln>
            <a:solidFill>
              <a:schemeClr val="accent5"/>
            </a:solidFill>
          </a:ln>
        </p:spPr>
        <p:txBody>
          <a:bodyPr wrap="square" rtlCol="0">
            <a:spAutoFit/>
          </a:bodyPr>
          <a:lstStyle/>
          <a:p>
            <a:pPr algn="r" rtl="1"/>
            <a:r>
              <a:rPr lang="fa-IR" dirty="0">
                <a:solidFill>
                  <a:srgbClr val="FF0000"/>
                </a:solidFill>
                <a:cs typeface="B Nazanin" panose="00000400000000000000" pitchFamily="2" charset="-78"/>
              </a:rPr>
              <a:t>3-تمامی کلیدواژه های وارد شده در این فیلد در نتایج جستجو می‌آید. (عملگر </a:t>
            </a:r>
            <a:r>
              <a:rPr lang="en-US" dirty="0">
                <a:solidFill>
                  <a:srgbClr val="FF0000"/>
                </a:solidFill>
                <a:cs typeface="B Nazanin" panose="00000400000000000000" pitchFamily="2" charset="-78"/>
              </a:rPr>
              <a:t>AND </a:t>
            </a:r>
            <a:r>
              <a:rPr lang="fa-IR" dirty="0">
                <a:solidFill>
                  <a:srgbClr val="FF0000"/>
                </a:solidFill>
                <a:cs typeface="B Nazanin" panose="00000400000000000000" pitchFamily="2" charset="-78"/>
              </a:rPr>
              <a:t> )</a:t>
            </a:r>
            <a:endParaRPr lang="en-US" dirty="0">
              <a:solidFill>
                <a:srgbClr val="FF0000"/>
              </a:solidFill>
              <a:cs typeface="B Nazanin" panose="00000400000000000000" pitchFamily="2" charset="-78"/>
            </a:endParaRPr>
          </a:p>
        </p:txBody>
      </p:sp>
      <p:sp>
        <p:nvSpPr>
          <p:cNvPr id="17" name="TextBox 16">
            <a:extLst>
              <a:ext uri="{FF2B5EF4-FFF2-40B4-BE49-F238E27FC236}">
                <a16:creationId xmlns:a16="http://schemas.microsoft.com/office/drawing/2014/main" id="{18FD08FC-9668-4F5C-9B5D-DA9022EE7C36}"/>
              </a:ext>
            </a:extLst>
          </p:cNvPr>
          <p:cNvSpPr txBox="1"/>
          <p:nvPr/>
        </p:nvSpPr>
        <p:spPr>
          <a:xfrm>
            <a:off x="8224520" y="3012782"/>
            <a:ext cx="457200" cy="369332"/>
          </a:xfrm>
          <a:prstGeom prst="rect">
            <a:avLst/>
          </a:prstGeom>
          <a:noFill/>
        </p:spPr>
        <p:txBody>
          <a:bodyPr wrap="square" rtlCol="0">
            <a:spAutoFit/>
          </a:bodyPr>
          <a:lstStyle/>
          <a:p>
            <a:r>
              <a:rPr lang="fa-IR" dirty="0">
                <a:solidFill>
                  <a:srgbClr val="FF0000"/>
                </a:solidFill>
                <a:cs typeface="B Nazanin" panose="00000400000000000000" pitchFamily="2" charset="-78"/>
              </a:rPr>
              <a:t>4</a:t>
            </a:r>
            <a:endParaRPr lang="en-US" dirty="0">
              <a:solidFill>
                <a:srgbClr val="FF0000"/>
              </a:solidFill>
              <a:cs typeface="B Nazanin" panose="00000400000000000000" pitchFamily="2" charset="-78"/>
            </a:endParaRPr>
          </a:p>
        </p:txBody>
      </p:sp>
      <p:sp>
        <p:nvSpPr>
          <p:cNvPr id="18" name="TextBox 17">
            <a:extLst>
              <a:ext uri="{FF2B5EF4-FFF2-40B4-BE49-F238E27FC236}">
                <a16:creationId xmlns:a16="http://schemas.microsoft.com/office/drawing/2014/main" id="{952B856A-2811-4C3C-82C5-3B0EF14BA3B3}"/>
              </a:ext>
            </a:extLst>
          </p:cNvPr>
          <p:cNvSpPr txBox="1"/>
          <p:nvPr/>
        </p:nvSpPr>
        <p:spPr>
          <a:xfrm>
            <a:off x="10481315" y="1342715"/>
            <a:ext cx="1593819" cy="1200329"/>
          </a:xfrm>
          <a:prstGeom prst="rect">
            <a:avLst/>
          </a:prstGeom>
          <a:noFill/>
          <a:ln>
            <a:solidFill>
              <a:schemeClr val="accent5"/>
            </a:solidFill>
          </a:ln>
        </p:spPr>
        <p:txBody>
          <a:bodyPr wrap="square" rtlCol="0">
            <a:spAutoFit/>
          </a:bodyPr>
          <a:lstStyle/>
          <a:p>
            <a:pPr algn="r" rtl="1"/>
            <a:r>
              <a:rPr lang="fa-IR" dirty="0">
                <a:solidFill>
                  <a:srgbClr val="002060"/>
                </a:solidFill>
                <a:cs typeface="B Nazanin" panose="00000400000000000000" pitchFamily="2" charset="-78"/>
              </a:rPr>
              <a:t>4- عین عبارت وارد شده جستجو می‌شود (جستجوی عبارتی)</a:t>
            </a:r>
            <a:endParaRPr lang="en-US" dirty="0">
              <a:solidFill>
                <a:srgbClr val="002060"/>
              </a:solidFill>
              <a:cs typeface="B Nazanin" panose="00000400000000000000" pitchFamily="2" charset="-78"/>
            </a:endParaRPr>
          </a:p>
        </p:txBody>
      </p:sp>
      <p:sp>
        <p:nvSpPr>
          <p:cNvPr id="19" name="TextBox 18">
            <a:extLst>
              <a:ext uri="{FF2B5EF4-FFF2-40B4-BE49-F238E27FC236}">
                <a16:creationId xmlns:a16="http://schemas.microsoft.com/office/drawing/2014/main" id="{ACC47C9A-C021-4876-BD7C-5DCF951CE657}"/>
              </a:ext>
            </a:extLst>
          </p:cNvPr>
          <p:cNvSpPr txBox="1"/>
          <p:nvPr/>
        </p:nvSpPr>
        <p:spPr>
          <a:xfrm>
            <a:off x="7899188" y="3249356"/>
            <a:ext cx="325332"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5</a:t>
            </a:r>
            <a:endParaRPr lang="en-US" dirty="0">
              <a:solidFill>
                <a:srgbClr val="FF0000"/>
              </a:solidFill>
              <a:cs typeface="B Nazanin" panose="00000400000000000000" pitchFamily="2" charset="-78"/>
            </a:endParaRPr>
          </a:p>
        </p:txBody>
      </p:sp>
      <p:sp>
        <p:nvSpPr>
          <p:cNvPr id="20" name="TextBox 19">
            <a:extLst>
              <a:ext uri="{FF2B5EF4-FFF2-40B4-BE49-F238E27FC236}">
                <a16:creationId xmlns:a16="http://schemas.microsoft.com/office/drawing/2014/main" id="{4440B99D-4B59-40E3-AE29-556D25ED3A6D}"/>
              </a:ext>
            </a:extLst>
          </p:cNvPr>
          <p:cNvSpPr txBox="1"/>
          <p:nvPr/>
        </p:nvSpPr>
        <p:spPr>
          <a:xfrm>
            <a:off x="10494384" y="2649191"/>
            <a:ext cx="1648991" cy="1200329"/>
          </a:xfrm>
          <a:prstGeom prst="rect">
            <a:avLst/>
          </a:prstGeom>
          <a:noFill/>
          <a:ln>
            <a:solidFill>
              <a:srgbClr val="C00000"/>
            </a:solidFill>
          </a:ln>
        </p:spPr>
        <p:txBody>
          <a:bodyPr wrap="square" rtlCol="0">
            <a:spAutoFit/>
          </a:bodyPr>
          <a:lstStyle/>
          <a:p>
            <a:pPr algn="r" rtl="1"/>
            <a:r>
              <a:rPr lang="fa-IR" dirty="0">
                <a:solidFill>
                  <a:srgbClr val="00B050"/>
                </a:solidFill>
                <a:cs typeface="B Nazanin" panose="00000400000000000000" pitchFamily="2" charset="-78"/>
              </a:rPr>
              <a:t>5- حداقل یکی از کلیدواژهای وارد شده در نتایج جستجو می‌آید.( عملگر </a:t>
            </a:r>
            <a:r>
              <a:rPr lang="en-US" dirty="0">
                <a:solidFill>
                  <a:srgbClr val="00B050"/>
                </a:solidFill>
                <a:cs typeface="B Nazanin" panose="00000400000000000000" pitchFamily="2" charset="-78"/>
              </a:rPr>
              <a:t>OR</a:t>
            </a:r>
            <a:r>
              <a:rPr lang="fa-IR" dirty="0">
                <a:solidFill>
                  <a:srgbClr val="00B050"/>
                </a:solidFill>
                <a:cs typeface="B Nazanin" panose="00000400000000000000" pitchFamily="2" charset="-78"/>
              </a:rPr>
              <a:t>)</a:t>
            </a:r>
            <a:endParaRPr lang="en-US" dirty="0">
              <a:solidFill>
                <a:srgbClr val="00B050"/>
              </a:solidFill>
              <a:cs typeface="B Nazanin" panose="00000400000000000000" pitchFamily="2" charset="-78"/>
            </a:endParaRPr>
          </a:p>
        </p:txBody>
      </p:sp>
      <p:sp>
        <p:nvSpPr>
          <p:cNvPr id="21" name="TextBox 20">
            <a:extLst>
              <a:ext uri="{FF2B5EF4-FFF2-40B4-BE49-F238E27FC236}">
                <a16:creationId xmlns:a16="http://schemas.microsoft.com/office/drawing/2014/main" id="{F059F85E-A1D8-4FBE-911B-4EA39E690B54}"/>
              </a:ext>
            </a:extLst>
          </p:cNvPr>
          <p:cNvSpPr txBox="1"/>
          <p:nvPr/>
        </p:nvSpPr>
        <p:spPr>
          <a:xfrm>
            <a:off x="7690716" y="3618688"/>
            <a:ext cx="325332"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6</a:t>
            </a:r>
            <a:endParaRPr lang="en-US" dirty="0">
              <a:solidFill>
                <a:srgbClr val="FF0000"/>
              </a:solidFill>
              <a:cs typeface="B Nazanin" panose="00000400000000000000" pitchFamily="2" charset="-78"/>
            </a:endParaRPr>
          </a:p>
        </p:txBody>
      </p:sp>
      <p:sp>
        <p:nvSpPr>
          <p:cNvPr id="22" name="TextBox 21">
            <a:extLst>
              <a:ext uri="{FF2B5EF4-FFF2-40B4-BE49-F238E27FC236}">
                <a16:creationId xmlns:a16="http://schemas.microsoft.com/office/drawing/2014/main" id="{C8BF8AD9-7D8B-45DD-8CF4-23196467FAFC}"/>
              </a:ext>
            </a:extLst>
          </p:cNvPr>
          <p:cNvSpPr txBox="1"/>
          <p:nvPr/>
        </p:nvSpPr>
        <p:spPr>
          <a:xfrm>
            <a:off x="10467868" y="3923411"/>
            <a:ext cx="1697616" cy="1200329"/>
          </a:xfrm>
          <a:prstGeom prst="rect">
            <a:avLst/>
          </a:prstGeom>
          <a:noFill/>
          <a:ln>
            <a:solidFill>
              <a:srgbClr val="C00000"/>
            </a:solidFill>
          </a:ln>
        </p:spPr>
        <p:txBody>
          <a:bodyPr wrap="square" rtlCol="0">
            <a:spAutoFit/>
          </a:bodyPr>
          <a:lstStyle/>
          <a:p>
            <a:pPr algn="r" rtl="1"/>
            <a:r>
              <a:rPr lang="fa-IR" dirty="0">
                <a:cs typeface="B Nazanin" panose="00000400000000000000" pitchFamily="2" charset="-78"/>
              </a:rPr>
              <a:t>6- کلیدواژه وارد شده را از نتیجه جستجو حذف می‌کند (عملگر </a:t>
            </a:r>
            <a:r>
              <a:rPr lang="en-US" dirty="0">
                <a:cs typeface="B Nazanin" panose="00000400000000000000" pitchFamily="2" charset="-78"/>
              </a:rPr>
              <a:t>NOT</a:t>
            </a:r>
            <a:r>
              <a:rPr lang="fa-IR" dirty="0">
                <a:cs typeface="B Nazanin" panose="00000400000000000000" pitchFamily="2" charset="-78"/>
              </a:rPr>
              <a:t>)</a:t>
            </a:r>
            <a:endParaRPr lang="en-US" dirty="0">
              <a:cs typeface="B Nazanin" panose="00000400000000000000" pitchFamily="2" charset="-78"/>
            </a:endParaRPr>
          </a:p>
        </p:txBody>
      </p:sp>
      <p:sp>
        <p:nvSpPr>
          <p:cNvPr id="23" name="TextBox 22">
            <a:extLst>
              <a:ext uri="{FF2B5EF4-FFF2-40B4-BE49-F238E27FC236}">
                <a16:creationId xmlns:a16="http://schemas.microsoft.com/office/drawing/2014/main" id="{22C293FB-4B69-4FBB-8BF9-FAB45DD9AD8A}"/>
              </a:ext>
            </a:extLst>
          </p:cNvPr>
          <p:cNvSpPr txBox="1"/>
          <p:nvPr/>
        </p:nvSpPr>
        <p:spPr>
          <a:xfrm>
            <a:off x="9239977" y="4073499"/>
            <a:ext cx="518104"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7</a:t>
            </a:r>
            <a:endParaRPr lang="en-US" dirty="0">
              <a:solidFill>
                <a:srgbClr val="FF0000"/>
              </a:solidFill>
              <a:cs typeface="B Nazanin" panose="00000400000000000000" pitchFamily="2" charset="-78"/>
            </a:endParaRPr>
          </a:p>
        </p:txBody>
      </p:sp>
      <p:sp>
        <p:nvSpPr>
          <p:cNvPr id="24" name="TextBox 23">
            <a:extLst>
              <a:ext uri="{FF2B5EF4-FFF2-40B4-BE49-F238E27FC236}">
                <a16:creationId xmlns:a16="http://schemas.microsoft.com/office/drawing/2014/main" id="{1D586275-46E1-48D9-BA8A-890A37A98D4D}"/>
              </a:ext>
            </a:extLst>
          </p:cNvPr>
          <p:cNvSpPr txBox="1"/>
          <p:nvPr/>
        </p:nvSpPr>
        <p:spPr>
          <a:xfrm>
            <a:off x="9639438" y="5294980"/>
            <a:ext cx="2433918" cy="1200329"/>
          </a:xfrm>
          <a:prstGeom prst="rect">
            <a:avLst/>
          </a:prstGeom>
          <a:noFill/>
          <a:ln>
            <a:solidFill>
              <a:srgbClr val="C00000"/>
            </a:solidFill>
          </a:ln>
        </p:spPr>
        <p:txBody>
          <a:bodyPr wrap="square" rtlCol="0">
            <a:spAutoFit/>
          </a:bodyPr>
          <a:lstStyle/>
          <a:p>
            <a:pPr algn="r" rtl="1"/>
            <a:r>
              <a:rPr lang="fa-IR" dirty="0">
                <a:solidFill>
                  <a:schemeClr val="accent6">
                    <a:lumMod val="50000"/>
                  </a:schemeClr>
                </a:solidFill>
                <a:cs typeface="B Nazanin" panose="00000400000000000000" pitchFamily="2" charset="-78"/>
              </a:rPr>
              <a:t>7- گزینه اول کلید واژه موردنظر را در همه جای مقاله جستجو می کند و گزینه دوم تنها در عنوان مقاله جستجو می‌کند</a:t>
            </a:r>
            <a:endParaRPr lang="en-US" dirty="0">
              <a:solidFill>
                <a:schemeClr val="accent6">
                  <a:lumMod val="50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0147B96D-A29F-4725-944B-11A6D9C3B6DB}"/>
              </a:ext>
            </a:extLst>
          </p:cNvPr>
          <p:cNvSpPr txBox="1"/>
          <p:nvPr/>
        </p:nvSpPr>
        <p:spPr>
          <a:xfrm>
            <a:off x="7853382" y="4448256"/>
            <a:ext cx="371138" cy="369332"/>
          </a:xfrm>
          <a:prstGeom prst="rect">
            <a:avLst/>
          </a:prstGeom>
          <a:noFill/>
        </p:spPr>
        <p:txBody>
          <a:bodyPr wrap="square" rtlCol="0">
            <a:spAutoFit/>
          </a:bodyPr>
          <a:lstStyle/>
          <a:p>
            <a:r>
              <a:rPr lang="fa-IR" dirty="0">
                <a:solidFill>
                  <a:srgbClr val="FF0000"/>
                </a:solidFill>
                <a:cs typeface="B Nazanin" panose="00000400000000000000" pitchFamily="2" charset="-78"/>
              </a:rPr>
              <a:t>8</a:t>
            </a:r>
            <a:endParaRPr lang="en-US" dirty="0">
              <a:solidFill>
                <a:srgbClr val="FF0000"/>
              </a:solidFill>
              <a:cs typeface="B Nazanin" panose="00000400000000000000" pitchFamily="2" charset="-78"/>
            </a:endParaRPr>
          </a:p>
        </p:txBody>
      </p:sp>
      <p:sp>
        <p:nvSpPr>
          <p:cNvPr id="26" name="TextBox 25">
            <a:extLst>
              <a:ext uri="{FF2B5EF4-FFF2-40B4-BE49-F238E27FC236}">
                <a16:creationId xmlns:a16="http://schemas.microsoft.com/office/drawing/2014/main" id="{39CF587A-E914-49AB-BA5F-0C28D65CD1B8}"/>
              </a:ext>
            </a:extLst>
          </p:cNvPr>
          <p:cNvSpPr txBox="1"/>
          <p:nvPr/>
        </p:nvSpPr>
        <p:spPr>
          <a:xfrm>
            <a:off x="3060885" y="5331777"/>
            <a:ext cx="1394963" cy="646331"/>
          </a:xfrm>
          <a:prstGeom prst="rect">
            <a:avLst/>
          </a:prstGeom>
          <a:noFill/>
          <a:ln>
            <a:solidFill>
              <a:srgbClr val="FF0000"/>
            </a:solidFill>
          </a:ln>
        </p:spPr>
        <p:txBody>
          <a:bodyPr wrap="square" rtlCol="0">
            <a:spAutoFit/>
          </a:bodyPr>
          <a:lstStyle/>
          <a:p>
            <a:pPr algn="r" rtl="1"/>
            <a:r>
              <a:rPr lang="fa-IR" dirty="0">
                <a:cs typeface="B Nazanin" panose="00000400000000000000" pitchFamily="2" charset="-78"/>
              </a:rPr>
              <a:t>8- جستجوی نویسنده خاص</a:t>
            </a:r>
            <a:endParaRPr lang="en-US" dirty="0">
              <a:cs typeface="B Nazanin" panose="00000400000000000000" pitchFamily="2" charset="-78"/>
            </a:endParaRPr>
          </a:p>
        </p:txBody>
      </p:sp>
      <p:sp>
        <p:nvSpPr>
          <p:cNvPr id="27" name="TextBox 26">
            <a:extLst>
              <a:ext uri="{FF2B5EF4-FFF2-40B4-BE49-F238E27FC236}">
                <a16:creationId xmlns:a16="http://schemas.microsoft.com/office/drawing/2014/main" id="{A20926F4-F358-465F-96D1-FE2A3EE80BF1}"/>
              </a:ext>
            </a:extLst>
          </p:cNvPr>
          <p:cNvSpPr txBox="1"/>
          <p:nvPr/>
        </p:nvSpPr>
        <p:spPr>
          <a:xfrm>
            <a:off x="7828087" y="4939074"/>
            <a:ext cx="495642"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9</a:t>
            </a:r>
            <a:endParaRPr lang="en-US" dirty="0">
              <a:solidFill>
                <a:srgbClr val="FF0000"/>
              </a:solidFill>
              <a:cs typeface="B Nazanin" panose="00000400000000000000" pitchFamily="2" charset="-78"/>
            </a:endParaRPr>
          </a:p>
        </p:txBody>
      </p:sp>
      <p:sp>
        <p:nvSpPr>
          <p:cNvPr id="28" name="TextBox 27">
            <a:extLst>
              <a:ext uri="{FF2B5EF4-FFF2-40B4-BE49-F238E27FC236}">
                <a16:creationId xmlns:a16="http://schemas.microsoft.com/office/drawing/2014/main" id="{F4264176-873B-4DA8-AF34-19B1B0D3B740}"/>
              </a:ext>
            </a:extLst>
          </p:cNvPr>
          <p:cNvSpPr txBox="1"/>
          <p:nvPr/>
        </p:nvSpPr>
        <p:spPr>
          <a:xfrm>
            <a:off x="2842201" y="6046163"/>
            <a:ext cx="1613647" cy="646331"/>
          </a:xfrm>
          <a:prstGeom prst="rect">
            <a:avLst/>
          </a:prstGeom>
          <a:noFill/>
          <a:ln>
            <a:solidFill>
              <a:srgbClr val="FF0000"/>
            </a:solidFill>
          </a:ln>
        </p:spPr>
        <p:txBody>
          <a:bodyPr wrap="square" rtlCol="0">
            <a:spAutoFit/>
          </a:bodyPr>
          <a:lstStyle/>
          <a:p>
            <a:pPr algn="r" rtl="1"/>
            <a:r>
              <a:rPr lang="fa-IR" dirty="0">
                <a:cs typeface="B Nazanin" panose="00000400000000000000" pitchFamily="2" charset="-78"/>
              </a:rPr>
              <a:t>9- جستجوی عنوان مجله خاص</a:t>
            </a:r>
            <a:endParaRPr lang="en-US" dirty="0">
              <a:cs typeface="B Nazanin" panose="00000400000000000000" pitchFamily="2" charset="-78"/>
            </a:endParaRPr>
          </a:p>
        </p:txBody>
      </p:sp>
      <p:sp>
        <p:nvSpPr>
          <p:cNvPr id="29" name="TextBox 28">
            <a:extLst>
              <a:ext uri="{FF2B5EF4-FFF2-40B4-BE49-F238E27FC236}">
                <a16:creationId xmlns:a16="http://schemas.microsoft.com/office/drawing/2014/main" id="{9AE70A72-32B1-496D-9DE6-52E15D758812}"/>
              </a:ext>
            </a:extLst>
          </p:cNvPr>
          <p:cNvSpPr txBox="1"/>
          <p:nvPr/>
        </p:nvSpPr>
        <p:spPr>
          <a:xfrm>
            <a:off x="7752823" y="5429892"/>
            <a:ext cx="740590" cy="369332"/>
          </a:xfrm>
          <a:prstGeom prst="rect">
            <a:avLst/>
          </a:prstGeom>
          <a:noFill/>
        </p:spPr>
        <p:txBody>
          <a:bodyPr wrap="square" rtlCol="0">
            <a:spAutoFit/>
          </a:bodyPr>
          <a:lstStyle/>
          <a:p>
            <a:r>
              <a:rPr lang="fa-IR" dirty="0">
                <a:solidFill>
                  <a:srgbClr val="FF0000"/>
                </a:solidFill>
                <a:cs typeface="B Nazanin" panose="00000400000000000000" pitchFamily="2" charset="-78"/>
              </a:rPr>
              <a:t>10</a:t>
            </a:r>
            <a:endParaRPr lang="en-US" dirty="0">
              <a:solidFill>
                <a:srgbClr val="FF0000"/>
              </a:solidFill>
              <a:cs typeface="B Nazanin" panose="00000400000000000000" pitchFamily="2" charset="-78"/>
            </a:endParaRPr>
          </a:p>
        </p:txBody>
      </p:sp>
      <p:sp>
        <p:nvSpPr>
          <p:cNvPr id="30" name="TextBox 29">
            <a:extLst>
              <a:ext uri="{FF2B5EF4-FFF2-40B4-BE49-F238E27FC236}">
                <a16:creationId xmlns:a16="http://schemas.microsoft.com/office/drawing/2014/main" id="{DBB84A25-A6C1-4BFD-8444-255ACBDE199F}"/>
              </a:ext>
            </a:extLst>
          </p:cNvPr>
          <p:cNvSpPr txBox="1"/>
          <p:nvPr/>
        </p:nvSpPr>
        <p:spPr>
          <a:xfrm>
            <a:off x="863173" y="6046163"/>
            <a:ext cx="1757486" cy="646331"/>
          </a:xfrm>
          <a:prstGeom prst="rect">
            <a:avLst/>
          </a:prstGeom>
          <a:noFill/>
          <a:ln>
            <a:solidFill>
              <a:srgbClr val="FF0000"/>
            </a:solidFill>
          </a:ln>
        </p:spPr>
        <p:txBody>
          <a:bodyPr wrap="square" rtlCol="0">
            <a:spAutoFit/>
          </a:bodyPr>
          <a:lstStyle/>
          <a:p>
            <a:pPr algn="r" rtl="1"/>
            <a:r>
              <a:rPr lang="fa-IR" dirty="0">
                <a:solidFill>
                  <a:srgbClr val="002060"/>
                </a:solidFill>
                <a:cs typeface="B Nazanin" panose="00000400000000000000" pitchFamily="2" charset="-78"/>
              </a:rPr>
              <a:t>10- تعیین محدوده زمانی</a:t>
            </a:r>
            <a:endParaRPr lang="en-US" dirty="0">
              <a:solidFill>
                <a:srgbClr val="002060"/>
              </a:solidFill>
              <a:cs typeface="B Nazanin" panose="00000400000000000000" pitchFamily="2" charset="-78"/>
            </a:endParaRPr>
          </a:p>
        </p:txBody>
      </p:sp>
    </p:spTree>
    <p:extLst>
      <p:ext uri="{BB962C8B-B14F-4D97-AF65-F5344CB8AC3E}">
        <p14:creationId xmlns:p14="http://schemas.microsoft.com/office/powerpoint/2010/main" val="3674142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inVertical)">
                                      <p:cBhvr>
                                        <p:cTn id="47" dur="500"/>
                                        <p:tgtEl>
                                          <p:spTgt spid="17"/>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barn(inVertical)">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fill="hold"/>
                                        <p:tgtEl>
                                          <p:spTgt spid="20"/>
                                        </p:tgtEl>
                                        <p:attrNameLst>
                                          <p:attrName>ppt_x</p:attrName>
                                        </p:attrNameLst>
                                      </p:cBhvr>
                                      <p:tavLst>
                                        <p:tav tm="0">
                                          <p:val>
                                            <p:strVal val="#ppt_x"/>
                                          </p:val>
                                        </p:tav>
                                        <p:tav tm="100000">
                                          <p:val>
                                            <p:strVal val="#ppt_x"/>
                                          </p:val>
                                        </p:tav>
                                      </p:tavLst>
                                    </p:anim>
                                    <p:anim calcmode="lin" valueType="num">
                                      <p:cBhvr additive="base">
                                        <p:cTn id="6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barn(inVertical)">
                                      <p:cBhvr>
                                        <p:cTn id="65" dur="500"/>
                                        <p:tgtEl>
                                          <p:spTgt spid="21"/>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barn(inVertical)">
                                      <p:cBhvr>
                                        <p:cTn id="68" dur="500"/>
                                        <p:tgtEl>
                                          <p:spTgt spid="22"/>
                                        </p:tgtEl>
                                      </p:cBhvr>
                                    </p:animEffect>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1000"/>
                                        <p:tgtEl>
                                          <p:spTgt spid="23"/>
                                        </p:tgtEl>
                                      </p:cBhvr>
                                    </p:animEffect>
                                    <p:anim calcmode="lin" valueType="num">
                                      <p:cBhvr>
                                        <p:cTn id="74" dur="1000" fill="hold"/>
                                        <p:tgtEl>
                                          <p:spTgt spid="23"/>
                                        </p:tgtEl>
                                        <p:attrNameLst>
                                          <p:attrName>ppt_x</p:attrName>
                                        </p:attrNameLst>
                                      </p:cBhvr>
                                      <p:tavLst>
                                        <p:tav tm="0">
                                          <p:val>
                                            <p:strVal val="#ppt_x"/>
                                          </p:val>
                                        </p:tav>
                                        <p:tav tm="100000">
                                          <p:val>
                                            <p:strVal val="#ppt_x"/>
                                          </p:val>
                                        </p:tav>
                                      </p:tavLst>
                                    </p:anim>
                                    <p:anim calcmode="lin" valueType="num">
                                      <p:cBhvr>
                                        <p:cTn id="75" dur="1000" fill="hold"/>
                                        <p:tgtEl>
                                          <p:spTgt spid="23"/>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1000"/>
                                        <p:tgtEl>
                                          <p:spTgt spid="24"/>
                                        </p:tgtEl>
                                      </p:cBhvr>
                                    </p:animEffect>
                                    <p:anim calcmode="lin" valueType="num">
                                      <p:cBhvr>
                                        <p:cTn id="79" dur="1000" fill="hold"/>
                                        <p:tgtEl>
                                          <p:spTgt spid="24"/>
                                        </p:tgtEl>
                                        <p:attrNameLst>
                                          <p:attrName>ppt_x</p:attrName>
                                        </p:attrNameLst>
                                      </p:cBhvr>
                                      <p:tavLst>
                                        <p:tav tm="0">
                                          <p:val>
                                            <p:strVal val="#ppt_x"/>
                                          </p:val>
                                        </p:tav>
                                        <p:tav tm="100000">
                                          <p:val>
                                            <p:strVal val="#ppt_x"/>
                                          </p:val>
                                        </p:tav>
                                      </p:tavLst>
                                    </p:anim>
                                    <p:anim calcmode="lin" valueType="num">
                                      <p:cBhvr>
                                        <p:cTn id="8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500" fill="hold"/>
                                        <p:tgtEl>
                                          <p:spTgt spid="26"/>
                                        </p:tgtEl>
                                        <p:attrNameLst>
                                          <p:attrName>ppt_x</p:attrName>
                                        </p:attrNameLst>
                                      </p:cBhvr>
                                      <p:tavLst>
                                        <p:tav tm="0">
                                          <p:val>
                                            <p:strVal val="#ppt_x"/>
                                          </p:val>
                                        </p:tav>
                                        <p:tav tm="100000">
                                          <p:val>
                                            <p:strVal val="#ppt_x"/>
                                          </p:val>
                                        </p:tav>
                                      </p:tavLst>
                                    </p:anim>
                                    <p:anim calcmode="lin" valueType="num">
                                      <p:cBhvr additive="base">
                                        <p:cTn id="86" dur="500" fill="hold"/>
                                        <p:tgtEl>
                                          <p:spTgt spid="26"/>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5"/>
                                        </p:tgtEl>
                                        <p:attrNameLst>
                                          <p:attrName>style.visibility</p:attrName>
                                        </p:attrNameLst>
                                      </p:cBhvr>
                                      <p:to>
                                        <p:strVal val="visible"/>
                                      </p:to>
                                    </p:set>
                                    <p:anim calcmode="lin" valueType="num">
                                      <p:cBhvr additive="base">
                                        <p:cTn id="89" dur="500" fill="hold"/>
                                        <p:tgtEl>
                                          <p:spTgt spid="25"/>
                                        </p:tgtEl>
                                        <p:attrNameLst>
                                          <p:attrName>ppt_x</p:attrName>
                                        </p:attrNameLst>
                                      </p:cBhvr>
                                      <p:tavLst>
                                        <p:tav tm="0">
                                          <p:val>
                                            <p:strVal val="#ppt_x"/>
                                          </p:val>
                                        </p:tav>
                                        <p:tav tm="100000">
                                          <p:val>
                                            <p:strVal val="#ppt_x"/>
                                          </p:val>
                                        </p:tav>
                                      </p:tavLst>
                                    </p:anim>
                                    <p:anim calcmode="lin" valueType="num">
                                      <p:cBhvr additive="base">
                                        <p:cTn id="9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27"/>
                                        </p:tgtEl>
                                        <p:attrNameLst>
                                          <p:attrName>style.visibility</p:attrName>
                                        </p:attrNameLst>
                                      </p:cBhvr>
                                      <p:to>
                                        <p:strVal val="visible"/>
                                      </p:to>
                                    </p:set>
                                    <p:anim calcmode="lin" valueType="num">
                                      <p:cBhvr additive="base">
                                        <p:cTn id="95" dur="500" fill="hold"/>
                                        <p:tgtEl>
                                          <p:spTgt spid="27"/>
                                        </p:tgtEl>
                                        <p:attrNameLst>
                                          <p:attrName>ppt_x</p:attrName>
                                        </p:attrNameLst>
                                      </p:cBhvr>
                                      <p:tavLst>
                                        <p:tav tm="0">
                                          <p:val>
                                            <p:strVal val="#ppt_x"/>
                                          </p:val>
                                        </p:tav>
                                        <p:tav tm="100000">
                                          <p:val>
                                            <p:strVal val="#ppt_x"/>
                                          </p:val>
                                        </p:tav>
                                      </p:tavLst>
                                    </p:anim>
                                    <p:anim calcmode="lin" valueType="num">
                                      <p:cBhvr additive="base">
                                        <p:cTn id="96" dur="500" fill="hold"/>
                                        <p:tgtEl>
                                          <p:spTgt spid="27"/>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28"/>
                                        </p:tgtEl>
                                        <p:attrNameLst>
                                          <p:attrName>style.visibility</p:attrName>
                                        </p:attrNameLst>
                                      </p:cBhvr>
                                      <p:to>
                                        <p:strVal val="visible"/>
                                      </p:to>
                                    </p:set>
                                    <p:anim calcmode="lin" valueType="num">
                                      <p:cBhvr additive="base">
                                        <p:cTn id="99" dur="500" fill="hold"/>
                                        <p:tgtEl>
                                          <p:spTgt spid="28"/>
                                        </p:tgtEl>
                                        <p:attrNameLst>
                                          <p:attrName>ppt_x</p:attrName>
                                        </p:attrNameLst>
                                      </p:cBhvr>
                                      <p:tavLst>
                                        <p:tav tm="0">
                                          <p:val>
                                            <p:strVal val="#ppt_x"/>
                                          </p:val>
                                        </p:tav>
                                        <p:tav tm="100000">
                                          <p:val>
                                            <p:strVal val="#ppt_x"/>
                                          </p:val>
                                        </p:tav>
                                      </p:tavLst>
                                    </p:anim>
                                    <p:anim calcmode="lin" valueType="num">
                                      <p:cBhvr additive="base">
                                        <p:cTn id="10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16" presetClass="entr" presetSubtype="21" fill="hold" grpId="0" nodeType="clickEffect">
                                  <p:stCondLst>
                                    <p:cond delay="0"/>
                                  </p:stCondLst>
                                  <p:childTnLst>
                                    <p:set>
                                      <p:cBhvr>
                                        <p:cTn id="104" dur="1" fill="hold">
                                          <p:stCondLst>
                                            <p:cond delay="0"/>
                                          </p:stCondLst>
                                        </p:cTn>
                                        <p:tgtEl>
                                          <p:spTgt spid="29"/>
                                        </p:tgtEl>
                                        <p:attrNameLst>
                                          <p:attrName>style.visibility</p:attrName>
                                        </p:attrNameLst>
                                      </p:cBhvr>
                                      <p:to>
                                        <p:strVal val="visible"/>
                                      </p:to>
                                    </p:set>
                                    <p:animEffect transition="in" filter="barn(inVertical)">
                                      <p:cBhvr>
                                        <p:cTn id="105" dur="500"/>
                                        <p:tgtEl>
                                          <p:spTgt spid="29"/>
                                        </p:tgtEl>
                                      </p:cBhvr>
                                    </p:animEffect>
                                  </p:childTnLst>
                                </p:cTn>
                              </p:par>
                              <p:par>
                                <p:cTn id="106" presetID="16" presetClass="entr" presetSubtype="21" fill="hold" grpId="0" nodeType="with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barn(inVertical)">
                                      <p:cBhvr>
                                        <p:cTn id="10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5" grpId="0"/>
      <p:bldP spid="16" grpId="0" animBg="1"/>
      <p:bldP spid="17" grpId="0"/>
      <p:bldP spid="18" grpId="0" animBg="1"/>
      <p:bldP spid="19" grpId="0"/>
      <p:bldP spid="20" grpId="0" animBg="1"/>
      <p:bldP spid="21" grpId="0"/>
      <p:bldP spid="22" grpId="0" animBg="1"/>
      <p:bldP spid="23" grpId="0"/>
      <p:bldP spid="24" grpId="0" animBg="1"/>
      <p:bldP spid="25" grpId="0"/>
      <p:bldP spid="26" grpId="0" animBg="1"/>
      <p:bldP spid="27" grpId="0"/>
      <p:bldP spid="28" grpId="0" animBg="1"/>
      <p:bldP spid="29" grpId="0"/>
      <p:bldP spid="3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1DF25-7A15-4E38-8341-2F1E39AFD60B}"/>
              </a:ext>
            </a:extLst>
          </p:cNvPr>
          <p:cNvSpPr>
            <a:spLocks noGrp="1"/>
          </p:cNvSpPr>
          <p:nvPr>
            <p:ph type="title"/>
          </p:nvPr>
        </p:nvSpPr>
        <p:spPr>
          <a:xfrm>
            <a:off x="913775" y="618517"/>
            <a:ext cx="10364451" cy="1028285"/>
          </a:xfrm>
        </p:spPr>
        <p:txBody>
          <a:bodyPr/>
          <a:lstStyle/>
          <a:p>
            <a:pPr algn="just" rtl="1"/>
            <a:r>
              <a:rPr lang="fa-IR" b="0" i="0" dirty="0">
                <a:solidFill>
                  <a:srgbClr val="222222"/>
                </a:solidFill>
                <a:effectLst/>
                <a:latin typeface="-apple-system"/>
                <a:cs typeface="B Titr" panose="00000700000000000000" pitchFamily="2" charset="-78"/>
              </a:rPr>
              <a:t>آشنایی با فرمت خروجی جستجوها</a:t>
            </a:r>
          </a:p>
        </p:txBody>
      </p:sp>
      <p:sp>
        <p:nvSpPr>
          <p:cNvPr id="3" name="Content Placeholder 2">
            <a:extLst>
              <a:ext uri="{FF2B5EF4-FFF2-40B4-BE49-F238E27FC236}">
                <a16:creationId xmlns:a16="http://schemas.microsoft.com/office/drawing/2014/main" id="{355E35BB-CF21-446A-9AE3-6E7999346DA9}"/>
              </a:ext>
            </a:extLst>
          </p:cNvPr>
          <p:cNvSpPr>
            <a:spLocks noGrp="1"/>
          </p:cNvSpPr>
          <p:nvPr>
            <p:ph sz="quarter" idx="13"/>
          </p:nvPr>
        </p:nvSpPr>
        <p:spPr>
          <a:xfrm>
            <a:off x="8027894" y="1896036"/>
            <a:ext cx="4061012" cy="3895164"/>
          </a:xfrm>
        </p:spPr>
        <p:txBody>
          <a:bodyPr>
            <a:normAutofit fontScale="77500" lnSpcReduction="20000"/>
          </a:bodyPr>
          <a:lstStyle/>
          <a:p>
            <a:pPr algn="just" rtl="1"/>
            <a:r>
              <a:rPr lang="en-US" b="0" i="0" dirty="0">
                <a:solidFill>
                  <a:srgbClr val="222222"/>
                </a:solidFill>
                <a:effectLst/>
                <a:latin typeface="-apple-system"/>
                <a:cs typeface="B Nazanin" panose="00000400000000000000" pitchFamily="2" charset="-78"/>
              </a:rPr>
              <a:t>Type A </a:t>
            </a:r>
            <a:r>
              <a:rPr lang="fa-IR" b="0" i="0" dirty="0">
                <a:solidFill>
                  <a:srgbClr val="222222"/>
                </a:solidFill>
                <a:effectLst/>
                <a:latin typeface="-apple-system"/>
                <a:cs typeface="B Nazanin" panose="00000400000000000000" pitchFamily="2" charset="-78"/>
              </a:rPr>
              <a:t> نشان‌دهنده این است که مدرک موردنظر یک مقاله یا پایان‌نامه است که احتمالاً نسخه الکترونیکی از آن موجود است.</a:t>
            </a:r>
          </a:p>
          <a:p>
            <a:pPr algn="just" rtl="1"/>
            <a:r>
              <a:rPr lang="en-US" b="0" i="0" dirty="0" smtClean="0">
                <a:solidFill>
                  <a:srgbClr val="222222"/>
                </a:solidFill>
                <a:effectLst/>
                <a:latin typeface="-apple-system"/>
                <a:cs typeface="B Nazanin" panose="00000400000000000000" pitchFamily="2" charset="-78"/>
              </a:rPr>
              <a:t>Type B </a:t>
            </a:r>
            <a:r>
              <a:rPr lang="fa-IR" b="0" i="0" dirty="0" smtClean="0">
                <a:solidFill>
                  <a:srgbClr val="222222"/>
                </a:solidFill>
                <a:effectLst/>
                <a:latin typeface="-apple-system"/>
                <a:cs typeface="B Nazanin" panose="00000400000000000000" pitchFamily="2" charset="-78"/>
              </a:rPr>
              <a:t>که عبارت </a:t>
            </a:r>
            <a:r>
              <a:rPr lang="en-US" b="0" i="0" dirty="0" smtClean="0">
                <a:solidFill>
                  <a:srgbClr val="222222"/>
                </a:solidFill>
                <a:effectLst/>
                <a:latin typeface="-apple-system"/>
                <a:cs typeface="B Nazanin" panose="00000400000000000000" pitchFamily="2" charset="-78"/>
              </a:rPr>
              <a:t>[Citation]</a:t>
            </a:r>
            <a:r>
              <a:rPr lang="fa-IR" b="0" i="0" dirty="0" smtClean="0">
                <a:solidFill>
                  <a:srgbClr val="222222"/>
                </a:solidFill>
                <a:effectLst/>
                <a:latin typeface="-apple-system"/>
                <a:cs typeface="B Nazanin" panose="00000400000000000000" pitchFamily="2" charset="-78"/>
              </a:rPr>
              <a:t> قبل از نتیجه جستجو آمده است به معنی عدم دسترسی به منبع مربوطه به‌صورت الکترونیکی است. به‌طوری‌که فقط اطلاعات کتابشناختی آن مدرک در دسترس می‌باشد. </a:t>
            </a:r>
            <a:endParaRPr lang="en-US" b="0" i="0" dirty="0">
              <a:solidFill>
                <a:srgbClr val="222222"/>
              </a:solidFill>
              <a:effectLst/>
              <a:latin typeface="-apple-system"/>
              <a:cs typeface="B Nazanin" panose="00000400000000000000" pitchFamily="2" charset="-78"/>
            </a:endParaRPr>
          </a:p>
          <a:p>
            <a:pPr algn="just" rtl="1"/>
            <a:r>
              <a:rPr lang="fa-IR" b="0" i="0" dirty="0">
                <a:solidFill>
                  <a:srgbClr val="FF0000"/>
                </a:solidFill>
                <a:effectLst/>
                <a:latin typeface="-apple-system"/>
                <a:cs typeface="B Nazanin" panose="00000400000000000000" pitchFamily="2" charset="-78"/>
              </a:rPr>
              <a:t>امکان حذف </a:t>
            </a:r>
            <a:r>
              <a:rPr lang="en-US" b="0" i="0" dirty="0">
                <a:solidFill>
                  <a:srgbClr val="FF0000"/>
                </a:solidFill>
                <a:effectLst/>
                <a:latin typeface="-apple-system"/>
                <a:cs typeface="B Nazanin" panose="00000400000000000000" pitchFamily="2" charset="-78"/>
              </a:rPr>
              <a:t>citation</a:t>
            </a:r>
            <a:r>
              <a:rPr lang="fa-IR" b="0" i="0" dirty="0">
                <a:solidFill>
                  <a:srgbClr val="FF0000"/>
                </a:solidFill>
                <a:effectLst/>
                <a:latin typeface="-apple-system"/>
                <a:cs typeface="B Nazanin" panose="00000400000000000000" pitchFamily="2" charset="-78"/>
              </a:rPr>
              <a:t> ها با برداشتن تیک گزینه </a:t>
            </a:r>
            <a:r>
              <a:rPr lang="en-US" dirty="0">
                <a:solidFill>
                  <a:srgbClr val="FF0000"/>
                </a:solidFill>
                <a:latin typeface="-apple-system"/>
                <a:cs typeface="B Nazanin" panose="00000400000000000000" pitchFamily="2" charset="-78"/>
              </a:rPr>
              <a:t>i</a:t>
            </a:r>
            <a:r>
              <a:rPr lang="en-US" cap="none" dirty="0">
                <a:solidFill>
                  <a:srgbClr val="FF0000"/>
                </a:solidFill>
                <a:latin typeface="-apple-system"/>
                <a:cs typeface="B Nazanin" panose="00000400000000000000" pitchFamily="2" charset="-78"/>
              </a:rPr>
              <a:t>nclude citations</a:t>
            </a:r>
            <a:r>
              <a:rPr lang="fa-IR" cap="none" dirty="0">
                <a:solidFill>
                  <a:srgbClr val="FF0000"/>
                </a:solidFill>
                <a:latin typeface="-apple-system"/>
                <a:cs typeface="B Nazanin" panose="00000400000000000000" pitchFamily="2" charset="-78"/>
              </a:rPr>
              <a:t> </a:t>
            </a:r>
            <a:r>
              <a:rPr lang="fa-IR" dirty="0">
                <a:solidFill>
                  <a:srgbClr val="FF0000"/>
                </a:solidFill>
                <a:latin typeface="-apple-system"/>
                <a:cs typeface="B Nazanin" panose="00000400000000000000" pitchFamily="2" charset="-78"/>
              </a:rPr>
              <a:t>در قسمت سمت چپ امکان پذیر است.</a:t>
            </a:r>
            <a:endParaRPr lang="en-US" b="0" i="0" dirty="0">
              <a:solidFill>
                <a:srgbClr val="FF0000"/>
              </a:solidFill>
              <a:effectLst/>
              <a:latin typeface="-apple-system"/>
              <a:cs typeface="B Nazanin" panose="00000400000000000000" pitchFamily="2" charset="-78"/>
            </a:endParaRPr>
          </a:p>
          <a:p>
            <a:pPr algn="just" rtl="1"/>
            <a:r>
              <a:rPr lang="fa-IR" b="0" i="0" dirty="0">
                <a:solidFill>
                  <a:srgbClr val="222222"/>
                </a:solidFill>
                <a:effectLst/>
                <a:latin typeface="-apple-system"/>
                <a:cs typeface="B Nazanin" panose="00000400000000000000" pitchFamily="2" charset="-78"/>
              </a:rPr>
              <a:t>همچنین مشاهده عبارت </a:t>
            </a:r>
            <a:r>
              <a:rPr lang="en-US" b="0" i="0" dirty="0">
                <a:solidFill>
                  <a:srgbClr val="222222"/>
                </a:solidFill>
                <a:effectLst/>
                <a:latin typeface="-apple-system"/>
                <a:cs typeface="B Nazanin" panose="00000400000000000000" pitchFamily="2" charset="-78"/>
              </a:rPr>
              <a:t>[</a:t>
            </a:r>
            <a:r>
              <a:rPr lang="en-US" i="0" dirty="0" err="1">
                <a:solidFill>
                  <a:srgbClr val="222222"/>
                </a:solidFill>
                <a:effectLst/>
                <a:latin typeface="-apple-system"/>
                <a:cs typeface="B Nazanin" panose="00000400000000000000" pitchFamily="2" charset="-78"/>
              </a:rPr>
              <a:t>BooK</a:t>
            </a:r>
            <a:r>
              <a:rPr lang="en-US" i="0" dirty="0">
                <a:solidFill>
                  <a:srgbClr val="222222"/>
                </a:solidFill>
                <a:effectLst/>
                <a:latin typeface="-apple-system"/>
                <a:cs typeface="B Nazanin" panose="00000400000000000000" pitchFamily="2" charset="-78"/>
              </a:rPr>
              <a:t>]</a:t>
            </a:r>
            <a:r>
              <a:rPr lang="fa-IR" b="0" i="0" dirty="0">
                <a:solidFill>
                  <a:srgbClr val="222222"/>
                </a:solidFill>
                <a:effectLst/>
                <a:latin typeface="-apple-system"/>
                <a:cs typeface="B Nazanin" panose="00000400000000000000" pitchFamily="2" charset="-78"/>
              </a:rPr>
              <a:t> قبل از هر کدام از نتایج جستجو بیانگر این است که منبع مربوطه از نوع کتاب است.</a:t>
            </a:r>
          </a:p>
          <a:p>
            <a:pPr algn="r" rtl="1"/>
            <a:endParaRPr lang="en-US" dirty="0">
              <a:cs typeface="B Nazanin" panose="00000400000000000000" pitchFamily="2" charset="-78"/>
            </a:endParaRPr>
          </a:p>
        </p:txBody>
      </p:sp>
      <p:pic>
        <p:nvPicPr>
          <p:cNvPr id="7" name="Picture 6">
            <a:extLst>
              <a:ext uri="{FF2B5EF4-FFF2-40B4-BE49-F238E27FC236}">
                <a16:creationId xmlns:a16="http://schemas.microsoft.com/office/drawing/2014/main" id="{719488DF-E340-46BA-A2D3-F6A231F0FB95}"/>
              </a:ext>
            </a:extLst>
          </p:cNvPr>
          <p:cNvPicPr>
            <a:picLocks noChangeAspect="1"/>
          </p:cNvPicPr>
          <p:nvPr/>
        </p:nvPicPr>
        <p:blipFill>
          <a:blip r:embed="rId2"/>
          <a:stretch>
            <a:fillRect/>
          </a:stretch>
        </p:blipFill>
        <p:spPr>
          <a:xfrm>
            <a:off x="216633" y="1797066"/>
            <a:ext cx="7327167" cy="4442417"/>
          </a:xfrm>
          <a:prstGeom prst="rect">
            <a:avLst/>
          </a:prstGeom>
        </p:spPr>
      </p:pic>
      <p:sp>
        <p:nvSpPr>
          <p:cNvPr id="10" name="TextBox 9">
            <a:extLst>
              <a:ext uri="{FF2B5EF4-FFF2-40B4-BE49-F238E27FC236}">
                <a16:creationId xmlns:a16="http://schemas.microsoft.com/office/drawing/2014/main" id="{96BF0BEC-3778-4745-8302-DD6AB813A98A}"/>
              </a:ext>
            </a:extLst>
          </p:cNvPr>
          <p:cNvSpPr txBox="1"/>
          <p:nvPr/>
        </p:nvSpPr>
        <p:spPr>
          <a:xfrm>
            <a:off x="1506071" y="2649071"/>
            <a:ext cx="4262717" cy="779929"/>
          </a:xfrm>
          <a:prstGeom prst="rect">
            <a:avLst/>
          </a:prstGeom>
          <a:noFill/>
          <a:ln>
            <a:solidFill>
              <a:srgbClr val="C00000"/>
            </a:solidFill>
          </a:ln>
        </p:spPr>
        <p:txBody>
          <a:bodyPr wrap="square" rtlCol="0">
            <a:spAutoFit/>
          </a:bodyPr>
          <a:lstStyle/>
          <a:p>
            <a:endParaRPr lang="en-US" dirty="0"/>
          </a:p>
        </p:txBody>
      </p:sp>
      <p:sp>
        <p:nvSpPr>
          <p:cNvPr id="11" name="TextBox 10">
            <a:extLst>
              <a:ext uri="{FF2B5EF4-FFF2-40B4-BE49-F238E27FC236}">
                <a16:creationId xmlns:a16="http://schemas.microsoft.com/office/drawing/2014/main" id="{4B33D22D-DFFB-49A8-A065-4E45DFA42359}"/>
              </a:ext>
            </a:extLst>
          </p:cNvPr>
          <p:cNvSpPr txBox="1"/>
          <p:nvPr/>
        </p:nvSpPr>
        <p:spPr>
          <a:xfrm>
            <a:off x="1613647" y="2353235"/>
            <a:ext cx="1169894" cy="369332"/>
          </a:xfrm>
          <a:prstGeom prst="rect">
            <a:avLst/>
          </a:prstGeom>
          <a:noFill/>
        </p:spPr>
        <p:txBody>
          <a:bodyPr wrap="square" rtlCol="0">
            <a:spAutoFit/>
          </a:bodyPr>
          <a:lstStyle/>
          <a:p>
            <a:pPr algn="l"/>
            <a:r>
              <a:rPr lang="en-US" dirty="0">
                <a:solidFill>
                  <a:srgbClr val="FF0000"/>
                </a:solidFill>
                <a:latin typeface="Times New Roman" panose="02020603050405020304" pitchFamily="18" charset="0"/>
                <a:cs typeface="Times New Roman" panose="02020603050405020304" pitchFamily="18" charset="0"/>
              </a:rPr>
              <a:t>Type B</a:t>
            </a:r>
          </a:p>
        </p:txBody>
      </p:sp>
      <p:sp>
        <p:nvSpPr>
          <p:cNvPr id="12" name="TextBox 11">
            <a:extLst>
              <a:ext uri="{FF2B5EF4-FFF2-40B4-BE49-F238E27FC236}">
                <a16:creationId xmlns:a16="http://schemas.microsoft.com/office/drawing/2014/main" id="{CD0F8FA0-D2A1-45A7-A6AD-71D266B621EF}"/>
              </a:ext>
            </a:extLst>
          </p:cNvPr>
          <p:cNvSpPr txBox="1"/>
          <p:nvPr/>
        </p:nvSpPr>
        <p:spPr>
          <a:xfrm>
            <a:off x="1506071" y="3473412"/>
            <a:ext cx="4262717" cy="779929"/>
          </a:xfrm>
          <a:prstGeom prst="rect">
            <a:avLst/>
          </a:prstGeom>
          <a:noFill/>
          <a:ln w="19050">
            <a:solidFill>
              <a:srgbClr val="C00000"/>
            </a:solidFill>
          </a:ln>
        </p:spPr>
        <p:txBody>
          <a:bodyPr wrap="square" rtlCol="0">
            <a:spAutoFit/>
          </a:bodyPr>
          <a:lstStyle/>
          <a:p>
            <a:endParaRPr lang="en-US" dirty="0"/>
          </a:p>
        </p:txBody>
      </p:sp>
      <p:sp>
        <p:nvSpPr>
          <p:cNvPr id="13" name="TextBox 12">
            <a:extLst>
              <a:ext uri="{FF2B5EF4-FFF2-40B4-BE49-F238E27FC236}">
                <a16:creationId xmlns:a16="http://schemas.microsoft.com/office/drawing/2014/main" id="{6C34BC70-1CC1-4C2C-9C15-BC5DEE23FB25}"/>
              </a:ext>
            </a:extLst>
          </p:cNvPr>
          <p:cNvSpPr txBox="1"/>
          <p:nvPr/>
        </p:nvSpPr>
        <p:spPr>
          <a:xfrm>
            <a:off x="1506071" y="4253341"/>
            <a:ext cx="1035423" cy="369332"/>
          </a:xfrm>
          <a:prstGeom prst="rect">
            <a:avLst/>
          </a:prstGeom>
          <a:noFill/>
        </p:spPr>
        <p:txBody>
          <a:bodyPr wrap="square" rtlCol="0">
            <a:spAutoFit/>
          </a:bodyPr>
          <a:lstStyle/>
          <a:p>
            <a:r>
              <a:rPr lang="en-US" dirty="0">
                <a:solidFill>
                  <a:srgbClr val="FF0000"/>
                </a:solidFill>
                <a:latin typeface="Times New Roman" panose="02020603050405020304" pitchFamily="18" charset="0"/>
                <a:cs typeface="Times New Roman" panose="02020603050405020304" pitchFamily="18" charset="0"/>
              </a:rPr>
              <a:t>Type A</a:t>
            </a:r>
          </a:p>
        </p:txBody>
      </p:sp>
      <p:sp>
        <p:nvSpPr>
          <p:cNvPr id="14" name="TextBox 13">
            <a:extLst>
              <a:ext uri="{FF2B5EF4-FFF2-40B4-BE49-F238E27FC236}">
                <a16:creationId xmlns:a16="http://schemas.microsoft.com/office/drawing/2014/main" id="{A044A021-D1D2-40B0-9DA5-52AAD3E2C7FD}"/>
              </a:ext>
            </a:extLst>
          </p:cNvPr>
          <p:cNvSpPr txBox="1"/>
          <p:nvPr/>
        </p:nvSpPr>
        <p:spPr>
          <a:xfrm>
            <a:off x="216633" y="4464424"/>
            <a:ext cx="1195308" cy="470647"/>
          </a:xfrm>
          <a:prstGeom prst="rect">
            <a:avLst/>
          </a:prstGeom>
          <a:noFill/>
          <a:ln w="28575">
            <a:solidFill>
              <a:srgbClr val="FF0000"/>
            </a:solidFill>
          </a:ln>
        </p:spPr>
        <p:txBody>
          <a:bodyPr wrap="square" rtlCol="0">
            <a:spAutoFit/>
          </a:bodyPr>
          <a:lstStyle/>
          <a:p>
            <a:endParaRPr lang="en-US" dirty="0"/>
          </a:p>
        </p:txBody>
      </p:sp>
    </p:spTree>
    <p:extLst>
      <p:ext uri="{BB962C8B-B14F-4D97-AF65-F5344CB8AC3E}">
        <p14:creationId xmlns:p14="http://schemas.microsoft.com/office/powerpoint/2010/main" val="720574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arn(inVertical)">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arn(inVertical)">
                                      <p:cBhvr>
                                        <p:cTn id="26" dur="500"/>
                                        <p:tgtEl>
                                          <p:spTgt spid="10"/>
                                        </p:tgtEl>
                                      </p:cBhvr>
                                    </p:animEffect>
                                  </p:childTnLst>
                                </p:cTn>
                              </p:par>
                              <p:par>
                                <p:cTn id="27" presetID="16" presetClass="entr" presetSubtype="21" fill="hold" nodeType="with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Effect transition="in" filter="barn(inVertical)">
                                      <p:cBhvr>
                                        <p:cTn id="29" dur="500"/>
                                        <p:tgtEl>
                                          <p:spTgt spid="3">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ppt_x"/>
                                          </p:val>
                                        </p:tav>
                                        <p:tav tm="100000">
                                          <p:val>
                                            <p:strVal val="#ppt_x"/>
                                          </p:val>
                                        </p:tav>
                                      </p:tavLst>
                                    </p:anim>
                                    <p:anim calcmode="lin" valueType="num">
                                      <p:cBhvr additive="base">
                                        <p:cTn id="35" dur="500" fill="hold"/>
                                        <p:tgtEl>
                                          <p:spTgt spid="14"/>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
                                            <p:txEl>
                                              <p:pRg st="2" end="2"/>
                                            </p:txEl>
                                          </p:spTgt>
                                        </p:tgtEl>
                                        <p:attrNameLst>
                                          <p:attrName>style.visibility</p:attrName>
                                        </p:attrNameLst>
                                      </p:cBhvr>
                                      <p:to>
                                        <p:strVal val="visible"/>
                                      </p:to>
                                    </p:set>
                                    <p:anim calcmode="lin" valueType="num">
                                      <p:cBhvr additive="base">
                                        <p:cTn id="3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3">
                                            <p:txEl>
                                              <p:pRg st="3" end="3"/>
                                            </p:txEl>
                                          </p:spTgt>
                                        </p:tgtEl>
                                        <p:attrNameLst>
                                          <p:attrName>style.visibility</p:attrName>
                                        </p:attrNameLst>
                                      </p:cBhvr>
                                      <p:to>
                                        <p:strVal val="visible"/>
                                      </p:to>
                                    </p:set>
                                    <p:anim calcmode="lin" valueType="num">
                                      <p:cBhvr additive="base">
                                        <p:cTn id="4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p:bldP spid="1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2B3A9-AE4A-45A3-A24A-A807C9BD3BD5}"/>
              </a:ext>
            </a:extLst>
          </p:cNvPr>
          <p:cNvSpPr>
            <a:spLocks noGrp="1"/>
          </p:cNvSpPr>
          <p:nvPr>
            <p:ph type="title"/>
          </p:nvPr>
        </p:nvSpPr>
        <p:spPr>
          <a:xfrm>
            <a:off x="913775" y="537882"/>
            <a:ext cx="10364451" cy="820271"/>
          </a:xfrm>
        </p:spPr>
        <p:txBody>
          <a:bodyPr/>
          <a:lstStyle/>
          <a:p>
            <a:r>
              <a:rPr lang="fa-IR" dirty="0">
                <a:cs typeface="B Titr" panose="00000700000000000000" pitchFamily="2" charset="-78"/>
              </a:rPr>
              <a:t>تحلیل قسمت‌های مختلف نتیجه جستجو</a:t>
            </a:r>
            <a:endParaRPr lang="en-US" dirty="0">
              <a:cs typeface="B Titr" panose="00000700000000000000" pitchFamily="2" charset="-78"/>
            </a:endParaRPr>
          </a:p>
        </p:txBody>
      </p:sp>
      <p:pic>
        <p:nvPicPr>
          <p:cNvPr id="5" name="Content Placeholder 4">
            <a:extLst>
              <a:ext uri="{FF2B5EF4-FFF2-40B4-BE49-F238E27FC236}">
                <a16:creationId xmlns:a16="http://schemas.microsoft.com/office/drawing/2014/main" id="{34107C0B-9388-485D-A86B-FE28A156C665}"/>
              </a:ext>
            </a:extLst>
          </p:cNvPr>
          <p:cNvPicPr>
            <a:picLocks noGrp="1" noChangeAspect="1"/>
          </p:cNvPicPr>
          <p:nvPr>
            <p:ph sz="quarter" idx="13"/>
          </p:nvPr>
        </p:nvPicPr>
        <p:blipFill>
          <a:blip r:embed="rId2"/>
          <a:stretch>
            <a:fillRect/>
          </a:stretch>
        </p:blipFill>
        <p:spPr>
          <a:xfrm>
            <a:off x="278063" y="1281731"/>
            <a:ext cx="8695449" cy="4275020"/>
          </a:xfrm>
        </p:spPr>
      </p:pic>
      <p:sp>
        <p:nvSpPr>
          <p:cNvPr id="6" name="TextBox 5">
            <a:extLst>
              <a:ext uri="{FF2B5EF4-FFF2-40B4-BE49-F238E27FC236}">
                <a16:creationId xmlns:a16="http://schemas.microsoft.com/office/drawing/2014/main" id="{7EE42F20-C26B-41B7-B8A7-FEF53E6DD767}"/>
              </a:ext>
            </a:extLst>
          </p:cNvPr>
          <p:cNvSpPr txBox="1"/>
          <p:nvPr/>
        </p:nvSpPr>
        <p:spPr>
          <a:xfrm>
            <a:off x="2286000" y="1827019"/>
            <a:ext cx="1398494" cy="369332"/>
          </a:xfrm>
          <a:prstGeom prst="rect">
            <a:avLst/>
          </a:prstGeom>
          <a:noFill/>
          <a:ln>
            <a:solidFill>
              <a:schemeClr val="accent5"/>
            </a:solidFill>
          </a:ln>
        </p:spPr>
        <p:txBody>
          <a:bodyPr wrap="square" rtlCol="0">
            <a:spAutoFit/>
          </a:bodyPr>
          <a:lstStyle/>
          <a:p>
            <a:endParaRPr lang="en-US" dirty="0"/>
          </a:p>
        </p:txBody>
      </p:sp>
      <p:sp>
        <p:nvSpPr>
          <p:cNvPr id="7" name="TextBox 6">
            <a:extLst>
              <a:ext uri="{FF2B5EF4-FFF2-40B4-BE49-F238E27FC236}">
                <a16:creationId xmlns:a16="http://schemas.microsoft.com/office/drawing/2014/main" id="{54D2B482-ABF3-4D81-ACB9-BD141B6A07A2}"/>
              </a:ext>
            </a:extLst>
          </p:cNvPr>
          <p:cNvSpPr txBox="1"/>
          <p:nvPr/>
        </p:nvSpPr>
        <p:spPr>
          <a:xfrm>
            <a:off x="2286000" y="1281731"/>
            <a:ext cx="4155141" cy="537882"/>
          </a:xfrm>
          <a:prstGeom prst="rect">
            <a:avLst/>
          </a:prstGeom>
          <a:noFill/>
          <a:ln>
            <a:solidFill>
              <a:schemeClr val="accent5">
                <a:lumMod val="75000"/>
              </a:schemeClr>
            </a:solidFill>
          </a:ln>
        </p:spPr>
        <p:txBody>
          <a:bodyPr wrap="square" rtlCol="0">
            <a:spAutoFit/>
          </a:bodyPr>
          <a:lstStyle/>
          <a:p>
            <a:endParaRPr lang="en-US" dirty="0"/>
          </a:p>
        </p:txBody>
      </p:sp>
      <p:sp>
        <p:nvSpPr>
          <p:cNvPr id="8" name="TextBox 7">
            <a:extLst>
              <a:ext uri="{FF2B5EF4-FFF2-40B4-BE49-F238E27FC236}">
                <a16:creationId xmlns:a16="http://schemas.microsoft.com/office/drawing/2014/main" id="{3B3B915C-E9A6-41A3-A46C-7833EF94F6B7}"/>
              </a:ext>
            </a:extLst>
          </p:cNvPr>
          <p:cNvSpPr txBox="1"/>
          <p:nvPr/>
        </p:nvSpPr>
        <p:spPr>
          <a:xfrm>
            <a:off x="6441141" y="1389528"/>
            <a:ext cx="1264024" cy="369332"/>
          </a:xfrm>
          <a:prstGeom prst="rect">
            <a:avLst/>
          </a:prstGeom>
          <a:noFill/>
        </p:spPr>
        <p:txBody>
          <a:bodyPr wrap="square" rtlCol="0">
            <a:spAutoFit/>
          </a:bodyPr>
          <a:lstStyle/>
          <a:p>
            <a:r>
              <a:rPr lang="fa-IR" dirty="0">
                <a:solidFill>
                  <a:srgbClr val="FF0000"/>
                </a:solidFill>
                <a:cs typeface="B Nazanin" panose="00000400000000000000" pitchFamily="2" charset="-78"/>
              </a:rPr>
              <a:t>فرمول جستجو</a:t>
            </a:r>
            <a:endParaRPr lang="en-US" dirty="0">
              <a:solidFill>
                <a:srgbClr val="FF0000"/>
              </a:solidFill>
              <a:cs typeface="B Nazanin" panose="00000400000000000000" pitchFamily="2" charset="-78"/>
            </a:endParaRPr>
          </a:p>
        </p:txBody>
      </p:sp>
      <p:sp>
        <p:nvSpPr>
          <p:cNvPr id="9" name="TextBox 8">
            <a:extLst>
              <a:ext uri="{FF2B5EF4-FFF2-40B4-BE49-F238E27FC236}">
                <a16:creationId xmlns:a16="http://schemas.microsoft.com/office/drawing/2014/main" id="{D368AE4E-7304-4A19-A83D-DC5B3479CDF2}"/>
              </a:ext>
            </a:extLst>
          </p:cNvPr>
          <p:cNvSpPr txBox="1"/>
          <p:nvPr/>
        </p:nvSpPr>
        <p:spPr>
          <a:xfrm>
            <a:off x="3745005" y="1872031"/>
            <a:ext cx="1237129" cy="369332"/>
          </a:xfrm>
          <a:prstGeom prst="rect">
            <a:avLst/>
          </a:prstGeom>
          <a:noFill/>
        </p:spPr>
        <p:txBody>
          <a:bodyPr wrap="square" rtlCol="0">
            <a:spAutoFit/>
          </a:bodyPr>
          <a:lstStyle/>
          <a:p>
            <a:r>
              <a:rPr lang="fa-IR" dirty="0">
                <a:solidFill>
                  <a:srgbClr val="FF0000"/>
                </a:solidFill>
                <a:cs typeface="B Nazanin" panose="00000400000000000000" pitchFamily="2" charset="-78"/>
              </a:rPr>
              <a:t>تعداد نتایج</a:t>
            </a:r>
            <a:endParaRPr lang="en-US" dirty="0">
              <a:solidFill>
                <a:srgbClr val="FF0000"/>
              </a:solidFill>
              <a:cs typeface="B Nazanin" panose="00000400000000000000" pitchFamily="2" charset="-78"/>
            </a:endParaRPr>
          </a:p>
        </p:txBody>
      </p:sp>
      <p:cxnSp>
        <p:nvCxnSpPr>
          <p:cNvPr id="11" name="Straight Arrow Connector 10">
            <a:extLst>
              <a:ext uri="{FF2B5EF4-FFF2-40B4-BE49-F238E27FC236}">
                <a16:creationId xmlns:a16="http://schemas.microsoft.com/office/drawing/2014/main" id="{E047A57F-5229-46DA-B080-6DEB618E1D4F}"/>
              </a:ext>
            </a:extLst>
          </p:cNvPr>
          <p:cNvCxnSpPr/>
          <p:nvPr/>
        </p:nvCxnSpPr>
        <p:spPr>
          <a:xfrm flipH="1">
            <a:off x="7987553" y="2623100"/>
            <a:ext cx="363071" cy="0"/>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3" name="Straight Arrow Connector 12">
            <a:extLst>
              <a:ext uri="{FF2B5EF4-FFF2-40B4-BE49-F238E27FC236}">
                <a16:creationId xmlns:a16="http://schemas.microsoft.com/office/drawing/2014/main" id="{ADE633CB-B312-40EE-9A22-5F7CC28E95AC}"/>
              </a:ext>
            </a:extLst>
          </p:cNvPr>
          <p:cNvCxnSpPr/>
          <p:nvPr/>
        </p:nvCxnSpPr>
        <p:spPr>
          <a:xfrm flipH="1">
            <a:off x="7490012" y="3039035"/>
            <a:ext cx="497541" cy="0"/>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4" name="TextBox 13">
            <a:extLst>
              <a:ext uri="{FF2B5EF4-FFF2-40B4-BE49-F238E27FC236}">
                <a16:creationId xmlns:a16="http://schemas.microsoft.com/office/drawing/2014/main" id="{1580AB89-E591-4AE6-A0F6-76D269D2C487}"/>
              </a:ext>
            </a:extLst>
          </p:cNvPr>
          <p:cNvSpPr txBox="1"/>
          <p:nvPr/>
        </p:nvSpPr>
        <p:spPr>
          <a:xfrm>
            <a:off x="8169088" y="2322969"/>
            <a:ext cx="322729" cy="369332"/>
          </a:xfrm>
          <a:prstGeom prst="rect">
            <a:avLst/>
          </a:prstGeom>
          <a:noFill/>
        </p:spPr>
        <p:txBody>
          <a:bodyPr wrap="square" rtlCol="0">
            <a:spAutoFit/>
          </a:bodyPr>
          <a:lstStyle/>
          <a:p>
            <a:r>
              <a:rPr lang="fa-IR" dirty="0">
                <a:solidFill>
                  <a:srgbClr val="FF0000"/>
                </a:solidFill>
                <a:cs typeface="B Nazanin" panose="00000400000000000000" pitchFamily="2" charset="-78"/>
              </a:rPr>
              <a:t>1</a:t>
            </a:r>
            <a:endParaRPr lang="en-US" dirty="0">
              <a:solidFill>
                <a:srgbClr val="FF0000"/>
              </a:solidFill>
              <a:cs typeface="B Nazanin" panose="00000400000000000000" pitchFamily="2" charset="-78"/>
            </a:endParaRPr>
          </a:p>
        </p:txBody>
      </p:sp>
      <p:sp>
        <p:nvSpPr>
          <p:cNvPr id="15" name="TextBox 14">
            <a:extLst>
              <a:ext uri="{FF2B5EF4-FFF2-40B4-BE49-F238E27FC236}">
                <a16:creationId xmlns:a16="http://schemas.microsoft.com/office/drawing/2014/main" id="{03D5F933-F878-4208-BD5E-C10B73119583}"/>
              </a:ext>
            </a:extLst>
          </p:cNvPr>
          <p:cNvSpPr txBox="1"/>
          <p:nvPr/>
        </p:nvSpPr>
        <p:spPr>
          <a:xfrm>
            <a:off x="7654739" y="2785727"/>
            <a:ext cx="282388" cy="369332"/>
          </a:xfrm>
          <a:prstGeom prst="rect">
            <a:avLst/>
          </a:prstGeom>
          <a:noFill/>
        </p:spPr>
        <p:txBody>
          <a:bodyPr wrap="square" rtlCol="0">
            <a:spAutoFit/>
          </a:bodyPr>
          <a:lstStyle/>
          <a:p>
            <a:r>
              <a:rPr lang="fa-IR" dirty="0">
                <a:solidFill>
                  <a:srgbClr val="FF0000"/>
                </a:solidFill>
                <a:cs typeface="B Nazanin" panose="00000400000000000000" pitchFamily="2" charset="-78"/>
              </a:rPr>
              <a:t>2</a:t>
            </a:r>
            <a:endParaRPr lang="en-US" dirty="0">
              <a:solidFill>
                <a:srgbClr val="FF0000"/>
              </a:solidFill>
              <a:cs typeface="B Nazanin" panose="00000400000000000000" pitchFamily="2" charset="-78"/>
            </a:endParaRPr>
          </a:p>
        </p:txBody>
      </p:sp>
      <p:cxnSp>
        <p:nvCxnSpPr>
          <p:cNvPr id="17" name="Straight Arrow Connector 16">
            <a:extLst>
              <a:ext uri="{FF2B5EF4-FFF2-40B4-BE49-F238E27FC236}">
                <a16:creationId xmlns:a16="http://schemas.microsoft.com/office/drawing/2014/main" id="{1C128A7A-06E5-453A-BF33-4C77096EA251}"/>
              </a:ext>
            </a:extLst>
          </p:cNvPr>
          <p:cNvCxnSpPr/>
          <p:nvPr/>
        </p:nvCxnSpPr>
        <p:spPr>
          <a:xfrm flipH="1">
            <a:off x="7705165" y="3254188"/>
            <a:ext cx="463923" cy="0"/>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8" name="TextBox 17">
            <a:extLst>
              <a:ext uri="{FF2B5EF4-FFF2-40B4-BE49-F238E27FC236}">
                <a16:creationId xmlns:a16="http://schemas.microsoft.com/office/drawing/2014/main" id="{F651FFC5-6750-4779-9119-31577EBDB9BC}"/>
              </a:ext>
            </a:extLst>
          </p:cNvPr>
          <p:cNvSpPr txBox="1"/>
          <p:nvPr/>
        </p:nvSpPr>
        <p:spPr>
          <a:xfrm>
            <a:off x="7987553" y="3039035"/>
            <a:ext cx="282388" cy="369332"/>
          </a:xfrm>
          <a:prstGeom prst="rect">
            <a:avLst/>
          </a:prstGeom>
          <a:noFill/>
        </p:spPr>
        <p:txBody>
          <a:bodyPr wrap="square" rtlCol="0">
            <a:spAutoFit/>
          </a:bodyPr>
          <a:lstStyle/>
          <a:p>
            <a:r>
              <a:rPr lang="fa-IR" dirty="0">
                <a:solidFill>
                  <a:srgbClr val="FF0000"/>
                </a:solidFill>
                <a:cs typeface="B Nazanin" panose="00000400000000000000" pitchFamily="2" charset="-78"/>
              </a:rPr>
              <a:t>3</a:t>
            </a:r>
            <a:endParaRPr lang="en-US" dirty="0">
              <a:solidFill>
                <a:srgbClr val="FF0000"/>
              </a:solidFill>
              <a:cs typeface="B Nazanin" panose="00000400000000000000" pitchFamily="2" charset="-78"/>
            </a:endParaRPr>
          </a:p>
        </p:txBody>
      </p:sp>
      <p:cxnSp>
        <p:nvCxnSpPr>
          <p:cNvPr id="20" name="Straight Arrow Connector 19">
            <a:extLst>
              <a:ext uri="{FF2B5EF4-FFF2-40B4-BE49-F238E27FC236}">
                <a16:creationId xmlns:a16="http://schemas.microsoft.com/office/drawing/2014/main" id="{A37CCCAD-4106-48B5-8D7C-770F89830B28}"/>
              </a:ext>
            </a:extLst>
          </p:cNvPr>
          <p:cNvCxnSpPr>
            <a:cxnSpLocks/>
          </p:cNvCxnSpPr>
          <p:nvPr/>
        </p:nvCxnSpPr>
        <p:spPr>
          <a:xfrm flipV="1">
            <a:off x="2581835" y="3671048"/>
            <a:ext cx="0" cy="309281"/>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3" name="TextBox 22">
            <a:extLst>
              <a:ext uri="{FF2B5EF4-FFF2-40B4-BE49-F238E27FC236}">
                <a16:creationId xmlns:a16="http://schemas.microsoft.com/office/drawing/2014/main" id="{E4505A0B-0ACA-4EF9-82CC-DE8C699DFC21}"/>
              </a:ext>
            </a:extLst>
          </p:cNvPr>
          <p:cNvSpPr txBox="1"/>
          <p:nvPr/>
        </p:nvSpPr>
        <p:spPr>
          <a:xfrm>
            <a:off x="2286003" y="3691885"/>
            <a:ext cx="295832" cy="369332"/>
          </a:xfrm>
          <a:prstGeom prst="rect">
            <a:avLst/>
          </a:prstGeom>
          <a:noFill/>
        </p:spPr>
        <p:txBody>
          <a:bodyPr wrap="square" rtlCol="0">
            <a:spAutoFit/>
          </a:bodyPr>
          <a:lstStyle/>
          <a:p>
            <a:r>
              <a:rPr lang="fa-IR" dirty="0">
                <a:solidFill>
                  <a:srgbClr val="FF0000"/>
                </a:solidFill>
                <a:cs typeface="B Nazanin" panose="00000400000000000000" pitchFamily="2" charset="-78"/>
              </a:rPr>
              <a:t>4</a:t>
            </a:r>
            <a:endParaRPr lang="en-US" dirty="0">
              <a:solidFill>
                <a:srgbClr val="FF0000"/>
              </a:solidFill>
              <a:cs typeface="B Nazanin" panose="00000400000000000000" pitchFamily="2" charset="-78"/>
            </a:endParaRPr>
          </a:p>
        </p:txBody>
      </p:sp>
      <p:cxnSp>
        <p:nvCxnSpPr>
          <p:cNvPr id="25" name="Straight Arrow Connector 24">
            <a:extLst>
              <a:ext uri="{FF2B5EF4-FFF2-40B4-BE49-F238E27FC236}">
                <a16:creationId xmlns:a16="http://schemas.microsoft.com/office/drawing/2014/main" id="{214A30D6-AD16-448B-B836-D1FFC7A5B6A3}"/>
              </a:ext>
            </a:extLst>
          </p:cNvPr>
          <p:cNvCxnSpPr>
            <a:cxnSpLocks/>
          </p:cNvCxnSpPr>
          <p:nvPr/>
        </p:nvCxnSpPr>
        <p:spPr>
          <a:xfrm flipV="1">
            <a:off x="3227294" y="3691886"/>
            <a:ext cx="0" cy="288443"/>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7" name="TextBox 26">
            <a:extLst>
              <a:ext uri="{FF2B5EF4-FFF2-40B4-BE49-F238E27FC236}">
                <a16:creationId xmlns:a16="http://schemas.microsoft.com/office/drawing/2014/main" id="{A0F701F0-61DB-407B-892E-CA45AC30AA08}"/>
              </a:ext>
            </a:extLst>
          </p:cNvPr>
          <p:cNvSpPr txBox="1"/>
          <p:nvPr/>
        </p:nvSpPr>
        <p:spPr>
          <a:xfrm>
            <a:off x="2958349" y="3637637"/>
            <a:ext cx="215149" cy="369332"/>
          </a:xfrm>
          <a:prstGeom prst="rect">
            <a:avLst/>
          </a:prstGeom>
          <a:noFill/>
        </p:spPr>
        <p:txBody>
          <a:bodyPr wrap="square" rtlCol="0">
            <a:spAutoFit/>
          </a:bodyPr>
          <a:lstStyle/>
          <a:p>
            <a:r>
              <a:rPr lang="fa-IR" dirty="0">
                <a:solidFill>
                  <a:srgbClr val="FF0000"/>
                </a:solidFill>
                <a:cs typeface="B Nazanin" panose="00000400000000000000" pitchFamily="2" charset="-78"/>
              </a:rPr>
              <a:t>5</a:t>
            </a:r>
            <a:endParaRPr lang="en-US" dirty="0">
              <a:solidFill>
                <a:srgbClr val="FF0000"/>
              </a:solidFill>
              <a:cs typeface="B Nazanin" panose="00000400000000000000" pitchFamily="2" charset="-78"/>
            </a:endParaRPr>
          </a:p>
        </p:txBody>
      </p:sp>
      <p:cxnSp>
        <p:nvCxnSpPr>
          <p:cNvPr id="29" name="Straight Arrow Connector 28">
            <a:extLst>
              <a:ext uri="{FF2B5EF4-FFF2-40B4-BE49-F238E27FC236}">
                <a16:creationId xmlns:a16="http://schemas.microsoft.com/office/drawing/2014/main" id="{65E588A3-970E-4280-A5A0-B00697D62C1F}"/>
              </a:ext>
            </a:extLst>
          </p:cNvPr>
          <p:cNvCxnSpPr>
            <a:cxnSpLocks/>
          </p:cNvCxnSpPr>
          <p:nvPr/>
        </p:nvCxnSpPr>
        <p:spPr>
          <a:xfrm flipV="1">
            <a:off x="3899647" y="3637637"/>
            <a:ext cx="0" cy="369332"/>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31" name="TextBox 30">
            <a:extLst>
              <a:ext uri="{FF2B5EF4-FFF2-40B4-BE49-F238E27FC236}">
                <a16:creationId xmlns:a16="http://schemas.microsoft.com/office/drawing/2014/main" id="{D29287B6-AB19-4EF7-A941-FA96190B53D9}"/>
              </a:ext>
            </a:extLst>
          </p:cNvPr>
          <p:cNvSpPr txBox="1"/>
          <p:nvPr/>
        </p:nvSpPr>
        <p:spPr>
          <a:xfrm>
            <a:off x="3640064" y="3637637"/>
            <a:ext cx="215148" cy="369332"/>
          </a:xfrm>
          <a:prstGeom prst="rect">
            <a:avLst/>
          </a:prstGeom>
          <a:noFill/>
        </p:spPr>
        <p:txBody>
          <a:bodyPr wrap="square" rtlCol="0">
            <a:spAutoFit/>
          </a:bodyPr>
          <a:lstStyle/>
          <a:p>
            <a:r>
              <a:rPr lang="fa-IR" dirty="0">
                <a:solidFill>
                  <a:srgbClr val="FF0000"/>
                </a:solidFill>
                <a:cs typeface="B Nazanin" panose="00000400000000000000" pitchFamily="2" charset="-78"/>
              </a:rPr>
              <a:t>6</a:t>
            </a:r>
            <a:endParaRPr lang="en-US" dirty="0">
              <a:solidFill>
                <a:srgbClr val="FF0000"/>
              </a:solidFill>
              <a:cs typeface="B Nazanin" panose="00000400000000000000" pitchFamily="2" charset="-78"/>
            </a:endParaRPr>
          </a:p>
        </p:txBody>
      </p:sp>
      <p:cxnSp>
        <p:nvCxnSpPr>
          <p:cNvPr id="36" name="Straight Arrow Connector 35">
            <a:extLst>
              <a:ext uri="{FF2B5EF4-FFF2-40B4-BE49-F238E27FC236}">
                <a16:creationId xmlns:a16="http://schemas.microsoft.com/office/drawing/2014/main" id="{62EBB5E7-B82B-4F73-9132-80A7A8F651F4}"/>
              </a:ext>
            </a:extLst>
          </p:cNvPr>
          <p:cNvCxnSpPr>
            <a:cxnSpLocks/>
          </p:cNvCxnSpPr>
          <p:nvPr/>
        </p:nvCxnSpPr>
        <p:spPr>
          <a:xfrm flipV="1">
            <a:off x="4625788" y="3637637"/>
            <a:ext cx="0" cy="342692"/>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39" name="TextBox 38">
            <a:extLst>
              <a:ext uri="{FF2B5EF4-FFF2-40B4-BE49-F238E27FC236}">
                <a16:creationId xmlns:a16="http://schemas.microsoft.com/office/drawing/2014/main" id="{1C1FC67C-BA1E-43A1-9DA1-B813498017EC}"/>
              </a:ext>
            </a:extLst>
          </p:cNvPr>
          <p:cNvSpPr txBox="1"/>
          <p:nvPr/>
        </p:nvSpPr>
        <p:spPr>
          <a:xfrm>
            <a:off x="4341000" y="3691885"/>
            <a:ext cx="200011" cy="369332"/>
          </a:xfrm>
          <a:prstGeom prst="rect">
            <a:avLst/>
          </a:prstGeom>
          <a:noFill/>
        </p:spPr>
        <p:txBody>
          <a:bodyPr wrap="square" rtlCol="0">
            <a:spAutoFit/>
          </a:bodyPr>
          <a:lstStyle/>
          <a:p>
            <a:r>
              <a:rPr lang="fa-IR" dirty="0">
                <a:solidFill>
                  <a:srgbClr val="FF0000"/>
                </a:solidFill>
                <a:cs typeface="B Nazanin" panose="00000400000000000000" pitchFamily="2" charset="-78"/>
              </a:rPr>
              <a:t>7</a:t>
            </a:r>
            <a:endParaRPr lang="en-US" dirty="0">
              <a:solidFill>
                <a:srgbClr val="FF0000"/>
              </a:solidFill>
              <a:cs typeface="B Nazanin" panose="00000400000000000000" pitchFamily="2" charset="-78"/>
            </a:endParaRPr>
          </a:p>
        </p:txBody>
      </p:sp>
      <p:cxnSp>
        <p:nvCxnSpPr>
          <p:cNvPr id="41" name="Straight Arrow Connector 40">
            <a:extLst>
              <a:ext uri="{FF2B5EF4-FFF2-40B4-BE49-F238E27FC236}">
                <a16:creationId xmlns:a16="http://schemas.microsoft.com/office/drawing/2014/main" id="{2D793619-9840-4205-9CFA-5DCF2FE6FA98}"/>
              </a:ext>
            </a:extLst>
          </p:cNvPr>
          <p:cNvCxnSpPr>
            <a:cxnSpLocks/>
          </p:cNvCxnSpPr>
          <p:nvPr/>
        </p:nvCxnSpPr>
        <p:spPr>
          <a:xfrm flipH="1" flipV="1">
            <a:off x="5553634" y="3637637"/>
            <a:ext cx="1" cy="342694"/>
          </a:xfrm>
          <a:prstGeom prst="straightConnector1">
            <a:avLst/>
          </a:prstGeom>
          <a:ln w="38100" cap="flat" cmpd="sng" algn="ctr">
            <a:solidFill>
              <a:schemeClr val="accent5"/>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43" name="TextBox 42">
            <a:extLst>
              <a:ext uri="{FF2B5EF4-FFF2-40B4-BE49-F238E27FC236}">
                <a16:creationId xmlns:a16="http://schemas.microsoft.com/office/drawing/2014/main" id="{82EDAEE4-67E2-4F03-AEDF-D8E1BEC82A51}"/>
              </a:ext>
            </a:extLst>
          </p:cNvPr>
          <p:cNvSpPr txBox="1"/>
          <p:nvPr/>
        </p:nvSpPr>
        <p:spPr>
          <a:xfrm>
            <a:off x="5311588" y="3691885"/>
            <a:ext cx="242046" cy="369332"/>
          </a:xfrm>
          <a:prstGeom prst="rect">
            <a:avLst/>
          </a:prstGeom>
          <a:noFill/>
        </p:spPr>
        <p:txBody>
          <a:bodyPr wrap="square" rtlCol="0">
            <a:spAutoFit/>
          </a:bodyPr>
          <a:lstStyle/>
          <a:p>
            <a:r>
              <a:rPr lang="fa-IR" dirty="0">
                <a:solidFill>
                  <a:srgbClr val="FF0000"/>
                </a:solidFill>
                <a:cs typeface="B Nazanin" panose="00000400000000000000" pitchFamily="2" charset="-78"/>
              </a:rPr>
              <a:t>8</a:t>
            </a:r>
            <a:endParaRPr lang="en-US" dirty="0">
              <a:solidFill>
                <a:srgbClr val="FF0000"/>
              </a:solidFill>
              <a:cs typeface="B Nazanin" panose="00000400000000000000" pitchFamily="2" charset="-78"/>
            </a:endParaRPr>
          </a:p>
        </p:txBody>
      </p:sp>
      <p:sp>
        <p:nvSpPr>
          <p:cNvPr id="44" name="TextBox 43">
            <a:extLst>
              <a:ext uri="{FF2B5EF4-FFF2-40B4-BE49-F238E27FC236}">
                <a16:creationId xmlns:a16="http://schemas.microsoft.com/office/drawing/2014/main" id="{4DD06F31-0452-4575-A777-274B1191D5A9}"/>
              </a:ext>
            </a:extLst>
          </p:cNvPr>
          <p:cNvSpPr txBox="1"/>
          <p:nvPr/>
        </p:nvSpPr>
        <p:spPr>
          <a:xfrm>
            <a:off x="8966788" y="739588"/>
            <a:ext cx="3037568" cy="5078313"/>
          </a:xfrm>
          <a:prstGeom prst="rect">
            <a:avLst/>
          </a:prstGeom>
          <a:noFill/>
        </p:spPr>
        <p:txBody>
          <a:bodyPr wrap="square" rtlCol="0">
            <a:spAutoFit/>
          </a:bodyPr>
          <a:lstStyle/>
          <a:p>
            <a:pPr algn="r" rtl="1"/>
            <a:r>
              <a:rPr lang="fa-IR" dirty="0">
                <a:cs typeface="B Nazanin" panose="00000400000000000000" pitchFamily="2" charset="-78"/>
              </a:rPr>
              <a:t>1-</a:t>
            </a:r>
            <a:r>
              <a:rPr lang="fa-IR" b="0" i="0" dirty="0">
                <a:solidFill>
                  <a:srgbClr val="222222"/>
                </a:solidFill>
                <a:effectLst/>
                <a:latin typeface="-apple-system"/>
                <a:cs typeface="B Nazanin" panose="00000400000000000000" pitchFamily="2" charset="-78"/>
              </a:rPr>
              <a:t>عنوان منبع پژوهشی</a:t>
            </a:r>
          </a:p>
          <a:p>
            <a:pPr algn="r" rtl="1"/>
            <a:r>
              <a:rPr lang="fa-IR" dirty="0">
                <a:cs typeface="B Nazanin" panose="00000400000000000000" pitchFamily="2" charset="-78"/>
              </a:rPr>
              <a:t/>
            </a:r>
            <a:br>
              <a:rPr lang="fa-IR" dirty="0">
                <a:cs typeface="B Nazanin" panose="00000400000000000000" pitchFamily="2" charset="-78"/>
              </a:rPr>
            </a:br>
            <a:r>
              <a:rPr lang="fa-IR" b="0" i="0" dirty="0">
                <a:solidFill>
                  <a:srgbClr val="222222"/>
                </a:solidFill>
                <a:effectLst/>
                <a:latin typeface="-apple-system"/>
                <a:cs typeface="B Nazanin" panose="00000400000000000000" pitchFamily="2" charset="-78"/>
              </a:rPr>
              <a:t>2: شامل چهار بخش (به ترتیب از چپ به راست) نام نویسنده (ها)، محل نشر (مجله/کتاب/ کنفرانس و …)، سال نشر، ناشر</a:t>
            </a:r>
          </a:p>
          <a:p>
            <a:pPr algn="r" rtl="1"/>
            <a:r>
              <a:rPr lang="fa-IR" dirty="0">
                <a:cs typeface="B Nazanin" panose="00000400000000000000" pitchFamily="2" charset="-78"/>
              </a:rPr>
              <a:t/>
            </a:r>
            <a:br>
              <a:rPr lang="fa-IR" dirty="0">
                <a:cs typeface="B Nazanin" panose="00000400000000000000" pitchFamily="2" charset="-78"/>
              </a:rPr>
            </a:br>
            <a:r>
              <a:rPr lang="fa-IR" b="0" i="0" dirty="0">
                <a:solidFill>
                  <a:srgbClr val="222222"/>
                </a:solidFill>
                <a:effectLst/>
                <a:latin typeface="-apple-system"/>
                <a:cs typeface="B Nazanin" panose="00000400000000000000" pitchFamily="2" charset="-78"/>
              </a:rPr>
              <a:t>3: چکیده‌ای از منبع</a:t>
            </a:r>
          </a:p>
          <a:p>
            <a:pPr algn="r" rtl="1"/>
            <a:endParaRPr lang="fa-IR" b="0" i="0" dirty="0">
              <a:solidFill>
                <a:srgbClr val="222222"/>
              </a:solidFill>
              <a:effectLst/>
              <a:latin typeface="-apple-system"/>
              <a:cs typeface="B Nazanin" panose="00000400000000000000" pitchFamily="2" charset="-78"/>
            </a:endParaRPr>
          </a:p>
          <a:p>
            <a:pPr algn="r" rtl="1"/>
            <a:r>
              <a:rPr lang="fa-IR" dirty="0">
                <a:solidFill>
                  <a:srgbClr val="222222"/>
                </a:solidFill>
                <a:latin typeface="-apple-system"/>
                <a:cs typeface="B Nazanin" panose="00000400000000000000" pitchFamily="2" charset="-78"/>
              </a:rPr>
              <a:t>4- سیو کردن منبع در کتابخانه شخصی(وقتی که با اکانت جیمیل وارد شوید این امکان فعال است).</a:t>
            </a:r>
          </a:p>
          <a:p>
            <a:pPr algn="r" rtl="1"/>
            <a:endParaRPr lang="fa-IR" dirty="0">
              <a:solidFill>
                <a:srgbClr val="222222"/>
              </a:solidFill>
              <a:latin typeface="-apple-system"/>
              <a:cs typeface="B Nazanin" panose="00000400000000000000" pitchFamily="2" charset="-78"/>
            </a:endParaRPr>
          </a:p>
          <a:p>
            <a:pPr algn="r" rtl="1"/>
            <a:r>
              <a:rPr lang="fa-IR" b="0" i="0" dirty="0">
                <a:solidFill>
                  <a:srgbClr val="222222"/>
                </a:solidFill>
                <a:effectLst/>
                <a:latin typeface="-apple-system"/>
                <a:cs typeface="B Nazanin" panose="00000400000000000000" pitchFamily="2" charset="-78"/>
              </a:rPr>
              <a:t>5- استناد به 5 استایل مختلف در اینجا نمایش داده می‎‌شود. امکان دریافت خروجی برای نرم‌افزارهای مدیریت استناددهی نیز از اینجا میسر است.</a:t>
            </a:r>
          </a:p>
          <a:p>
            <a:pPr algn="r" rtl="1"/>
            <a:endParaRPr lang="en-US" dirty="0">
              <a:cs typeface="B Nazanin" panose="00000400000000000000" pitchFamily="2" charset="-78"/>
            </a:endParaRPr>
          </a:p>
        </p:txBody>
      </p:sp>
      <p:sp>
        <p:nvSpPr>
          <p:cNvPr id="45" name="TextBox 44">
            <a:extLst>
              <a:ext uri="{FF2B5EF4-FFF2-40B4-BE49-F238E27FC236}">
                <a16:creationId xmlns:a16="http://schemas.microsoft.com/office/drawing/2014/main" id="{A908F256-75DF-48FC-91EF-DEBF4DE9B3F6}"/>
              </a:ext>
            </a:extLst>
          </p:cNvPr>
          <p:cNvSpPr txBox="1"/>
          <p:nvPr/>
        </p:nvSpPr>
        <p:spPr>
          <a:xfrm>
            <a:off x="913776" y="5741637"/>
            <a:ext cx="3037568" cy="923330"/>
          </a:xfrm>
          <a:prstGeom prst="rect">
            <a:avLst/>
          </a:prstGeom>
          <a:noFill/>
        </p:spPr>
        <p:txBody>
          <a:bodyPr wrap="square" rtlCol="0">
            <a:spAutoFit/>
          </a:bodyPr>
          <a:lstStyle/>
          <a:p>
            <a:pPr algn="r" rtl="1"/>
            <a:r>
              <a:rPr lang="fa-IR" dirty="0">
                <a:cs typeface="B Nazanin" panose="00000400000000000000" pitchFamily="2" charset="-78"/>
              </a:rPr>
              <a:t>7-</a:t>
            </a:r>
            <a:r>
              <a:rPr lang="fa-IR" b="0" i="0" dirty="0">
                <a:solidFill>
                  <a:srgbClr val="222222"/>
                </a:solidFill>
                <a:effectLst/>
                <a:latin typeface="-apple-system"/>
                <a:cs typeface="B Nazanin" panose="00000400000000000000" pitchFamily="2" charset="-78"/>
              </a:rPr>
              <a:t>منابع مرتبط با منبع مربوطه</a:t>
            </a:r>
          </a:p>
          <a:p>
            <a:pPr algn="r" rtl="1"/>
            <a:r>
              <a:rPr lang="fa-IR" dirty="0">
                <a:solidFill>
                  <a:srgbClr val="222222"/>
                </a:solidFill>
                <a:latin typeface="-apple-system"/>
                <a:cs typeface="B Nazanin" panose="00000400000000000000" pitchFamily="2" charset="-78"/>
              </a:rPr>
              <a:t>8- </a:t>
            </a:r>
            <a:r>
              <a:rPr lang="fa-IR" b="0" i="0" dirty="0">
                <a:solidFill>
                  <a:srgbClr val="222222"/>
                </a:solidFill>
                <a:effectLst/>
                <a:latin typeface="-apple-system"/>
                <a:cs typeface="B Nazanin" panose="00000400000000000000" pitchFamily="2" charset="-78"/>
              </a:rPr>
              <a:t>نمایش ویرایش‌های مختلف از منبع مربوطه</a:t>
            </a:r>
            <a:endParaRPr lang="en-US" dirty="0">
              <a:cs typeface="B Nazanin" panose="00000400000000000000" pitchFamily="2" charset="-78"/>
            </a:endParaRPr>
          </a:p>
        </p:txBody>
      </p:sp>
      <p:sp>
        <p:nvSpPr>
          <p:cNvPr id="46" name="TextBox 45">
            <a:extLst>
              <a:ext uri="{FF2B5EF4-FFF2-40B4-BE49-F238E27FC236}">
                <a16:creationId xmlns:a16="http://schemas.microsoft.com/office/drawing/2014/main" id="{F48F4EBF-7B4F-435C-818C-51E6324C3CCA}"/>
              </a:ext>
            </a:extLst>
          </p:cNvPr>
          <p:cNvSpPr txBox="1"/>
          <p:nvPr/>
        </p:nvSpPr>
        <p:spPr>
          <a:xfrm>
            <a:off x="4341000" y="5576269"/>
            <a:ext cx="5609824" cy="923330"/>
          </a:xfrm>
          <a:prstGeom prst="rect">
            <a:avLst/>
          </a:prstGeom>
          <a:noFill/>
        </p:spPr>
        <p:txBody>
          <a:bodyPr wrap="square" rtlCol="0">
            <a:spAutoFit/>
          </a:bodyPr>
          <a:lstStyle/>
          <a:p>
            <a:pPr algn="just" rtl="1"/>
            <a:r>
              <a:rPr lang="fa-IR" dirty="0">
                <a:cs typeface="B Nazanin" panose="00000400000000000000" pitchFamily="2" charset="-78"/>
              </a:rPr>
              <a:t>6- تعداد استنادات دریافتی منبع مربوطه که شاید بتوان این ویژگی را مهم‌ترین قابلیت گوگل اسکالردانست که با کلیک بر روی این گزینه امکان مشاهده تمامی منابعی که منبع مربوطه را به‌عنوان مرجع استفاده نموده‌اند وجود دارد.</a:t>
            </a:r>
          </a:p>
        </p:txBody>
      </p:sp>
    </p:spTree>
    <p:extLst>
      <p:ext uri="{BB962C8B-B14F-4D97-AF65-F5344CB8AC3E}">
        <p14:creationId xmlns:p14="http://schemas.microsoft.com/office/powerpoint/2010/main" val="2958047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80">
                                          <p:stCondLst>
                                            <p:cond delay="0"/>
                                          </p:stCondLst>
                                        </p:cTn>
                                        <p:tgtEl>
                                          <p:spTgt spid="11"/>
                                        </p:tgtEl>
                                      </p:cBhvr>
                                    </p:animEffect>
                                    <p:anim calcmode="lin" valueType="num">
                                      <p:cBhvr>
                                        <p:cTn id="29"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4" dur="26">
                                          <p:stCondLst>
                                            <p:cond delay="650"/>
                                          </p:stCondLst>
                                        </p:cTn>
                                        <p:tgtEl>
                                          <p:spTgt spid="11"/>
                                        </p:tgtEl>
                                      </p:cBhvr>
                                      <p:to x="100000" y="60000"/>
                                    </p:animScale>
                                    <p:animScale>
                                      <p:cBhvr>
                                        <p:cTn id="35" dur="166" decel="50000">
                                          <p:stCondLst>
                                            <p:cond delay="676"/>
                                          </p:stCondLst>
                                        </p:cTn>
                                        <p:tgtEl>
                                          <p:spTgt spid="11"/>
                                        </p:tgtEl>
                                      </p:cBhvr>
                                      <p:to x="100000" y="100000"/>
                                    </p:animScale>
                                    <p:animScale>
                                      <p:cBhvr>
                                        <p:cTn id="36" dur="26">
                                          <p:stCondLst>
                                            <p:cond delay="1312"/>
                                          </p:stCondLst>
                                        </p:cTn>
                                        <p:tgtEl>
                                          <p:spTgt spid="11"/>
                                        </p:tgtEl>
                                      </p:cBhvr>
                                      <p:to x="100000" y="80000"/>
                                    </p:animScale>
                                    <p:animScale>
                                      <p:cBhvr>
                                        <p:cTn id="37" dur="166" decel="50000">
                                          <p:stCondLst>
                                            <p:cond delay="1338"/>
                                          </p:stCondLst>
                                        </p:cTn>
                                        <p:tgtEl>
                                          <p:spTgt spid="11"/>
                                        </p:tgtEl>
                                      </p:cBhvr>
                                      <p:to x="100000" y="100000"/>
                                    </p:animScale>
                                    <p:animScale>
                                      <p:cBhvr>
                                        <p:cTn id="38" dur="26">
                                          <p:stCondLst>
                                            <p:cond delay="1642"/>
                                          </p:stCondLst>
                                        </p:cTn>
                                        <p:tgtEl>
                                          <p:spTgt spid="11"/>
                                        </p:tgtEl>
                                      </p:cBhvr>
                                      <p:to x="100000" y="90000"/>
                                    </p:animScale>
                                    <p:animScale>
                                      <p:cBhvr>
                                        <p:cTn id="39" dur="166" decel="50000">
                                          <p:stCondLst>
                                            <p:cond delay="1668"/>
                                          </p:stCondLst>
                                        </p:cTn>
                                        <p:tgtEl>
                                          <p:spTgt spid="11"/>
                                        </p:tgtEl>
                                      </p:cBhvr>
                                      <p:to x="100000" y="100000"/>
                                    </p:animScale>
                                    <p:animScale>
                                      <p:cBhvr>
                                        <p:cTn id="40" dur="26">
                                          <p:stCondLst>
                                            <p:cond delay="1808"/>
                                          </p:stCondLst>
                                        </p:cTn>
                                        <p:tgtEl>
                                          <p:spTgt spid="11"/>
                                        </p:tgtEl>
                                      </p:cBhvr>
                                      <p:to x="100000" y="95000"/>
                                    </p:animScale>
                                    <p:animScale>
                                      <p:cBhvr>
                                        <p:cTn id="41" dur="166" decel="50000">
                                          <p:stCondLst>
                                            <p:cond delay="1834"/>
                                          </p:stCondLst>
                                        </p:cTn>
                                        <p:tgtEl>
                                          <p:spTgt spid="11"/>
                                        </p:tgtEl>
                                      </p:cBhvr>
                                      <p:to x="100000" y="100000"/>
                                    </p:animScale>
                                  </p:childTnLst>
                                </p:cTn>
                              </p:par>
                              <p:par>
                                <p:cTn id="42" presetID="26"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down)">
                                      <p:cBhvr>
                                        <p:cTn id="44" dur="580">
                                          <p:stCondLst>
                                            <p:cond delay="0"/>
                                          </p:stCondLst>
                                        </p:cTn>
                                        <p:tgtEl>
                                          <p:spTgt spid="14"/>
                                        </p:tgtEl>
                                      </p:cBhvr>
                                    </p:animEffect>
                                    <p:anim calcmode="lin" valueType="num">
                                      <p:cBhvr>
                                        <p:cTn id="45"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50" dur="26">
                                          <p:stCondLst>
                                            <p:cond delay="650"/>
                                          </p:stCondLst>
                                        </p:cTn>
                                        <p:tgtEl>
                                          <p:spTgt spid="14"/>
                                        </p:tgtEl>
                                      </p:cBhvr>
                                      <p:to x="100000" y="60000"/>
                                    </p:animScale>
                                    <p:animScale>
                                      <p:cBhvr>
                                        <p:cTn id="51" dur="166" decel="50000">
                                          <p:stCondLst>
                                            <p:cond delay="676"/>
                                          </p:stCondLst>
                                        </p:cTn>
                                        <p:tgtEl>
                                          <p:spTgt spid="14"/>
                                        </p:tgtEl>
                                      </p:cBhvr>
                                      <p:to x="100000" y="100000"/>
                                    </p:animScale>
                                    <p:animScale>
                                      <p:cBhvr>
                                        <p:cTn id="52" dur="26">
                                          <p:stCondLst>
                                            <p:cond delay="1312"/>
                                          </p:stCondLst>
                                        </p:cTn>
                                        <p:tgtEl>
                                          <p:spTgt spid="14"/>
                                        </p:tgtEl>
                                      </p:cBhvr>
                                      <p:to x="100000" y="80000"/>
                                    </p:animScale>
                                    <p:animScale>
                                      <p:cBhvr>
                                        <p:cTn id="53" dur="166" decel="50000">
                                          <p:stCondLst>
                                            <p:cond delay="1338"/>
                                          </p:stCondLst>
                                        </p:cTn>
                                        <p:tgtEl>
                                          <p:spTgt spid="14"/>
                                        </p:tgtEl>
                                      </p:cBhvr>
                                      <p:to x="100000" y="100000"/>
                                    </p:animScale>
                                    <p:animScale>
                                      <p:cBhvr>
                                        <p:cTn id="54" dur="26">
                                          <p:stCondLst>
                                            <p:cond delay="1642"/>
                                          </p:stCondLst>
                                        </p:cTn>
                                        <p:tgtEl>
                                          <p:spTgt spid="14"/>
                                        </p:tgtEl>
                                      </p:cBhvr>
                                      <p:to x="100000" y="90000"/>
                                    </p:animScale>
                                    <p:animScale>
                                      <p:cBhvr>
                                        <p:cTn id="55" dur="166" decel="50000">
                                          <p:stCondLst>
                                            <p:cond delay="1668"/>
                                          </p:stCondLst>
                                        </p:cTn>
                                        <p:tgtEl>
                                          <p:spTgt spid="14"/>
                                        </p:tgtEl>
                                      </p:cBhvr>
                                      <p:to x="100000" y="100000"/>
                                    </p:animScale>
                                    <p:animScale>
                                      <p:cBhvr>
                                        <p:cTn id="56" dur="26">
                                          <p:stCondLst>
                                            <p:cond delay="1808"/>
                                          </p:stCondLst>
                                        </p:cTn>
                                        <p:tgtEl>
                                          <p:spTgt spid="14"/>
                                        </p:tgtEl>
                                      </p:cBhvr>
                                      <p:to x="100000" y="95000"/>
                                    </p:animScale>
                                    <p:animScale>
                                      <p:cBhvr>
                                        <p:cTn id="57" dur="166" decel="50000">
                                          <p:stCondLst>
                                            <p:cond delay="1834"/>
                                          </p:stCondLst>
                                        </p:cTn>
                                        <p:tgtEl>
                                          <p:spTgt spid="14"/>
                                        </p:tgtEl>
                                      </p:cBhvr>
                                      <p:to x="100000" y="100000"/>
                                    </p:animScale>
                                  </p:childTnLst>
                                </p:cTn>
                              </p:par>
                              <p:par>
                                <p:cTn id="58" presetID="10" presetClass="entr" presetSubtype="0" fill="hold" nodeType="withEffect">
                                  <p:stCondLst>
                                    <p:cond delay="0"/>
                                  </p:stCondLst>
                                  <p:childTnLst>
                                    <p:set>
                                      <p:cBhvr>
                                        <p:cTn id="59" dur="1" fill="hold">
                                          <p:stCondLst>
                                            <p:cond delay="0"/>
                                          </p:stCondLst>
                                        </p:cTn>
                                        <p:tgtEl>
                                          <p:spTgt spid="44">
                                            <p:txEl>
                                              <p:pRg st="0" end="0"/>
                                            </p:txEl>
                                          </p:spTgt>
                                        </p:tgtEl>
                                        <p:attrNameLst>
                                          <p:attrName>style.visibility</p:attrName>
                                        </p:attrNameLst>
                                      </p:cBhvr>
                                      <p:to>
                                        <p:strVal val="visible"/>
                                      </p:to>
                                    </p:set>
                                    <p:animEffect transition="in" filter="fade">
                                      <p:cBhvr>
                                        <p:cTn id="60" dur="500"/>
                                        <p:tgtEl>
                                          <p:spTgt spid="44">
                                            <p:txEl>
                                              <p:pRg st="0" end="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6" presetClass="entr" presetSubtype="0" fill="hold" nodeType="click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down)">
                                      <p:cBhvr>
                                        <p:cTn id="65" dur="580">
                                          <p:stCondLst>
                                            <p:cond delay="0"/>
                                          </p:stCondLst>
                                        </p:cTn>
                                        <p:tgtEl>
                                          <p:spTgt spid="13"/>
                                        </p:tgtEl>
                                      </p:cBhvr>
                                    </p:animEffect>
                                    <p:anim calcmode="lin" valueType="num">
                                      <p:cBhvr>
                                        <p:cTn id="66"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71" dur="26">
                                          <p:stCondLst>
                                            <p:cond delay="650"/>
                                          </p:stCondLst>
                                        </p:cTn>
                                        <p:tgtEl>
                                          <p:spTgt spid="13"/>
                                        </p:tgtEl>
                                      </p:cBhvr>
                                      <p:to x="100000" y="60000"/>
                                    </p:animScale>
                                    <p:animScale>
                                      <p:cBhvr>
                                        <p:cTn id="72" dur="166" decel="50000">
                                          <p:stCondLst>
                                            <p:cond delay="676"/>
                                          </p:stCondLst>
                                        </p:cTn>
                                        <p:tgtEl>
                                          <p:spTgt spid="13"/>
                                        </p:tgtEl>
                                      </p:cBhvr>
                                      <p:to x="100000" y="100000"/>
                                    </p:animScale>
                                    <p:animScale>
                                      <p:cBhvr>
                                        <p:cTn id="73" dur="26">
                                          <p:stCondLst>
                                            <p:cond delay="1312"/>
                                          </p:stCondLst>
                                        </p:cTn>
                                        <p:tgtEl>
                                          <p:spTgt spid="13"/>
                                        </p:tgtEl>
                                      </p:cBhvr>
                                      <p:to x="100000" y="80000"/>
                                    </p:animScale>
                                    <p:animScale>
                                      <p:cBhvr>
                                        <p:cTn id="74" dur="166" decel="50000">
                                          <p:stCondLst>
                                            <p:cond delay="1338"/>
                                          </p:stCondLst>
                                        </p:cTn>
                                        <p:tgtEl>
                                          <p:spTgt spid="13"/>
                                        </p:tgtEl>
                                      </p:cBhvr>
                                      <p:to x="100000" y="100000"/>
                                    </p:animScale>
                                    <p:animScale>
                                      <p:cBhvr>
                                        <p:cTn id="75" dur="26">
                                          <p:stCondLst>
                                            <p:cond delay="1642"/>
                                          </p:stCondLst>
                                        </p:cTn>
                                        <p:tgtEl>
                                          <p:spTgt spid="13"/>
                                        </p:tgtEl>
                                      </p:cBhvr>
                                      <p:to x="100000" y="90000"/>
                                    </p:animScale>
                                    <p:animScale>
                                      <p:cBhvr>
                                        <p:cTn id="76" dur="166" decel="50000">
                                          <p:stCondLst>
                                            <p:cond delay="1668"/>
                                          </p:stCondLst>
                                        </p:cTn>
                                        <p:tgtEl>
                                          <p:spTgt spid="13"/>
                                        </p:tgtEl>
                                      </p:cBhvr>
                                      <p:to x="100000" y="100000"/>
                                    </p:animScale>
                                    <p:animScale>
                                      <p:cBhvr>
                                        <p:cTn id="77" dur="26">
                                          <p:stCondLst>
                                            <p:cond delay="1808"/>
                                          </p:stCondLst>
                                        </p:cTn>
                                        <p:tgtEl>
                                          <p:spTgt spid="13"/>
                                        </p:tgtEl>
                                      </p:cBhvr>
                                      <p:to x="100000" y="95000"/>
                                    </p:animScale>
                                    <p:animScale>
                                      <p:cBhvr>
                                        <p:cTn id="78" dur="166" decel="50000">
                                          <p:stCondLst>
                                            <p:cond delay="1834"/>
                                          </p:stCondLst>
                                        </p:cTn>
                                        <p:tgtEl>
                                          <p:spTgt spid="13"/>
                                        </p:tgtEl>
                                      </p:cBhvr>
                                      <p:to x="100000" y="100000"/>
                                    </p:animScale>
                                  </p:childTnLst>
                                </p:cTn>
                              </p:par>
                              <p:par>
                                <p:cTn id="79" presetID="26" presetClass="entr" presetSubtype="0"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wipe(down)">
                                      <p:cBhvr>
                                        <p:cTn id="81" dur="580">
                                          <p:stCondLst>
                                            <p:cond delay="0"/>
                                          </p:stCondLst>
                                        </p:cTn>
                                        <p:tgtEl>
                                          <p:spTgt spid="15"/>
                                        </p:tgtEl>
                                      </p:cBhvr>
                                    </p:animEffect>
                                    <p:anim calcmode="lin" valueType="num">
                                      <p:cBhvr>
                                        <p:cTn id="82"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83"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84"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85"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86"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87" dur="26">
                                          <p:stCondLst>
                                            <p:cond delay="650"/>
                                          </p:stCondLst>
                                        </p:cTn>
                                        <p:tgtEl>
                                          <p:spTgt spid="15"/>
                                        </p:tgtEl>
                                      </p:cBhvr>
                                      <p:to x="100000" y="60000"/>
                                    </p:animScale>
                                    <p:animScale>
                                      <p:cBhvr>
                                        <p:cTn id="88" dur="166" decel="50000">
                                          <p:stCondLst>
                                            <p:cond delay="676"/>
                                          </p:stCondLst>
                                        </p:cTn>
                                        <p:tgtEl>
                                          <p:spTgt spid="15"/>
                                        </p:tgtEl>
                                      </p:cBhvr>
                                      <p:to x="100000" y="100000"/>
                                    </p:animScale>
                                    <p:animScale>
                                      <p:cBhvr>
                                        <p:cTn id="89" dur="26">
                                          <p:stCondLst>
                                            <p:cond delay="1312"/>
                                          </p:stCondLst>
                                        </p:cTn>
                                        <p:tgtEl>
                                          <p:spTgt spid="15"/>
                                        </p:tgtEl>
                                      </p:cBhvr>
                                      <p:to x="100000" y="80000"/>
                                    </p:animScale>
                                    <p:animScale>
                                      <p:cBhvr>
                                        <p:cTn id="90" dur="166" decel="50000">
                                          <p:stCondLst>
                                            <p:cond delay="1338"/>
                                          </p:stCondLst>
                                        </p:cTn>
                                        <p:tgtEl>
                                          <p:spTgt spid="15"/>
                                        </p:tgtEl>
                                      </p:cBhvr>
                                      <p:to x="100000" y="100000"/>
                                    </p:animScale>
                                    <p:animScale>
                                      <p:cBhvr>
                                        <p:cTn id="91" dur="26">
                                          <p:stCondLst>
                                            <p:cond delay="1642"/>
                                          </p:stCondLst>
                                        </p:cTn>
                                        <p:tgtEl>
                                          <p:spTgt spid="15"/>
                                        </p:tgtEl>
                                      </p:cBhvr>
                                      <p:to x="100000" y="90000"/>
                                    </p:animScale>
                                    <p:animScale>
                                      <p:cBhvr>
                                        <p:cTn id="92" dur="166" decel="50000">
                                          <p:stCondLst>
                                            <p:cond delay="1668"/>
                                          </p:stCondLst>
                                        </p:cTn>
                                        <p:tgtEl>
                                          <p:spTgt spid="15"/>
                                        </p:tgtEl>
                                      </p:cBhvr>
                                      <p:to x="100000" y="100000"/>
                                    </p:animScale>
                                    <p:animScale>
                                      <p:cBhvr>
                                        <p:cTn id="93" dur="26">
                                          <p:stCondLst>
                                            <p:cond delay="1808"/>
                                          </p:stCondLst>
                                        </p:cTn>
                                        <p:tgtEl>
                                          <p:spTgt spid="15"/>
                                        </p:tgtEl>
                                      </p:cBhvr>
                                      <p:to x="100000" y="95000"/>
                                    </p:animScale>
                                    <p:animScale>
                                      <p:cBhvr>
                                        <p:cTn id="94" dur="166" decel="50000">
                                          <p:stCondLst>
                                            <p:cond delay="1834"/>
                                          </p:stCondLst>
                                        </p:cTn>
                                        <p:tgtEl>
                                          <p:spTgt spid="15"/>
                                        </p:tgtEl>
                                      </p:cBhvr>
                                      <p:to x="100000" y="100000"/>
                                    </p:animScale>
                                  </p:childTnLst>
                                </p:cTn>
                              </p:par>
                              <p:par>
                                <p:cTn id="95" presetID="10" presetClass="entr" presetSubtype="0" fill="hold" nodeType="withEffect">
                                  <p:stCondLst>
                                    <p:cond delay="0"/>
                                  </p:stCondLst>
                                  <p:childTnLst>
                                    <p:set>
                                      <p:cBhvr>
                                        <p:cTn id="96" dur="1" fill="hold">
                                          <p:stCondLst>
                                            <p:cond delay="0"/>
                                          </p:stCondLst>
                                        </p:cTn>
                                        <p:tgtEl>
                                          <p:spTgt spid="44">
                                            <p:txEl>
                                              <p:pRg st="1" end="1"/>
                                            </p:txEl>
                                          </p:spTgt>
                                        </p:tgtEl>
                                        <p:attrNameLst>
                                          <p:attrName>style.visibility</p:attrName>
                                        </p:attrNameLst>
                                      </p:cBhvr>
                                      <p:to>
                                        <p:strVal val="visible"/>
                                      </p:to>
                                    </p:set>
                                    <p:animEffect transition="in" filter="fade">
                                      <p:cBhvr>
                                        <p:cTn id="97" dur="500"/>
                                        <p:tgtEl>
                                          <p:spTgt spid="44">
                                            <p:txEl>
                                              <p:pRg st="1" end="1"/>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16" presetClass="entr" presetSubtype="21" fill="hold" nodeType="clickEffect">
                                  <p:stCondLst>
                                    <p:cond delay="0"/>
                                  </p:stCondLst>
                                  <p:childTnLst>
                                    <p:set>
                                      <p:cBhvr>
                                        <p:cTn id="101" dur="1" fill="hold">
                                          <p:stCondLst>
                                            <p:cond delay="0"/>
                                          </p:stCondLst>
                                        </p:cTn>
                                        <p:tgtEl>
                                          <p:spTgt spid="17"/>
                                        </p:tgtEl>
                                        <p:attrNameLst>
                                          <p:attrName>style.visibility</p:attrName>
                                        </p:attrNameLst>
                                      </p:cBhvr>
                                      <p:to>
                                        <p:strVal val="visible"/>
                                      </p:to>
                                    </p:set>
                                    <p:animEffect transition="in" filter="barn(inVertical)">
                                      <p:cBhvr>
                                        <p:cTn id="102" dur="500"/>
                                        <p:tgtEl>
                                          <p:spTgt spid="17"/>
                                        </p:tgtEl>
                                      </p:cBhvr>
                                    </p:animEffect>
                                  </p:childTnLst>
                                </p:cTn>
                              </p:par>
                              <p:par>
                                <p:cTn id="103" presetID="16" presetClass="entr" presetSubtype="21" fill="hold" grpId="0" nodeType="with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barn(inVertical)">
                                      <p:cBhvr>
                                        <p:cTn id="105" dur="500"/>
                                        <p:tgtEl>
                                          <p:spTgt spid="18"/>
                                        </p:tgtEl>
                                      </p:cBhvr>
                                    </p:animEffect>
                                  </p:childTnLst>
                                </p:cTn>
                              </p:par>
                              <p:par>
                                <p:cTn id="106" presetID="2" presetClass="entr" presetSubtype="4" fill="hold" nodeType="withEffect">
                                  <p:stCondLst>
                                    <p:cond delay="0"/>
                                  </p:stCondLst>
                                  <p:childTnLst>
                                    <p:set>
                                      <p:cBhvr>
                                        <p:cTn id="107" dur="1" fill="hold">
                                          <p:stCondLst>
                                            <p:cond delay="0"/>
                                          </p:stCondLst>
                                        </p:cTn>
                                        <p:tgtEl>
                                          <p:spTgt spid="44">
                                            <p:txEl>
                                              <p:pRg st="2" end="2"/>
                                            </p:txEl>
                                          </p:spTgt>
                                        </p:tgtEl>
                                        <p:attrNameLst>
                                          <p:attrName>style.visibility</p:attrName>
                                        </p:attrNameLst>
                                      </p:cBhvr>
                                      <p:to>
                                        <p:strVal val="visible"/>
                                      </p:to>
                                    </p:set>
                                    <p:anim calcmode="lin" valueType="num">
                                      <p:cBhvr additive="base">
                                        <p:cTn id="108" dur="500" fill="hold"/>
                                        <p:tgtEl>
                                          <p:spTgt spid="44">
                                            <p:txEl>
                                              <p:pRg st="2" end="2"/>
                                            </p:txEl>
                                          </p:spTgt>
                                        </p:tgtEl>
                                        <p:attrNameLst>
                                          <p:attrName>ppt_x</p:attrName>
                                        </p:attrNameLst>
                                      </p:cBhvr>
                                      <p:tavLst>
                                        <p:tav tm="0">
                                          <p:val>
                                            <p:strVal val="#ppt_x"/>
                                          </p:val>
                                        </p:tav>
                                        <p:tav tm="100000">
                                          <p:val>
                                            <p:strVal val="#ppt_x"/>
                                          </p:val>
                                        </p:tav>
                                      </p:tavLst>
                                    </p:anim>
                                    <p:anim calcmode="lin" valueType="num">
                                      <p:cBhvr additive="base">
                                        <p:cTn id="109" dur="500" fill="hold"/>
                                        <p:tgtEl>
                                          <p:spTgt spid="4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 presetClass="entr" presetSubtype="4" fill="hold" nodeType="clickEffect">
                                  <p:stCondLst>
                                    <p:cond delay="0"/>
                                  </p:stCondLst>
                                  <p:childTnLst>
                                    <p:set>
                                      <p:cBhvr>
                                        <p:cTn id="113" dur="1" fill="hold">
                                          <p:stCondLst>
                                            <p:cond delay="0"/>
                                          </p:stCondLst>
                                        </p:cTn>
                                        <p:tgtEl>
                                          <p:spTgt spid="20"/>
                                        </p:tgtEl>
                                        <p:attrNameLst>
                                          <p:attrName>style.visibility</p:attrName>
                                        </p:attrNameLst>
                                      </p:cBhvr>
                                      <p:to>
                                        <p:strVal val="visible"/>
                                      </p:to>
                                    </p:set>
                                    <p:anim calcmode="lin" valueType="num">
                                      <p:cBhvr additive="base">
                                        <p:cTn id="114" dur="500" fill="hold"/>
                                        <p:tgtEl>
                                          <p:spTgt spid="20"/>
                                        </p:tgtEl>
                                        <p:attrNameLst>
                                          <p:attrName>ppt_x</p:attrName>
                                        </p:attrNameLst>
                                      </p:cBhvr>
                                      <p:tavLst>
                                        <p:tav tm="0">
                                          <p:val>
                                            <p:strVal val="#ppt_x"/>
                                          </p:val>
                                        </p:tav>
                                        <p:tav tm="100000">
                                          <p:val>
                                            <p:strVal val="#ppt_x"/>
                                          </p:val>
                                        </p:tav>
                                      </p:tavLst>
                                    </p:anim>
                                    <p:anim calcmode="lin" valueType="num">
                                      <p:cBhvr additive="base">
                                        <p:cTn id="115" dur="500" fill="hold"/>
                                        <p:tgtEl>
                                          <p:spTgt spid="20"/>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23"/>
                                        </p:tgtEl>
                                        <p:attrNameLst>
                                          <p:attrName>style.visibility</p:attrName>
                                        </p:attrNameLst>
                                      </p:cBhvr>
                                      <p:to>
                                        <p:strVal val="visible"/>
                                      </p:to>
                                    </p:set>
                                    <p:anim calcmode="lin" valueType="num">
                                      <p:cBhvr additive="base">
                                        <p:cTn id="118" dur="500" fill="hold"/>
                                        <p:tgtEl>
                                          <p:spTgt spid="23"/>
                                        </p:tgtEl>
                                        <p:attrNameLst>
                                          <p:attrName>ppt_x</p:attrName>
                                        </p:attrNameLst>
                                      </p:cBhvr>
                                      <p:tavLst>
                                        <p:tav tm="0">
                                          <p:val>
                                            <p:strVal val="#ppt_x"/>
                                          </p:val>
                                        </p:tav>
                                        <p:tav tm="100000">
                                          <p:val>
                                            <p:strVal val="#ppt_x"/>
                                          </p:val>
                                        </p:tav>
                                      </p:tavLst>
                                    </p:anim>
                                    <p:anim calcmode="lin" valueType="num">
                                      <p:cBhvr additive="base">
                                        <p:cTn id="119" dur="500" fill="hold"/>
                                        <p:tgtEl>
                                          <p:spTgt spid="23"/>
                                        </p:tgtEl>
                                        <p:attrNameLst>
                                          <p:attrName>ppt_y</p:attrName>
                                        </p:attrNameLst>
                                      </p:cBhvr>
                                      <p:tavLst>
                                        <p:tav tm="0">
                                          <p:val>
                                            <p:strVal val="1+#ppt_h/2"/>
                                          </p:val>
                                        </p:tav>
                                        <p:tav tm="100000">
                                          <p:val>
                                            <p:strVal val="#ppt_y"/>
                                          </p:val>
                                        </p:tav>
                                      </p:tavLst>
                                    </p:anim>
                                  </p:childTnLst>
                                </p:cTn>
                              </p:par>
                              <p:par>
                                <p:cTn id="120" presetID="22" presetClass="entr" presetSubtype="4" fill="hold" nodeType="withEffect">
                                  <p:stCondLst>
                                    <p:cond delay="0"/>
                                  </p:stCondLst>
                                  <p:childTnLst>
                                    <p:set>
                                      <p:cBhvr>
                                        <p:cTn id="121" dur="1" fill="hold">
                                          <p:stCondLst>
                                            <p:cond delay="0"/>
                                          </p:stCondLst>
                                        </p:cTn>
                                        <p:tgtEl>
                                          <p:spTgt spid="44">
                                            <p:txEl>
                                              <p:pRg st="4" end="4"/>
                                            </p:txEl>
                                          </p:spTgt>
                                        </p:tgtEl>
                                        <p:attrNameLst>
                                          <p:attrName>style.visibility</p:attrName>
                                        </p:attrNameLst>
                                      </p:cBhvr>
                                      <p:to>
                                        <p:strVal val="visible"/>
                                      </p:to>
                                    </p:set>
                                    <p:animEffect transition="in" filter="wipe(down)">
                                      <p:cBhvr>
                                        <p:cTn id="122" dur="500"/>
                                        <p:tgtEl>
                                          <p:spTgt spid="44">
                                            <p:txEl>
                                              <p:pRg st="4" end="4"/>
                                            </p:txEl>
                                          </p:spTgt>
                                        </p:tgtEl>
                                      </p:cBhvr>
                                    </p:animEffect>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nodeType="clickEffect">
                                  <p:stCondLst>
                                    <p:cond delay="0"/>
                                  </p:stCondLst>
                                  <p:childTnLst>
                                    <p:set>
                                      <p:cBhvr>
                                        <p:cTn id="126" dur="1" fill="hold">
                                          <p:stCondLst>
                                            <p:cond delay="0"/>
                                          </p:stCondLst>
                                        </p:cTn>
                                        <p:tgtEl>
                                          <p:spTgt spid="25"/>
                                        </p:tgtEl>
                                        <p:attrNameLst>
                                          <p:attrName>style.visibility</p:attrName>
                                        </p:attrNameLst>
                                      </p:cBhvr>
                                      <p:to>
                                        <p:strVal val="visible"/>
                                      </p:to>
                                    </p:set>
                                    <p:anim calcmode="lin" valueType="num">
                                      <p:cBhvr additive="base">
                                        <p:cTn id="127" dur="500" fill="hold"/>
                                        <p:tgtEl>
                                          <p:spTgt spid="25"/>
                                        </p:tgtEl>
                                        <p:attrNameLst>
                                          <p:attrName>ppt_x</p:attrName>
                                        </p:attrNameLst>
                                      </p:cBhvr>
                                      <p:tavLst>
                                        <p:tav tm="0">
                                          <p:val>
                                            <p:strVal val="#ppt_x"/>
                                          </p:val>
                                        </p:tav>
                                        <p:tav tm="100000">
                                          <p:val>
                                            <p:strVal val="#ppt_x"/>
                                          </p:val>
                                        </p:tav>
                                      </p:tavLst>
                                    </p:anim>
                                    <p:anim calcmode="lin" valueType="num">
                                      <p:cBhvr additive="base">
                                        <p:cTn id="128" dur="500" fill="hold"/>
                                        <p:tgtEl>
                                          <p:spTgt spid="25"/>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27"/>
                                        </p:tgtEl>
                                        <p:attrNameLst>
                                          <p:attrName>style.visibility</p:attrName>
                                        </p:attrNameLst>
                                      </p:cBhvr>
                                      <p:to>
                                        <p:strVal val="visible"/>
                                      </p:to>
                                    </p:set>
                                    <p:anim calcmode="lin" valueType="num">
                                      <p:cBhvr additive="base">
                                        <p:cTn id="131" dur="500" fill="hold"/>
                                        <p:tgtEl>
                                          <p:spTgt spid="27"/>
                                        </p:tgtEl>
                                        <p:attrNameLst>
                                          <p:attrName>ppt_x</p:attrName>
                                        </p:attrNameLst>
                                      </p:cBhvr>
                                      <p:tavLst>
                                        <p:tav tm="0">
                                          <p:val>
                                            <p:strVal val="#ppt_x"/>
                                          </p:val>
                                        </p:tav>
                                        <p:tav tm="100000">
                                          <p:val>
                                            <p:strVal val="#ppt_x"/>
                                          </p:val>
                                        </p:tav>
                                      </p:tavLst>
                                    </p:anim>
                                    <p:anim calcmode="lin" valueType="num">
                                      <p:cBhvr additive="base">
                                        <p:cTn id="132" dur="500" fill="hold"/>
                                        <p:tgtEl>
                                          <p:spTgt spid="27"/>
                                        </p:tgtEl>
                                        <p:attrNameLst>
                                          <p:attrName>ppt_y</p:attrName>
                                        </p:attrNameLst>
                                      </p:cBhvr>
                                      <p:tavLst>
                                        <p:tav tm="0">
                                          <p:val>
                                            <p:strVal val="1+#ppt_h/2"/>
                                          </p:val>
                                        </p:tav>
                                        <p:tav tm="100000">
                                          <p:val>
                                            <p:strVal val="#ppt_y"/>
                                          </p:val>
                                        </p:tav>
                                      </p:tavLst>
                                    </p:anim>
                                  </p:childTnLst>
                                </p:cTn>
                              </p:par>
                              <p:par>
                                <p:cTn id="133" presetID="22" presetClass="entr" presetSubtype="4" fill="hold" nodeType="withEffect">
                                  <p:stCondLst>
                                    <p:cond delay="0"/>
                                  </p:stCondLst>
                                  <p:childTnLst>
                                    <p:set>
                                      <p:cBhvr>
                                        <p:cTn id="134" dur="1" fill="hold">
                                          <p:stCondLst>
                                            <p:cond delay="0"/>
                                          </p:stCondLst>
                                        </p:cTn>
                                        <p:tgtEl>
                                          <p:spTgt spid="44">
                                            <p:txEl>
                                              <p:pRg st="6" end="6"/>
                                            </p:txEl>
                                          </p:spTgt>
                                        </p:tgtEl>
                                        <p:attrNameLst>
                                          <p:attrName>style.visibility</p:attrName>
                                        </p:attrNameLst>
                                      </p:cBhvr>
                                      <p:to>
                                        <p:strVal val="visible"/>
                                      </p:to>
                                    </p:set>
                                    <p:animEffect transition="in" filter="wipe(down)">
                                      <p:cBhvr>
                                        <p:cTn id="135" dur="500"/>
                                        <p:tgtEl>
                                          <p:spTgt spid="44">
                                            <p:txEl>
                                              <p:pRg st="6" end="6"/>
                                            </p:txEl>
                                          </p:spTgt>
                                        </p:tgtEl>
                                      </p:cBhvr>
                                    </p:animEffect>
                                  </p:childTnLst>
                                </p:cTn>
                              </p:par>
                            </p:childTnLst>
                          </p:cTn>
                        </p:par>
                      </p:childTnLst>
                    </p:cTn>
                  </p:par>
                  <p:par>
                    <p:cTn id="136" fill="hold">
                      <p:stCondLst>
                        <p:cond delay="indefinite"/>
                      </p:stCondLst>
                      <p:childTnLst>
                        <p:par>
                          <p:cTn id="137" fill="hold">
                            <p:stCondLst>
                              <p:cond delay="0"/>
                            </p:stCondLst>
                            <p:childTnLst>
                              <p:par>
                                <p:cTn id="138" presetID="2" presetClass="entr" presetSubtype="4" fill="hold" nodeType="clickEffect">
                                  <p:stCondLst>
                                    <p:cond delay="0"/>
                                  </p:stCondLst>
                                  <p:childTnLst>
                                    <p:set>
                                      <p:cBhvr>
                                        <p:cTn id="139" dur="1" fill="hold">
                                          <p:stCondLst>
                                            <p:cond delay="0"/>
                                          </p:stCondLst>
                                        </p:cTn>
                                        <p:tgtEl>
                                          <p:spTgt spid="29"/>
                                        </p:tgtEl>
                                        <p:attrNameLst>
                                          <p:attrName>style.visibility</p:attrName>
                                        </p:attrNameLst>
                                      </p:cBhvr>
                                      <p:to>
                                        <p:strVal val="visible"/>
                                      </p:to>
                                    </p:set>
                                    <p:anim calcmode="lin" valueType="num">
                                      <p:cBhvr additive="base">
                                        <p:cTn id="140" dur="500" fill="hold"/>
                                        <p:tgtEl>
                                          <p:spTgt spid="29"/>
                                        </p:tgtEl>
                                        <p:attrNameLst>
                                          <p:attrName>ppt_x</p:attrName>
                                        </p:attrNameLst>
                                      </p:cBhvr>
                                      <p:tavLst>
                                        <p:tav tm="0">
                                          <p:val>
                                            <p:strVal val="#ppt_x"/>
                                          </p:val>
                                        </p:tav>
                                        <p:tav tm="100000">
                                          <p:val>
                                            <p:strVal val="#ppt_x"/>
                                          </p:val>
                                        </p:tav>
                                      </p:tavLst>
                                    </p:anim>
                                    <p:anim calcmode="lin" valueType="num">
                                      <p:cBhvr additive="base">
                                        <p:cTn id="141" dur="500" fill="hold"/>
                                        <p:tgtEl>
                                          <p:spTgt spid="29"/>
                                        </p:tgtEl>
                                        <p:attrNameLst>
                                          <p:attrName>ppt_y</p:attrName>
                                        </p:attrNameLst>
                                      </p:cBhvr>
                                      <p:tavLst>
                                        <p:tav tm="0">
                                          <p:val>
                                            <p:strVal val="1+#ppt_h/2"/>
                                          </p:val>
                                        </p:tav>
                                        <p:tav tm="100000">
                                          <p:val>
                                            <p:strVal val="#ppt_y"/>
                                          </p:val>
                                        </p:tav>
                                      </p:tavLst>
                                    </p:anim>
                                  </p:childTnLst>
                                </p:cTn>
                              </p:par>
                              <p:par>
                                <p:cTn id="142" presetID="2" presetClass="entr" presetSubtype="4" fill="hold" grpId="0" nodeType="withEffect">
                                  <p:stCondLst>
                                    <p:cond delay="0"/>
                                  </p:stCondLst>
                                  <p:childTnLst>
                                    <p:set>
                                      <p:cBhvr>
                                        <p:cTn id="143" dur="1" fill="hold">
                                          <p:stCondLst>
                                            <p:cond delay="0"/>
                                          </p:stCondLst>
                                        </p:cTn>
                                        <p:tgtEl>
                                          <p:spTgt spid="31"/>
                                        </p:tgtEl>
                                        <p:attrNameLst>
                                          <p:attrName>style.visibility</p:attrName>
                                        </p:attrNameLst>
                                      </p:cBhvr>
                                      <p:to>
                                        <p:strVal val="visible"/>
                                      </p:to>
                                    </p:set>
                                    <p:anim calcmode="lin" valueType="num">
                                      <p:cBhvr additive="base">
                                        <p:cTn id="144" dur="500" fill="hold"/>
                                        <p:tgtEl>
                                          <p:spTgt spid="31"/>
                                        </p:tgtEl>
                                        <p:attrNameLst>
                                          <p:attrName>ppt_x</p:attrName>
                                        </p:attrNameLst>
                                      </p:cBhvr>
                                      <p:tavLst>
                                        <p:tav tm="0">
                                          <p:val>
                                            <p:strVal val="#ppt_x"/>
                                          </p:val>
                                        </p:tav>
                                        <p:tav tm="100000">
                                          <p:val>
                                            <p:strVal val="#ppt_x"/>
                                          </p:val>
                                        </p:tav>
                                      </p:tavLst>
                                    </p:anim>
                                    <p:anim calcmode="lin" valueType="num">
                                      <p:cBhvr additive="base">
                                        <p:cTn id="145" dur="500" fill="hold"/>
                                        <p:tgtEl>
                                          <p:spTgt spid="31"/>
                                        </p:tgtEl>
                                        <p:attrNameLst>
                                          <p:attrName>ppt_y</p:attrName>
                                        </p:attrNameLst>
                                      </p:cBhvr>
                                      <p:tavLst>
                                        <p:tav tm="0">
                                          <p:val>
                                            <p:strVal val="1+#ppt_h/2"/>
                                          </p:val>
                                        </p:tav>
                                        <p:tav tm="100000">
                                          <p:val>
                                            <p:strVal val="#ppt_y"/>
                                          </p:val>
                                        </p:tav>
                                      </p:tavLst>
                                    </p:anim>
                                  </p:childTnLst>
                                </p:cTn>
                              </p:par>
                              <p:par>
                                <p:cTn id="146" presetID="16" presetClass="entr" presetSubtype="21" fill="hold" nodeType="withEffect">
                                  <p:stCondLst>
                                    <p:cond delay="0"/>
                                  </p:stCondLst>
                                  <p:childTnLst>
                                    <p:set>
                                      <p:cBhvr>
                                        <p:cTn id="147" dur="1" fill="hold">
                                          <p:stCondLst>
                                            <p:cond delay="0"/>
                                          </p:stCondLst>
                                        </p:cTn>
                                        <p:tgtEl>
                                          <p:spTgt spid="46">
                                            <p:txEl>
                                              <p:pRg st="0" end="0"/>
                                            </p:txEl>
                                          </p:spTgt>
                                        </p:tgtEl>
                                        <p:attrNameLst>
                                          <p:attrName>style.visibility</p:attrName>
                                        </p:attrNameLst>
                                      </p:cBhvr>
                                      <p:to>
                                        <p:strVal val="visible"/>
                                      </p:to>
                                    </p:set>
                                    <p:animEffect transition="in" filter="barn(inVertical)">
                                      <p:cBhvr>
                                        <p:cTn id="148" dur="500"/>
                                        <p:tgtEl>
                                          <p:spTgt spid="46">
                                            <p:txEl>
                                              <p:pRg st="0" end="0"/>
                                            </p:txEl>
                                          </p:spTgt>
                                        </p:tgtEl>
                                      </p:cBhvr>
                                    </p:animEffect>
                                  </p:childTnLst>
                                </p:cTn>
                              </p:par>
                            </p:childTnLst>
                          </p:cTn>
                        </p:par>
                      </p:childTnLst>
                    </p:cTn>
                  </p:par>
                  <p:par>
                    <p:cTn id="149" fill="hold">
                      <p:stCondLst>
                        <p:cond delay="indefinite"/>
                      </p:stCondLst>
                      <p:childTnLst>
                        <p:par>
                          <p:cTn id="150" fill="hold">
                            <p:stCondLst>
                              <p:cond delay="0"/>
                            </p:stCondLst>
                            <p:childTnLst>
                              <p:par>
                                <p:cTn id="151" presetID="2" presetClass="entr" presetSubtype="4" fill="hold" nodeType="clickEffect">
                                  <p:stCondLst>
                                    <p:cond delay="0"/>
                                  </p:stCondLst>
                                  <p:childTnLst>
                                    <p:set>
                                      <p:cBhvr>
                                        <p:cTn id="152" dur="1" fill="hold">
                                          <p:stCondLst>
                                            <p:cond delay="0"/>
                                          </p:stCondLst>
                                        </p:cTn>
                                        <p:tgtEl>
                                          <p:spTgt spid="36"/>
                                        </p:tgtEl>
                                        <p:attrNameLst>
                                          <p:attrName>style.visibility</p:attrName>
                                        </p:attrNameLst>
                                      </p:cBhvr>
                                      <p:to>
                                        <p:strVal val="visible"/>
                                      </p:to>
                                    </p:set>
                                    <p:anim calcmode="lin" valueType="num">
                                      <p:cBhvr additive="base">
                                        <p:cTn id="153" dur="500" fill="hold"/>
                                        <p:tgtEl>
                                          <p:spTgt spid="36"/>
                                        </p:tgtEl>
                                        <p:attrNameLst>
                                          <p:attrName>ppt_x</p:attrName>
                                        </p:attrNameLst>
                                      </p:cBhvr>
                                      <p:tavLst>
                                        <p:tav tm="0">
                                          <p:val>
                                            <p:strVal val="#ppt_x"/>
                                          </p:val>
                                        </p:tav>
                                        <p:tav tm="100000">
                                          <p:val>
                                            <p:strVal val="#ppt_x"/>
                                          </p:val>
                                        </p:tav>
                                      </p:tavLst>
                                    </p:anim>
                                    <p:anim calcmode="lin" valueType="num">
                                      <p:cBhvr additive="base">
                                        <p:cTn id="154" dur="500" fill="hold"/>
                                        <p:tgtEl>
                                          <p:spTgt spid="36"/>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39"/>
                                        </p:tgtEl>
                                        <p:attrNameLst>
                                          <p:attrName>style.visibility</p:attrName>
                                        </p:attrNameLst>
                                      </p:cBhvr>
                                      <p:to>
                                        <p:strVal val="visible"/>
                                      </p:to>
                                    </p:set>
                                    <p:anim calcmode="lin" valueType="num">
                                      <p:cBhvr additive="base">
                                        <p:cTn id="157" dur="500" fill="hold"/>
                                        <p:tgtEl>
                                          <p:spTgt spid="39"/>
                                        </p:tgtEl>
                                        <p:attrNameLst>
                                          <p:attrName>ppt_x</p:attrName>
                                        </p:attrNameLst>
                                      </p:cBhvr>
                                      <p:tavLst>
                                        <p:tav tm="0">
                                          <p:val>
                                            <p:strVal val="#ppt_x"/>
                                          </p:val>
                                        </p:tav>
                                        <p:tav tm="100000">
                                          <p:val>
                                            <p:strVal val="#ppt_x"/>
                                          </p:val>
                                        </p:tav>
                                      </p:tavLst>
                                    </p:anim>
                                    <p:anim calcmode="lin" valueType="num">
                                      <p:cBhvr additive="base">
                                        <p:cTn id="158" dur="500" fill="hold"/>
                                        <p:tgtEl>
                                          <p:spTgt spid="39"/>
                                        </p:tgtEl>
                                        <p:attrNameLst>
                                          <p:attrName>ppt_y</p:attrName>
                                        </p:attrNameLst>
                                      </p:cBhvr>
                                      <p:tavLst>
                                        <p:tav tm="0">
                                          <p:val>
                                            <p:strVal val="1+#ppt_h/2"/>
                                          </p:val>
                                        </p:tav>
                                        <p:tav tm="100000">
                                          <p:val>
                                            <p:strVal val="#ppt_y"/>
                                          </p:val>
                                        </p:tav>
                                      </p:tavLst>
                                    </p:anim>
                                  </p:childTnLst>
                                </p:cTn>
                              </p:par>
                              <p:par>
                                <p:cTn id="159" presetID="16" presetClass="entr" presetSubtype="21" fill="hold" nodeType="withEffect">
                                  <p:stCondLst>
                                    <p:cond delay="0"/>
                                  </p:stCondLst>
                                  <p:childTnLst>
                                    <p:set>
                                      <p:cBhvr>
                                        <p:cTn id="160" dur="1" fill="hold">
                                          <p:stCondLst>
                                            <p:cond delay="0"/>
                                          </p:stCondLst>
                                        </p:cTn>
                                        <p:tgtEl>
                                          <p:spTgt spid="45">
                                            <p:txEl>
                                              <p:pRg st="0" end="0"/>
                                            </p:txEl>
                                          </p:spTgt>
                                        </p:tgtEl>
                                        <p:attrNameLst>
                                          <p:attrName>style.visibility</p:attrName>
                                        </p:attrNameLst>
                                      </p:cBhvr>
                                      <p:to>
                                        <p:strVal val="visible"/>
                                      </p:to>
                                    </p:set>
                                    <p:animEffect transition="in" filter="barn(inVertical)">
                                      <p:cBhvr>
                                        <p:cTn id="161" dur="500"/>
                                        <p:tgtEl>
                                          <p:spTgt spid="45">
                                            <p:txEl>
                                              <p:pRg st="0" end="0"/>
                                            </p:txEl>
                                          </p:spTgt>
                                        </p:tgtEl>
                                      </p:cBhvr>
                                    </p:animEffect>
                                  </p:childTnLst>
                                </p:cTn>
                              </p:par>
                            </p:childTnLst>
                          </p:cTn>
                        </p:par>
                      </p:childTnLst>
                    </p:cTn>
                  </p:par>
                  <p:par>
                    <p:cTn id="162" fill="hold">
                      <p:stCondLst>
                        <p:cond delay="indefinite"/>
                      </p:stCondLst>
                      <p:childTnLst>
                        <p:par>
                          <p:cTn id="163" fill="hold">
                            <p:stCondLst>
                              <p:cond delay="0"/>
                            </p:stCondLst>
                            <p:childTnLst>
                              <p:par>
                                <p:cTn id="164" presetID="2" presetClass="entr" presetSubtype="4" fill="hold" nodeType="clickEffect">
                                  <p:stCondLst>
                                    <p:cond delay="0"/>
                                  </p:stCondLst>
                                  <p:childTnLst>
                                    <p:set>
                                      <p:cBhvr>
                                        <p:cTn id="165" dur="1" fill="hold">
                                          <p:stCondLst>
                                            <p:cond delay="0"/>
                                          </p:stCondLst>
                                        </p:cTn>
                                        <p:tgtEl>
                                          <p:spTgt spid="41"/>
                                        </p:tgtEl>
                                        <p:attrNameLst>
                                          <p:attrName>style.visibility</p:attrName>
                                        </p:attrNameLst>
                                      </p:cBhvr>
                                      <p:to>
                                        <p:strVal val="visible"/>
                                      </p:to>
                                    </p:set>
                                    <p:anim calcmode="lin" valueType="num">
                                      <p:cBhvr additive="base">
                                        <p:cTn id="166" dur="500" fill="hold"/>
                                        <p:tgtEl>
                                          <p:spTgt spid="41"/>
                                        </p:tgtEl>
                                        <p:attrNameLst>
                                          <p:attrName>ppt_x</p:attrName>
                                        </p:attrNameLst>
                                      </p:cBhvr>
                                      <p:tavLst>
                                        <p:tav tm="0">
                                          <p:val>
                                            <p:strVal val="#ppt_x"/>
                                          </p:val>
                                        </p:tav>
                                        <p:tav tm="100000">
                                          <p:val>
                                            <p:strVal val="#ppt_x"/>
                                          </p:val>
                                        </p:tav>
                                      </p:tavLst>
                                    </p:anim>
                                    <p:anim calcmode="lin" valueType="num">
                                      <p:cBhvr additive="base">
                                        <p:cTn id="167" dur="500" fill="hold"/>
                                        <p:tgtEl>
                                          <p:spTgt spid="41"/>
                                        </p:tgtEl>
                                        <p:attrNameLst>
                                          <p:attrName>ppt_y</p:attrName>
                                        </p:attrNameLst>
                                      </p:cBhvr>
                                      <p:tavLst>
                                        <p:tav tm="0">
                                          <p:val>
                                            <p:strVal val="1+#ppt_h/2"/>
                                          </p:val>
                                        </p:tav>
                                        <p:tav tm="100000">
                                          <p:val>
                                            <p:strVal val="#ppt_y"/>
                                          </p:val>
                                        </p:tav>
                                      </p:tavLst>
                                    </p:anim>
                                  </p:childTnLst>
                                </p:cTn>
                              </p:par>
                              <p:par>
                                <p:cTn id="168" presetID="2" presetClass="entr" presetSubtype="4" fill="hold" grpId="0" nodeType="withEffect">
                                  <p:stCondLst>
                                    <p:cond delay="0"/>
                                  </p:stCondLst>
                                  <p:childTnLst>
                                    <p:set>
                                      <p:cBhvr>
                                        <p:cTn id="169" dur="1" fill="hold">
                                          <p:stCondLst>
                                            <p:cond delay="0"/>
                                          </p:stCondLst>
                                        </p:cTn>
                                        <p:tgtEl>
                                          <p:spTgt spid="43"/>
                                        </p:tgtEl>
                                        <p:attrNameLst>
                                          <p:attrName>style.visibility</p:attrName>
                                        </p:attrNameLst>
                                      </p:cBhvr>
                                      <p:to>
                                        <p:strVal val="visible"/>
                                      </p:to>
                                    </p:set>
                                    <p:anim calcmode="lin" valueType="num">
                                      <p:cBhvr additive="base">
                                        <p:cTn id="170" dur="500" fill="hold"/>
                                        <p:tgtEl>
                                          <p:spTgt spid="43"/>
                                        </p:tgtEl>
                                        <p:attrNameLst>
                                          <p:attrName>ppt_x</p:attrName>
                                        </p:attrNameLst>
                                      </p:cBhvr>
                                      <p:tavLst>
                                        <p:tav tm="0">
                                          <p:val>
                                            <p:strVal val="#ppt_x"/>
                                          </p:val>
                                        </p:tav>
                                        <p:tav tm="100000">
                                          <p:val>
                                            <p:strVal val="#ppt_x"/>
                                          </p:val>
                                        </p:tav>
                                      </p:tavLst>
                                    </p:anim>
                                    <p:anim calcmode="lin" valueType="num">
                                      <p:cBhvr additive="base">
                                        <p:cTn id="171" dur="500" fill="hold"/>
                                        <p:tgtEl>
                                          <p:spTgt spid="43"/>
                                        </p:tgtEl>
                                        <p:attrNameLst>
                                          <p:attrName>ppt_y</p:attrName>
                                        </p:attrNameLst>
                                      </p:cBhvr>
                                      <p:tavLst>
                                        <p:tav tm="0">
                                          <p:val>
                                            <p:strVal val="1+#ppt_h/2"/>
                                          </p:val>
                                        </p:tav>
                                        <p:tav tm="100000">
                                          <p:val>
                                            <p:strVal val="#ppt_y"/>
                                          </p:val>
                                        </p:tav>
                                      </p:tavLst>
                                    </p:anim>
                                  </p:childTnLst>
                                </p:cTn>
                              </p:par>
                              <p:par>
                                <p:cTn id="172" presetID="16" presetClass="entr" presetSubtype="21" fill="hold" nodeType="withEffect">
                                  <p:stCondLst>
                                    <p:cond delay="0"/>
                                  </p:stCondLst>
                                  <p:childTnLst>
                                    <p:set>
                                      <p:cBhvr>
                                        <p:cTn id="173" dur="1" fill="hold">
                                          <p:stCondLst>
                                            <p:cond delay="0"/>
                                          </p:stCondLst>
                                        </p:cTn>
                                        <p:tgtEl>
                                          <p:spTgt spid="45">
                                            <p:txEl>
                                              <p:pRg st="1" end="1"/>
                                            </p:txEl>
                                          </p:spTgt>
                                        </p:tgtEl>
                                        <p:attrNameLst>
                                          <p:attrName>style.visibility</p:attrName>
                                        </p:attrNameLst>
                                      </p:cBhvr>
                                      <p:to>
                                        <p:strVal val="visible"/>
                                      </p:to>
                                    </p:set>
                                    <p:animEffect transition="in" filter="barn(inVertical)">
                                      <p:cBhvr>
                                        <p:cTn id="174" dur="500"/>
                                        <p:tgtEl>
                                          <p:spTgt spid="4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4" grpId="0"/>
      <p:bldP spid="15" grpId="0"/>
      <p:bldP spid="18" grpId="0"/>
      <p:bldP spid="23" grpId="0"/>
      <p:bldP spid="27" grpId="0"/>
      <p:bldP spid="31" grpId="0"/>
      <p:bldP spid="39" grpId="0"/>
      <p:bldP spid="4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205A8-4B08-4D9B-8CAD-EE3859FDC52E}"/>
              </a:ext>
            </a:extLst>
          </p:cNvPr>
          <p:cNvSpPr>
            <a:spLocks noGrp="1"/>
          </p:cNvSpPr>
          <p:nvPr>
            <p:ph type="title"/>
          </p:nvPr>
        </p:nvSpPr>
        <p:spPr>
          <a:xfrm>
            <a:off x="1661329" y="341194"/>
            <a:ext cx="9841695" cy="1201003"/>
          </a:xfrm>
        </p:spPr>
        <p:txBody>
          <a:bodyPr/>
          <a:lstStyle/>
          <a:p>
            <a:r>
              <a:rPr lang="fa-IR" b="0" i="0" dirty="0">
                <a:solidFill>
                  <a:srgbClr val="222222"/>
                </a:solidFill>
                <a:effectLst/>
                <a:latin typeface="-apple-system"/>
                <a:cs typeface="B Titr" panose="00000700000000000000" pitchFamily="2" charset="-78"/>
              </a:rPr>
              <a:t>نمایش نتایج جدیدتر در صفحه نتایج جستجو</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DC21ECE4-A5AB-4E33-BF13-9970F3BF306B}"/>
              </a:ext>
            </a:extLst>
          </p:cNvPr>
          <p:cNvSpPr>
            <a:spLocks noGrp="1"/>
          </p:cNvSpPr>
          <p:nvPr>
            <p:ph sz="quarter" idx="13"/>
          </p:nvPr>
        </p:nvSpPr>
        <p:spPr>
          <a:xfrm>
            <a:off x="6864394" y="1837772"/>
            <a:ext cx="4903407" cy="4226852"/>
          </a:xfrm>
        </p:spPr>
        <p:txBody>
          <a:bodyPr>
            <a:normAutofit fontScale="92500" lnSpcReduction="10000"/>
          </a:bodyPr>
          <a:lstStyle/>
          <a:p>
            <a:pPr algn="r" rtl="1"/>
            <a:r>
              <a:rPr lang="fa-IR" b="0" i="0" dirty="0">
                <a:solidFill>
                  <a:srgbClr val="222222"/>
                </a:solidFill>
                <a:effectLst/>
                <a:latin typeface="Times New Roman" panose="02020603050405020304" pitchFamily="18" charset="0"/>
                <a:cs typeface="B Nazanin" panose="00000400000000000000" pitchFamily="2" charset="-78"/>
              </a:rPr>
              <a:t>نتایج جستجو غالباً </a:t>
            </a:r>
            <a:r>
              <a:rPr lang="fa-IR" b="0" i="0" dirty="0">
                <a:solidFill>
                  <a:srgbClr val="FF0000"/>
                </a:solidFill>
                <a:effectLst/>
                <a:latin typeface="Times New Roman" panose="02020603050405020304" pitchFamily="18" charset="0"/>
                <a:cs typeface="B Nazanin" panose="00000400000000000000" pitchFamily="2" charset="-78"/>
              </a:rPr>
              <a:t>به ترتیب </a:t>
            </a:r>
            <a:r>
              <a:rPr lang="fa-IR" dirty="0">
                <a:solidFill>
                  <a:srgbClr val="FF0000"/>
                </a:solidFill>
                <a:latin typeface="Times New Roman" panose="02020603050405020304" pitchFamily="18" charset="0"/>
                <a:cs typeface="B Nazanin" panose="00000400000000000000" pitchFamily="2" charset="-78"/>
              </a:rPr>
              <a:t>ربط و بیشترین استناد دریافتی </a:t>
            </a:r>
            <a:r>
              <a:rPr lang="fa-IR" b="0" i="0" dirty="0">
                <a:solidFill>
                  <a:srgbClr val="222222"/>
                </a:solidFill>
                <a:effectLst/>
                <a:latin typeface="Times New Roman" panose="02020603050405020304" pitchFamily="18" charset="0"/>
                <a:cs typeface="B Nazanin" panose="00000400000000000000" pitchFamily="2" charset="-78"/>
              </a:rPr>
              <a:t>و نه به ترتیب تاریخ نمایش داده می‌شوند. برای یافتن مقالات جدیدتر می‌تواند روش‌های زیر را انجام داد.</a:t>
            </a:r>
          </a:p>
          <a:p>
            <a:pPr algn="just" rtl="1"/>
            <a:r>
              <a:rPr lang="fa-IR" b="0" i="0" dirty="0">
                <a:solidFill>
                  <a:srgbClr val="222222"/>
                </a:solidFill>
                <a:effectLst/>
                <a:latin typeface="Times New Roman" panose="02020603050405020304" pitchFamily="18" charset="0"/>
                <a:cs typeface="B Nazanin" panose="00000400000000000000" pitchFamily="2" charset="-78"/>
              </a:rPr>
              <a:t> از روی گزینه‌های سمت چپ صفحه نتایج جستجو بر روی گزینه "</a:t>
            </a:r>
            <a:r>
              <a:rPr lang="en-US" b="0" i="0" cap="none" dirty="0">
                <a:solidFill>
                  <a:srgbClr val="222222"/>
                </a:solidFill>
                <a:effectLst/>
                <a:latin typeface="Times New Roman" panose="02020603050405020304" pitchFamily="18" charset="0"/>
                <a:cs typeface="B Nazanin" panose="00000400000000000000" pitchFamily="2" charset="-78"/>
              </a:rPr>
              <a:t>Since Year</a:t>
            </a:r>
            <a:r>
              <a:rPr lang="fa-IR" b="0" i="0" dirty="0">
                <a:solidFill>
                  <a:srgbClr val="222222"/>
                </a:solidFill>
                <a:effectLst/>
                <a:latin typeface="Times New Roman" panose="02020603050405020304" pitchFamily="18" charset="0"/>
                <a:cs typeface="B Nazanin" panose="00000400000000000000" pitchFamily="2" charset="-78"/>
              </a:rPr>
              <a:t>" کلیک کرده تا مقالات مربوط به یک بازه زمانی خاص نمایش داده شوند.</a:t>
            </a:r>
            <a:endParaRPr lang="en-US" b="0" i="0" dirty="0">
              <a:solidFill>
                <a:srgbClr val="222222"/>
              </a:solidFill>
              <a:effectLst/>
              <a:latin typeface="Times New Roman" panose="02020603050405020304" pitchFamily="18" charset="0"/>
              <a:cs typeface="B Nazanin" panose="00000400000000000000" pitchFamily="2" charset="-78"/>
            </a:endParaRPr>
          </a:p>
          <a:p>
            <a:pPr marL="0" indent="0" algn="r" rtl="1">
              <a:buNone/>
            </a:pPr>
            <a:r>
              <a:rPr lang="fa-IR" dirty="0">
                <a:latin typeface="Times New Roman" panose="02020603050405020304" pitchFamily="18" charset="0"/>
                <a:cs typeface="B Nazanin" panose="00000400000000000000" pitchFamily="2" charset="-78"/>
              </a:rPr>
              <a:t/>
            </a:r>
            <a:br>
              <a:rPr lang="fa-IR" dirty="0">
                <a:latin typeface="Times New Roman" panose="02020603050405020304" pitchFamily="18" charset="0"/>
                <a:cs typeface="B Nazanin" panose="00000400000000000000" pitchFamily="2" charset="-78"/>
              </a:rPr>
            </a:br>
            <a:r>
              <a:rPr lang="fa-IR" b="0" i="0" dirty="0">
                <a:solidFill>
                  <a:srgbClr val="222222"/>
                </a:solidFill>
                <a:effectLst/>
                <a:latin typeface="Times New Roman" panose="02020603050405020304" pitchFamily="18" charset="0"/>
                <a:cs typeface="B Nazanin" panose="00000400000000000000" pitchFamily="2" charset="-78"/>
              </a:rPr>
              <a:t>• با کلیک بر روی گزینه </a:t>
            </a:r>
            <a:r>
              <a:rPr lang="en-US" b="0" i="0" cap="none" dirty="0">
                <a:solidFill>
                  <a:srgbClr val="222222"/>
                </a:solidFill>
                <a:effectLst/>
                <a:latin typeface="Times New Roman" panose="02020603050405020304" pitchFamily="18" charset="0"/>
                <a:cs typeface="B Nazanin" panose="00000400000000000000" pitchFamily="2" charset="-78"/>
              </a:rPr>
              <a:t>Sort by date </a:t>
            </a:r>
            <a:r>
              <a:rPr lang="fa-IR" b="0" i="0" cap="none" dirty="0">
                <a:solidFill>
                  <a:srgbClr val="222222"/>
                </a:solidFill>
                <a:effectLst/>
                <a:latin typeface="Times New Roman" panose="02020603050405020304" pitchFamily="18" charset="0"/>
                <a:cs typeface="B Nazanin" panose="00000400000000000000" pitchFamily="2" charset="-78"/>
              </a:rPr>
              <a:t> </a:t>
            </a:r>
            <a:r>
              <a:rPr lang="fa-IR" b="0" i="0" dirty="0">
                <a:solidFill>
                  <a:srgbClr val="222222"/>
                </a:solidFill>
                <a:effectLst/>
                <a:latin typeface="Times New Roman" panose="02020603050405020304" pitchFamily="18" charset="0"/>
                <a:cs typeface="B Nazanin" panose="00000400000000000000" pitchFamily="2" charset="-78"/>
              </a:rPr>
              <a:t>می‌توان جدیدترین مقالات را یافت و نتایج جستجو به ترتیب زمانی نمایش داده خواهد شد.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9D93E37D-4538-4E3E-9519-79F1C78B7B1A}"/>
              </a:ext>
            </a:extLst>
          </p:cNvPr>
          <p:cNvPicPr>
            <a:picLocks noChangeAspect="1"/>
          </p:cNvPicPr>
          <p:nvPr/>
        </p:nvPicPr>
        <p:blipFill>
          <a:blip r:embed="rId2"/>
          <a:stretch>
            <a:fillRect/>
          </a:stretch>
        </p:blipFill>
        <p:spPr>
          <a:xfrm>
            <a:off x="370410" y="1885015"/>
            <a:ext cx="5950619" cy="4401711"/>
          </a:xfrm>
          <a:prstGeom prst="rect">
            <a:avLst/>
          </a:prstGeom>
          <a:ln>
            <a:noFill/>
          </a:ln>
        </p:spPr>
      </p:pic>
      <p:sp>
        <p:nvSpPr>
          <p:cNvPr id="6" name="TextBox 5">
            <a:extLst>
              <a:ext uri="{FF2B5EF4-FFF2-40B4-BE49-F238E27FC236}">
                <a16:creationId xmlns:a16="http://schemas.microsoft.com/office/drawing/2014/main" id="{A207E24B-514A-4C6C-AEB8-63A4B11DE5D0}"/>
              </a:ext>
            </a:extLst>
          </p:cNvPr>
          <p:cNvSpPr txBox="1"/>
          <p:nvPr/>
        </p:nvSpPr>
        <p:spPr>
          <a:xfrm>
            <a:off x="551329" y="3160059"/>
            <a:ext cx="1062318" cy="1264023"/>
          </a:xfrm>
          <a:prstGeom prst="rect">
            <a:avLst/>
          </a:prstGeom>
          <a:noFill/>
          <a:ln>
            <a:solidFill>
              <a:srgbClr val="FF0000"/>
            </a:solidFill>
          </a:ln>
        </p:spPr>
        <p:txBody>
          <a:bodyPr wrap="square" rtlCol="0">
            <a:spAutoFit/>
          </a:bodyPr>
          <a:lstStyle/>
          <a:p>
            <a:endParaRPr lang="en-US" dirty="0"/>
          </a:p>
        </p:txBody>
      </p:sp>
      <p:sp>
        <p:nvSpPr>
          <p:cNvPr id="7" name="TextBox 6">
            <a:extLst>
              <a:ext uri="{FF2B5EF4-FFF2-40B4-BE49-F238E27FC236}">
                <a16:creationId xmlns:a16="http://schemas.microsoft.com/office/drawing/2014/main" id="{D9AD3E45-4AF3-4E97-B08C-C03F55DA66B0}"/>
              </a:ext>
            </a:extLst>
          </p:cNvPr>
          <p:cNvSpPr txBox="1"/>
          <p:nvPr/>
        </p:nvSpPr>
        <p:spPr>
          <a:xfrm>
            <a:off x="370411" y="4485415"/>
            <a:ext cx="1290918" cy="506917"/>
          </a:xfrm>
          <a:prstGeom prst="rect">
            <a:avLst/>
          </a:prstGeom>
          <a:noFill/>
          <a:ln>
            <a:solidFill>
              <a:srgbClr val="FF0000"/>
            </a:solidFill>
          </a:ln>
        </p:spPr>
        <p:txBody>
          <a:bodyPr wrap="square" rtlCol="0">
            <a:spAutoFit/>
          </a:bodyPr>
          <a:lstStyle/>
          <a:p>
            <a:endParaRPr lang="en-US" dirty="0"/>
          </a:p>
        </p:txBody>
      </p:sp>
    </p:spTree>
    <p:extLst>
      <p:ext uri="{BB962C8B-B14F-4D97-AF65-F5344CB8AC3E}">
        <p14:creationId xmlns:p14="http://schemas.microsoft.com/office/powerpoint/2010/main" val="2838876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16" presetClass="entr" presetSubtype="21" fill="hold"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arn(inVertical)">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16" presetClass="entr" presetSubtype="21" fill="hold" nodeType="with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barn(inVertical)">
                                      <p:cBhvr>
                                        <p:cTn id="20" dur="5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par>
                                <p:cTn id="27" presetID="16" presetClass="entr" presetSubtype="21" fill="hold" nodeType="with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barn(inVertical)">
                                      <p:cBhvr>
                                        <p:cTn id="2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F02CA-F225-49EA-8170-29B7D0D17617}"/>
              </a:ext>
            </a:extLst>
          </p:cNvPr>
          <p:cNvSpPr>
            <a:spLocks noGrp="1"/>
          </p:cNvSpPr>
          <p:nvPr>
            <p:ph type="title"/>
          </p:nvPr>
        </p:nvSpPr>
        <p:spPr>
          <a:xfrm>
            <a:off x="913775" y="618518"/>
            <a:ext cx="10364451" cy="658954"/>
          </a:xfrm>
        </p:spPr>
        <p:txBody>
          <a:bodyPr>
            <a:normAutofit fontScale="90000"/>
          </a:bodyPr>
          <a:lstStyle/>
          <a:p>
            <a:r>
              <a:rPr lang="fa-IR" dirty="0">
                <a:cs typeface="B Titr" panose="00000700000000000000" pitchFamily="2" charset="-78"/>
              </a:rPr>
              <a:t>دانلود مقاله از گوگل اسکالر</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861A12C7-887A-47C2-9F7A-4D1A88C4F029}"/>
              </a:ext>
            </a:extLst>
          </p:cNvPr>
          <p:cNvSpPr>
            <a:spLocks noGrp="1"/>
          </p:cNvSpPr>
          <p:nvPr>
            <p:ph sz="quarter" idx="13"/>
          </p:nvPr>
        </p:nvSpPr>
        <p:spPr>
          <a:xfrm>
            <a:off x="7960658" y="2367092"/>
            <a:ext cx="3316941" cy="3424107"/>
          </a:xfrm>
        </p:spPr>
        <p:txBody>
          <a:bodyPr>
            <a:normAutofit fontScale="77500" lnSpcReduction="20000"/>
          </a:bodyPr>
          <a:lstStyle/>
          <a:p>
            <a:pPr marL="0" indent="0" algn="r" rtl="1">
              <a:buNone/>
            </a:pPr>
            <a:r>
              <a:rPr lang="fa-IR" dirty="0">
                <a:cs typeface="B Nazanin" panose="00000400000000000000" pitchFamily="2" charset="-78"/>
              </a:rPr>
              <a:t>1- در مقالاتی که گزینه </a:t>
            </a:r>
            <a:r>
              <a:rPr lang="en-US" dirty="0">
                <a:cs typeface="B Nazanin" panose="00000400000000000000" pitchFamily="2" charset="-78"/>
              </a:rPr>
              <a:t>pdf</a:t>
            </a:r>
            <a:r>
              <a:rPr lang="fa-IR" dirty="0">
                <a:cs typeface="B Nazanin" panose="00000400000000000000" pitchFamily="2" charset="-78"/>
              </a:rPr>
              <a:t> ثبت شده،امکان دانلود رایگان مقاله وجود دارد. </a:t>
            </a:r>
          </a:p>
          <a:p>
            <a:pPr marL="0" indent="0" algn="r" rtl="1">
              <a:buNone/>
            </a:pPr>
            <a:r>
              <a:rPr lang="fa-IR" dirty="0">
                <a:cs typeface="B Nazanin" panose="00000400000000000000" pitchFamily="2" charset="-78"/>
              </a:rPr>
              <a:t>2- در صورتی که روی عنوان مقاله کلیک کنید وارد سایت ناشر شده و امکان دانلود را از سایت ناشر بررسی میکنیم.</a:t>
            </a:r>
          </a:p>
          <a:p>
            <a:pPr marL="0" indent="0" algn="r" rtl="1">
              <a:buNone/>
            </a:pPr>
            <a:r>
              <a:rPr lang="fa-IR" dirty="0">
                <a:cs typeface="B Nazanin" panose="00000400000000000000" pitchFamily="2" charset="-78"/>
              </a:rPr>
              <a:t>3-در حالتی که مثل نتیجه اول گزینه </a:t>
            </a:r>
            <a:r>
              <a:rPr lang="en-US" dirty="0">
                <a:cs typeface="B Nazanin" panose="00000400000000000000" pitchFamily="2" charset="-78"/>
              </a:rPr>
              <a:t>pdf</a:t>
            </a:r>
            <a:r>
              <a:rPr lang="fa-IR" dirty="0">
                <a:cs typeface="B Nazanin" panose="00000400000000000000" pitchFamily="2" charset="-78"/>
              </a:rPr>
              <a:t> موجود نیست </a:t>
            </a:r>
            <a:r>
              <a:rPr lang="en-US" cap="none" dirty="0">
                <a:cs typeface="B Nazanin" panose="00000400000000000000" pitchFamily="2" charset="-78"/>
              </a:rPr>
              <a:t>version</a:t>
            </a:r>
            <a:r>
              <a:rPr lang="fa-IR" dirty="0">
                <a:cs typeface="B Nazanin" panose="00000400000000000000" pitchFamily="2" charset="-78"/>
              </a:rPr>
              <a:t>های دیگر مقاله را بررسی میکنیم.</a:t>
            </a:r>
          </a:p>
          <a:p>
            <a:pPr marL="0" indent="0" algn="r" rtl="1">
              <a:buNone/>
            </a:pPr>
            <a:r>
              <a:rPr lang="fa-IR" dirty="0">
                <a:cs typeface="B Nazanin" panose="00000400000000000000" pitchFamily="2" charset="-78"/>
              </a:rPr>
              <a:t>4- در شرایطی که از هیچ کدام از روش‌های بالا به نتیجه نرسیدید به کتابخانه دانشکده مراجعه کنید. </a:t>
            </a:r>
          </a:p>
          <a:p>
            <a:pPr marL="0" indent="0" algn="r" rtl="1">
              <a:buNone/>
            </a:pP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AE464D83-B8C4-40D1-9BF4-E4B4E325B273}"/>
              </a:ext>
            </a:extLst>
          </p:cNvPr>
          <p:cNvPicPr>
            <a:picLocks noChangeAspect="1"/>
          </p:cNvPicPr>
          <p:nvPr/>
        </p:nvPicPr>
        <p:blipFill>
          <a:blip r:embed="rId2"/>
          <a:stretch>
            <a:fillRect/>
          </a:stretch>
        </p:blipFill>
        <p:spPr>
          <a:xfrm>
            <a:off x="257165" y="1533780"/>
            <a:ext cx="7499959" cy="4436714"/>
          </a:xfrm>
          <a:prstGeom prst="rect">
            <a:avLst/>
          </a:prstGeom>
        </p:spPr>
      </p:pic>
      <p:sp>
        <p:nvSpPr>
          <p:cNvPr id="7" name="Arrow: Down 6">
            <a:extLst>
              <a:ext uri="{FF2B5EF4-FFF2-40B4-BE49-F238E27FC236}">
                <a16:creationId xmlns:a16="http://schemas.microsoft.com/office/drawing/2014/main" id="{C14CAA4C-068D-4270-A245-CD1F783B93F4}"/>
              </a:ext>
            </a:extLst>
          </p:cNvPr>
          <p:cNvSpPr/>
          <p:nvPr/>
        </p:nvSpPr>
        <p:spPr>
          <a:xfrm>
            <a:off x="7019365" y="2546387"/>
            <a:ext cx="295835" cy="583570"/>
          </a:xfrm>
          <a:prstGeom prst="downArrow">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25D8AED0-1182-4A40-A6CF-02D9BE7D025E}"/>
              </a:ext>
            </a:extLst>
          </p:cNvPr>
          <p:cNvSpPr txBox="1"/>
          <p:nvPr/>
        </p:nvSpPr>
        <p:spPr>
          <a:xfrm>
            <a:off x="7315200" y="2675965"/>
            <a:ext cx="441924" cy="369332"/>
          </a:xfrm>
          <a:prstGeom prst="rect">
            <a:avLst/>
          </a:prstGeom>
          <a:noFill/>
        </p:spPr>
        <p:txBody>
          <a:bodyPr wrap="square" rtlCol="0">
            <a:spAutoFit/>
          </a:bodyPr>
          <a:lstStyle/>
          <a:p>
            <a:r>
              <a:rPr lang="fa-IR" dirty="0">
                <a:solidFill>
                  <a:srgbClr val="FF0000"/>
                </a:solidFill>
                <a:cs typeface="B Nazanin" panose="00000400000000000000" pitchFamily="2" charset="-78"/>
              </a:rPr>
              <a:t>1</a:t>
            </a:r>
            <a:endParaRPr lang="en-US" dirty="0">
              <a:solidFill>
                <a:srgbClr val="FF0000"/>
              </a:solidFill>
              <a:cs typeface="B Nazanin" panose="00000400000000000000" pitchFamily="2" charset="-78"/>
            </a:endParaRPr>
          </a:p>
        </p:txBody>
      </p:sp>
      <p:sp>
        <p:nvSpPr>
          <p:cNvPr id="9" name="Arrow: Left 8">
            <a:extLst>
              <a:ext uri="{FF2B5EF4-FFF2-40B4-BE49-F238E27FC236}">
                <a16:creationId xmlns:a16="http://schemas.microsoft.com/office/drawing/2014/main" id="{30C01B62-1F44-4A83-94A6-D991E29EAD37}"/>
              </a:ext>
            </a:extLst>
          </p:cNvPr>
          <p:cNvSpPr/>
          <p:nvPr/>
        </p:nvSpPr>
        <p:spPr>
          <a:xfrm>
            <a:off x="5358752" y="1665027"/>
            <a:ext cx="591671" cy="235785"/>
          </a:xfrm>
          <a:prstGeom prst="lef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ECE32A9F-688D-4E30-A168-75E97497BA5A}"/>
              </a:ext>
            </a:extLst>
          </p:cNvPr>
          <p:cNvSpPr txBox="1"/>
          <p:nvPr/>
        </p:nvSpPr>
        <p:spPr>
          <a:xfrm>
            <a:off x="5950423" y="1665027"/>
            <a:ext cx="382138" cy="382980"/>
          </a:xfrm>
          <a:prstGeom prst="rect">
            <a:avLst/>
          </a:prstGeom>
          <a:noFill/>
        </p:spPr>
        <p:txBody>
          <a:bodyPr wrap="square" rtlCol="0">
            <a:spAutoFit/>
          </a:bodyPr>
          <a:lstStyle/>
          <a:p>
            <a:r>
              <a:rPr lang="fa-IR" dirty="0">
                <a:solidFill>
                  <a:srgbClr val="FF0000"/>
                </a:solidFill>
                <a:cs typeface="B Nazanin" panose="00000400000000000000" pitchFamily="2" charset="-78"/>
              </a:rPr>
              <a:t>2</a:t>
            </a:r>
            <a:endParaRPr lang="en-US" dirty="0">
              <a:solidFill>
                <a:srgbClr val="FF0000"/>
              </a:solidFill>
              <a:cs typeface="B Nazanin" panose="00000400000000000000" pitchFamily="2" charset="-78"/>
            </a:endParaRPr>
          </a:p>
        </p:txBody>
      </p:sp>
      <p:sp>
        <p:nvSpPr>
          <p:cNvPr id="11" name="Arrow: Left 10">
            <a:extLst>
              <a:ext uri="{FF2B5EF4-FFF2-40B4-BE49-F238E27FC236}">
                <a16:creationId xmlns:a16="http://schemas.microsoft.com/office/drawing/2014/main" id="{71F5D792-D85F-4BE3-863E-D8B6EDEA9FA2}"/>
              </a:ext>
            </a:extLst>
          </p:cNvPr>
          <p:cNvSpPr/>
          <p:nvPr/>
        </p:nvSpPr>
        <p:spPr>
          <a:xfrm>
            <a:off x="3603812" y="2576336"/>
            <a:ext cx="505100" cy="226762"/>
          </a:xfrm>
          <a:prstGeom prst="lef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F59837B-E0D3-4F02-942F-FB0FD68758BF}"/>
              </a:ext>
            </a:extLst>
          </p:cNvPr>
          <p:cNvSpPr txBox="1"/>
          <p:nvPr/>
        </p:nvSpPr>
        <p:spPr>
          <a:xfrm>
            <a:off x="4158882" y="2512156"/>
            <a:ext cx="639649" cy="369332"/>
          </a:xfrm>
          <a:prstGeom prst="rect">
            <a:avLst/>
          </a:prstGeom>
          <a:noFill/>
        </p:spPr>
        <p:txBody>
          <a:bodyPr wrap="square" rtlCol="0">
            <a:spAutoFit/>
          </a:bodyPr>
          <a:lstStyle/>
          <a:p>
            <a:r>
              <a:rPr lang="fa-IR" dirty="0">
                <a:solidFill>
                  <a:srgbClr val="FF0000"/>
                </a:solidFill>
                <a:cs typeface="B Nazanin" panose="00000400000000000000" pitchFamily="2" charset="-78"/>
              </a:rPr>
              <a:t>3</a:t>
            </a:r>
            <a:endParaRPr lang="en-US" dirty="0">
              <a:solidFill>
                <a:srgbClr val="FF0000"/>
              </a:solidFill>
              <a:cs typeface="B Nazanin" panose="00000400000000000000" pitchFamily="2" charset="-78"/>
            </a:endParaRPr>
          </a:p>
        </p:txBody>
      </p:sp>
    </p:spTree>
    <p:extLst>
      <p:ext uri="{BB962C8B-B14F-4D97-AF65-F5344CB8AC3E}">
        <p14:creationId xmlns:p14="http://schemas.microsoft.com/office/powerpoint/2010/main" val="1082115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barn(inVertical)">
                                      <p:cBhvr>
                                        <p:cTn id="24" dur="500"/>
                                        <p:tgtEl>
                                          <p:spTgt spid="3">
                                            <p:txEl>
                                              <p:pRg st="1" end="1"/>
                                            </p:txEl>
                                          </p:spTgt>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par>
                                <p:cTn id="28" presetID="16" presetClass="entr" presetSubtype="21" fill="hold" nodeType="withEffect">
                                  <p:stCondLst>
                                    <p:cond delay="0"/>
                                  </p:stCondLst>
                                  <p:childTnLst>
                                    <p:set>
                                      <p:cBhvr>
                                        <p:cTn id="29" dur="1" fill="hold">
                                          <p:stCondLst>
                                            <p:cond delay="0"/>
                                          </p:stCondLst>
                                        </p:cTn>
                                        <p:tgtEl>
                                          <p:spTgt spid="10">
                                            <p:txEl>
                                              <p:pRg st="0" end="0"/>
                                            </p:txEl>
                                          </p:spTgt>
                                        </p:tgtEl>
                                        <p:attrNameLst>
                                          <p:attrName>style.visibility</p:attrName>
                                        </p:attrNameLst>
                                      </p:cBhvr>
                                      <p:to>
                                        <p:strVal val="visible"/>
                                      </p:to>
                                    </p:set>
                                    <p:animEffect transition="in" filter="barn(inVertical)">
                                      <p:cBhvr>
                                        <p:cTn id="30" dur="500"/>
                                        <p:tgtEl>
                                          <p:spTgt spid="10">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barn(inVertical)">
                                      <p:cBhvr>
                                        <p:cTn id="35" dur="500"/>
                                        <p:tgtEl>
                                          <p:spTgt spid="3">
                                            <p:txEl>
                                              <p:pRg st="2" end="2"/>
                                            </p:txEl>
                                          </p:spTgt>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down)">
                                      <p:cBhvr>
                                        <p:cTn id="38" dur="500"/>
                                        <p:tgtEl>
                                          <p:spTgt spid="11"/>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3">
                                            <p:txEl>
                                              <p:pRg st="3" end="3"/>
                                            </p:txEl>
                                          </p:spTgt>
                                        </p:tgtEl>
                                        <p:attrNameLst>
                                          <p:attrName>style.visibility</p:attrName>
                                        </p:attrNameLst>
                                      </p:cBhvr>
                                      <p:to>
                                        <p:strVal val="visible"/>
                                      </p:to>
                                    </p:set>
                                    <p:animEffect transition="in" filter="barn(inVertical)">
                                      <p:cBhvr>
                                        <p:cTn id="4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1" grpId="0" animBg="1"/>
      <p:bldP spid="1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AFF77D-A755-436C-9C43-C5CACE0C9B27}"/>
              </a:ext>
            </a:extLst>
          </p:cNvPr>
          <p:cNvSpPr>
            <a:spLocks noGrp="1"/>
          </p:cNvSpPr>
          <p:nvPr>
            <p:ph type="title"/>
          </p:nvPr>
        </p:nvSpPr>
        <p:spPr>
          <a:xfrm>
            <a:off x="913775" y="349624"/>
            <a:ext cx="10364451" cy="1116106"/>
          </a:xfrm>
        </p:spPr>
        <p:style>
          <a:lnRef idx="1">
            <a:schemeClr val="accent1"/>
          </a:lnRef>
          <a:fillRef idx="2">
            <a:schemeClr val="accent1"/>
          </a:fillRef>
          <a:effectRef idx="1">
            <a:schemeClr val="accent1"/>
          </a:effectRef>
          <a:fontRef idx="minor">
            <a:schemeClr val="dk1"/>
          </a:fontRef>
        </p:style>
        <p:txBody>
          <a:bodyPr/>
          <a:lstStyle/>
          <a:p>
            <a:r>
              <a:rPr lang="fa-IR" dirty="0">
                <a:cs typeface="B Titr" panose="00000700000000000000" pitchFamily="2" charset="-78"/>
              </a:rPr>
              <a:t>سایر ویژگی‌ها و قابلیت‌های گوکل اسکالر</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7B3E3BE2-E0E8-4F09-B180-2C1C5DEA7F48}"/>
              </a:ext>
            </a:extLst>
          </p:cNvPr>
          <p:cNvSpPr>
            <a:spLocks noGrp="1"/>
          </p:cNvSpPr>
          <p:nvPr>
            <p:ph sz="quarter" idx="13"/>
          </p:nvPr>
        </p:nvSpPr>
        <p:spPr>
          <a:xfrm>
            <a:off x="913774" y="1788460"/>
            <a:ext cx="10623802" cy="5069540"/>
          </a:xfrm>
        </p:spPr>
        <p:txBody>
          <a:bodyPr>
            <a:noAutofit/>
          </a:bodyPr>
          <a:lstStyle/>
          <a:p>
            <a:pPr algn="just" rtl="1"/>
            <a:r>
              <a:rPr lang="fa-IR" sz="2800" dirty="0">
                <a:cs typeface="B Nazanin" panose="00000400000000000000" pitchFamily="2" charset="-78"/>
              </a:rPr>
              <a:t>اگر با حساب کاربری گوگل در پایگاه گوگل اسکالر لاگین شوید امکانات زیر نیز برای شما فعال است:</a:t>
            </a:r>
          </a:p>
          <a:p>
            <a:pPr lvl="1" algn="just" rtl="1"/>
            <a:r>
              <a:rPr lang="fa-IR" sz="2800" dirty="0">
                <a:cs typeface="B Nazanin" panose="00000400000000000000" pitchFamily="2" charset="-78"/>
              </a:rPr>
              <a:t>امکان ذخیره کردن نتایج جستجودر </a:t>
            </a:r>
            <a:r>
              <a:rPr lang="en-US" sz="2800" cap="none" dirty="0">
                <a:solidFill>
                  <a:srgbClr val="FF0000"/>
                </a:solidFill>
                <a:cs typeface="B Nazanin" panose="00000400000000000000" pitchFamily="2" charset="-78"/>
              </a:rPr>
              <a:t>My Library</a:t>
            </a:r>
            <a:r>
              <a:rPr lang="fa-IR" sz="2800" cap="none" dirty="0">
                <a:cs typeface="B Nazanin" panose="00000400000000000000" pitchFamily="2" charset="-78"/>
              </a:rPr>
              <a:t> </a:t>
            </a:r>
            <a:endParaRPr lang="fa-IR" sz="2800" dirty="0">
              <a:cs typeface="B Nazanin" panose="00000400000000000000" pitchFamily="2" charset="-78"/>
            </a:endParaRPr>
          </a:p>
          <a:p>
            <a:pPr lvl="1" algn="just" rtl="1"/>
            <a:r>
              <a:rPr lang="fa-IR" sz="2800" dirty="0">
                <a:cs typeface="B Nazanin" panose="00000400000000000000" pitchFamily="2" charset="-78"/>
              </a:rPr>
              <a:t>امکان تنظیم </a:t>
            </a:r>
            <a:r>
              <a:rPr lang="en-US" sz="2800" cap="none" dirty="0">
                <a:solidFill>
                  <a:srgbClr val="FF0000"/>
                </a:solidFill>
                <a:cs typeface="B Nazanin" panose="00000400000000000000" pitchFamily="2" charset="-78"/>
              </a:rPr>
              <a:t>Alert</a:t>
            </a:r>
            <a:r>
              <a:rPr lang="fa-IR" sz="2800" cap="none" dirty="0">
                <a:cs typeface="B Nazanin" panose="00000400000000000000" pitchFamily="2" charset="-78"/>
              </a:rPr>
              <a:t> </a:t>
            </a:r>
            <a:r>
              <a:rPr lang="fa-IR" sz="2800" dirty="0">
                <a:cs typeface="B Nazanin" panose="00000400000000000000" pitchFamily="2" charset="-78"/>
              </a:rPr>
              <a:t>از نتیجه جستجو( </a:t>
            </a:r>
            <a:r>
              <a:rPr lang="en-US" sz="2800" cap="none" dirty="0">
                <a:cs typeface="B Nazanin" panose="00000400000000000000" pitchFamily="2" charset="-78"/>
              </a:rPr>
              <a:t>Alert</a:t>
            </a:r>
            <a:r>
              <a:rPr lang="fa-IR" sz="2800" cap="none" dirty="0">
                <a:cs typeface="B Nazanin" panose="00000400000000000000" pitchFamily="2" charset="-78"/>
              </a:rPr>
              <a:t> </a:t>
            </a:r>
            <a:r>
              <a:rPr lang="fa-IR" sz="2800" dirty="0">
                <a:cs typeface="B Nazanin" panose="00000400000000000000" pitchFamily="2" charset="-78"/>
              </a:rPr>
              <a:t>امکانی است که پایگاه در اختیار کاربر قرار می‌دهد و هر رکوردی که در آینده با فرمول جستجوی مورد نظر به پایگاه اضافه شد را به کاربر از طریق ایمیل اطلاع‌رسانی می‌کند.)</a:t>
            </a:r>
          </a:p>
          <a:p>
            <a:pPr lvl="1" algn="just" rtl="1"/>
            <a:r>
              <a:rPr lang="fa-IR" sz="2800" dirty="0">
                <a:cs typeface="B Nazanin" panose="00000400000000000000" pitchFamily="2" charset="-78"/>
              </a:rPr>
              <a:t>امکان ایجاد</a:t>
            </a:r>
            <a:r>
              <a:rPr lang="en-US" sz="2800" dirty="0">
                <a:cs typeface="B Nazanin" panose="00000400000000000000" pitchFamily="2" charset="-78"/>
              </a:rPr>
              <a:t> </a:t>
            </a:r>
            <a:r>
              <a:rPr lang="en-US" sz="2800" cap="none" dirty="0">
                <a:solidFill>
                  <a:srgbClr val="FF0000"/>
                </a:solidFill>
                <a:cs typeface="B Nazanin" panose="00000400000000000000" pitchFamily="2" charset="-78"/>
              </a:rPr>
              <a:t>My Profile</a:t>
            </a:r>
            <a:r>
              <a:rPr lang="fa-IR" sz="2800" cap="none" dirty="0">
                <a:solidFill>
                  <a:srgbClr val="FF0000"/>
                </a:solidFill>
                <a:cs typeface="B Nazanin" panose="00000400000000000000" pitchFamily="2" charset="-78"/>
              </a:rPr>
              <a:t> </a:t>
            </a:r>
            <a:r>
              <a:rPr lang="fa-IR" sz="2800" cap="none" dirty="0">
                <a:cs typeface="B Nazanin" panose="00000400000000000000" pitchFamily="2" charset="-78"/>
              </a:rPr>
              <a:t>(</a:t>
            </a:r>
            <a:r>
              <a:rPr lang="fa-IR" sz="2800" dirty="0">
                <a:cs typeface="B Nazanin" panose="00000400000000000000" pitchFamily="2" charset="-78"/>
              </a:rPr>
              <a:t>پروفایل عمومی نویسنده) که مقالات نوشته شده توسط هر شخص در این صفحه آورده می‌شود و شاخص‌های استنادی مثل </a:t>
            </a:r>
            <a:r>
              <a:rPr lang="en-US" sz="2800" cap="none" dirty="0">
                <a:cs typeface="B Nazanin" panose="00000400000000000000" pitchFamily="2" charset="-78"/>
              </a:rPr>
              <a:t>H-index</a:t>
            </a:r>
            <a:r>
              <a:rPr lang="fa-IR" sz="2800" cap="none" dirty="0">
                <a:cs typeface="B Nazanin" panose="00000400000000000000" pitchFamily="2" charset="-78"/>
              </a:rPr>
              <a:t>  </a:t>
            </a:r>
            <a:r>
              <a:rPr lang="fa-IR" sz="2800" dirty="0">
                <a:cs typeface="B Nazanin" panose="00000400000000000000" pitchFamily="2" charset="-78"/>
              </a:rPr>
              <a:t>برای هر فرد محاسبه می‌شود.</a:t>
            </a:r>
            <a:endParaRPr lang="en-US" sz="2800" dirty="0">
              <a:cs typeface="B Nazanin" panose="00000400000000000000" pitchFamily="2" charset="-78"/>
            </a:endParaRPr>
          </a:p>
        </p:txBody>
      </p:sp>
    </p:spTree>
    <p:extLst>
      <p:ext uri="{BB962C8B-B14F-4D97-AF65-F5344CB8AC3E}">
        <p14:creationId xmlns:p14="http://schemas.microsoft.com/office/powerpoint/2010/main" val="6820522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B43ED02-9F8D-488D-8FBE-A2A19BFC113D}"/>
              </a:ext>
            </a:extLst>
          </p:cNvPr>
          <p:cNvPicPr>
            <a:picLocks noChangeAspect="1"/>
          </p:cNvPicPr>
          <p:nvPr/>
        </p:nvPicPr>
        <p:blipFill>
          <a:blip r:embed="rId2"/>
          <a:stretch>
            <a:fillRect/>
          </a:stretch>
        </p:blipFill>
        <p:spPr>
          <a:xfrm>
            <a:off x="169817" y="702640"/>
            <a:ext cx="12022183" cy="5663343"/>
          </a:xfrm>
          <a:prstGeom prst="rect">
            <a:avLst/>
          </a:prstGeom>
        </p:spPr>
      </p:pic>
      <p:sp>
        <p:nvSpPr>
          <p:cNvPr id="11" name="TextBox 10">
            <a:extLst>
              <a:ext uri="{FF2B5EF4-FFF2-40B4-BE49-F238E27FC236}">
                <a16:creationId xmlns:a16="http://schemas.microsoft.com/office/drawing/2014/main" id="{6235412C-FF80-4423-BA44-3F7B49C142A7}"/>
              </a:ext>
            </a:extLst>
          </p:cNvPr>
          <p:cNvSpPr txBox="1"/>
          <p:nvPr/>
        </p:nvSpPr>
        <p:spPr>
          <a:xfrm>
            <a:off x="2864224" y="2254879"/>
            <a:ext cx="2084294" cy="443753"/>
          </a:xfrm>
          <a:prstGeom prst="rect">
            <a:avLst/>
          </a:prstGeom>
          <a:noFill/>
          <a:ln w="28575">
            <a:solidFill>
              <a:schemeClr val="accent1"/>
            </a:solidFill>
          </a:ln>
        </p:spPr>
        <p:txBody>
          <a:bodyPr wrap="square" rtlCol="0">
            <a:spAutoFit/>
          </a:bodyPr>
          <a:lstStyle/>
          <a:p>
            <a:endParaRPr lang="en-US" dirty="0"/>
          </a:p>
        </p:txBody>
      </p:sp>
      <p:sp>
        <p:nvSpPr>
          <p:cNvPr id="12" name="TextBox 11">
            <a:extLst>
              <a:ext uri="{FF2B5EF4-FFF2-40B4-BE49-F238E27FC236}">
                <a16:creationId xmlns:a16="http://schemas.microsoft.com/office/drawing/2014/main" id="{566A3324-C41A-4B4F-BB2B-7EB2C2527EA5}"/>
              </a:ext>
            </a:extLst>
          </p:cNvPr>
          <p:cNvSpPr txBox="1"/>
          <p:nvPr/>
        </p:nvSpPr>
        <p:spPr>
          <a:xfrm>
            <a:off x="8693715" y="3428999"/>
            <a:ext cx="1210235" cy="443753"/>
          </a:xfrm>
          <a:prstGeom prst="rect">
            <a:avLst/>
          </a:prstGeom>
          <a:noFill/>
          <a:ln>
            <a:solidFill>
              <a:srgbClr val="C00000"/>
            </a:solidFill>
          </a:ln>
        </p:spPr>
        <p:txBody>
          <a:bodyPr wrap="square" rtlCol="0">
            <a:spAutoFit/>
          </a:bodyPr>
          <a:lstStyle/>
          <a:p>
            <a:endParaRPr lang="en-US" dirty="0"/>
          </a:p>
        </p:txBody>
      </p:sp>
      <p:sp>
        <p:nvSpPr>
          <p:cNvPr id="13" name="TextBox 12">
            <a:extLst>
              <a:ext uri="{FF2B5EF4-FFF2-40B4-BE49-F238E27FC236}">
                <a16:creationId xmlns:a16="http://schemas.microsoft.com/office/drawing/2014/main" id="{9217256D-682E-4B95-AB23-DB7A0A4570B5}"/>
              </a:ext>
            </a:extLst>
          </p:cNvPr>
          <p:cNvSpPr txBox="1"/>
          <p:nvPr/>
        </p:nvSpPr>
        <p:spPr>
          <a:xfrm>
            <a:off x="6086397" y="4784848"/>
            <a:ext cx="1272988" cy="376517"/>
          </a:xfrm>
          <a:prstGeom prst="rect">
            <a:avLst/>
          </a:prstGeom>
          <a:noFill/>
          <a:ln>
            <a:solidFill>
              <a:srgbClr val="C00000"/>
            </a:solidFill>
          </a:ln>
        </p:spPr>
        <p:txBody>
          <a:bodyPr wrap="square" rtlCol="0">
            <a:spAutoFit/>
          </a:bodyPr>
          <a:lstStyle/>
          <a:p>
            <a:endParaRPr lang="en-US" dirty="0"/>
          </a:p>
        </p:txBody>
      </p:sp>
      <p:sp>
        <p:nvSpPr>
          <p:cNvPr id="2" name="Slide Number Placeholder 1">
            <a:extLst>
              <a:ext uri="{FF2B5EF4-FFF2-40B4-BE49-F238E27FC236}">
                <a16:creationId xmlns:a16="http://schemas.microsoft.com/office/drawing/2014/main" id="{2C506316-A815-4375-B213-17B1DBA7EC7C}"/>
              </a:ext>
            </a:extLst>
          </p:cNvPr>
          <p:cNvSpPr>
            <a:spLocks noGrp="1"/>
          </p:cNvSpPr>
          <p:nvPr>
            <p:ph type="sldNum" sz="quarter" idx="12"/>
          </p:nvPr>
        </p:nvSpPr>
        <p:spPr/>
        <p:txBody>
          <a:bodyPr/>
          <a:lstStyle/>
          <a:p>
            <a:fld id="{70DEB68B-DBB5-4F54-B6AD-E86FB4AEDA18}" type="slidenum">
              <a:rPr lang="en-US" smtClean="0"/>
              <a:t>5</a:t>
            </a:fld>
            <a:endParaRPr lang="en-US"/>
          </a:p>
        </p:txBody>
      </p:sp>
    </p:spTree>
    <p:extLst>
      <p:ext uri="{BB962C8B-B14F-4D97-AF65-F5344CB8AC3E}">
        <p14:creationId xmlns:p14="http://schemas.microsoft.com/office/powerpoint/2010/main" val="2648212970"/>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370E8-198A-4CDC-8783-F24F7F88DC74}"/>
              </a:ext>
            </a:extLst>
          </p:cNvPr>
          <p:cNvSpPr>
            <a:spLocks noGrp="1"/>
          </p:cNvSpPr>
          <p:nvPr>
            <p:ph type="title"/>
          </p:nvPr>
        </p:nvSpPr>
        <p:spPr>
          <a:xfrm>
            <a:off x="1750423" y="522515"/>
            <a:ext cx="9752601" cy="1382486"/>
          </a:xfrm>
        </p:spPr>
        <p:style>
          <a:lnRef idx="1">
            <a:schemeClr val="accent5"/>
          </a:lnRef>
          <a:fillRef idx="2">
            <a:schemeClr val="accent5"/>
          </a:fillRef>
          <a:effectRef idx="1">
            <a:schemeClr val="accent5"/>
          </a:effectRef>
          <a:fontRef idx="minor">
            <a:schemeClr val="dk1"/>
          </a:fontRef>
        </p:style>
        <p:txBody>
          <a:bodyPr/>
          <a:lstStyle/>
          <a:p>
            <a:pPr rtl="1"/>
            <a:r>
              <a:rPr lang="fa-IR" dirty="0">
                <a:solidFill>
                  <a:prstClr val="black">
                    <a:lumMod val="85000"/>
                    <a:lumOff val="15000"/>
                  </a:prstClr>
                </a:solidFill>
                <a:cs typeface="B Titr" panose="00000700000000000000" pitchFamily="2" charset="-78"/>
              </a:rPr>
              <a:t>عملگرهای جستجو</a:t>
            </a:r>
            <a:endParaRPr lang="en-US" dirty="0"/>
          </a:p>
        </p:txBody>
      </p:sp>
      <p:sp>
        <p:nvSpPr>
          <p:cNvPr id="3" name="Content Placeholder 2">
            <a:extLst>
              <a:ext uri="{FF2B5EF4-FFF2-40B4-BE49-F238E27FC236}">
                <a16:creationId xmlns:a16="http://schemas.microsoft.com/office/drawing/2014/main" id="{31541B2A-FC50-4DD4-AADB-9DF71D80B122}"/>
              </a:ext>
            </a:extLst>
          </p:cNvPr>
          <p:cNvSpPr>
            <a:spLocks noGrp="1"/>
          </p:cNvSpPr>
          <p:nvPr>
            <p:ph idx="1"/>
          </p:nvPr>
        </p:nvSpPr>
        <p:spPr>
          <a:xfrm>
            <a:off x="1415107" y="2169994"/>
            <a:ext cx="10087916" cy="3848669"/>
          </a:xfrm>
        </p:spPr>
        <p:txBody>
          <a:bodyPr>
            <a:normAutofit/>
          </a:bodyPr>
          <a:lstStyle/>
          <a:p>
            <a:pPr marL="0" indent="0" algn="r" rtl="1">
              <a:buNone/>
            </a:pPr>
            <a:r>
              <a:rPr lang="en-US" sz="2800" dirty="0">
                <a:solidFill>
                  <a:srgbClr val="FF0000"/>
                </a:solidFill>
                <a:latin typeface="Times New Roman" panose="02020603050405020304" pitchFamily="18" charset="0"/>
                <a:cs typeface="B Nazanin" panose="00000400000000000000" pitchFamily="2" charset="-78"/>
              </a:rPr>
              <a:t>OR</a:t>
            </a:r>
          </a:p>
          <a:p>
            <a:pPr marL="0" indent="0" algn="r" rtl="1">
              <a:buNone/>
            </a:pPr>
            <a:r>
              <a:rPr lang="fa-IR" sz="2800" dirty="0">
                <a:latin typeface="Times New Roman" panose="02020603050405020304" pitchFamily="18" charset="0"/>
                <a:cs typeface="B Nazanin" panose="00000400000000000000" pitchFamily="2" charset="-78"/>
              </a:rPr>
              <a:t>استفاده از </a:t>
            </a:r>
            <a:r>
              <a:rPr lang="en-US" sz="2800" dirty="0">
                <a:latin typeface="Times New Roman" panose="02020603050405020304" pitchFamily="18" charset="0"/>
                <a:cs typeface="B Nazanin" panose="00000400000000000000" pitchFamily="2" charset="-78"/>
              </a:rPr>
              <a:t>OR</a:t>
            </a:r>
            <a:r>
              <a:rPr lang="fa-IR" sz="2800" dirty="0">
                <a:latin typeface="Times New Roman" panose="02020603050405020304" pitchFamily="18" charset="0"/>
                <a:cs typeface="B Nazanin" panose="00000400000000000000" pitchFamily="2" charset="-78"/>
              </a:rPr>
              <a:t> بین دو یا چند کلیدواژه به معناي </a:t>
            </a:r>
            <a:r>
              <a:rPr lang="fa-IR" sz="2800" dirty="0">
                <a:solidFill>
                  <a:srgbClr val="FF0000"/>
                </a:solidFill>
                <a:latin typeface="Times New Roman" panose="02020603050405020304" pitchFamily="18" charset="0"/>
                <a:cs typeface="B Nazanin" panose="00000400000000000000" pitchFamily="2" charset="-78"/>
              </a:rPr>
              <a:t>گسترش حوزه جستجو </a:t>
            </a:r>
            <a:r>
              <a:rPr lang="fa-IR" sz="2800" dirty="0">
                <a:latin typeface="Times New Roman" panose="02020603050405020304" pitchFamily="18" charset="0"/>
                <a:cs typeface="B Nazanin" panose="00000400000000000000" pitchFamily="2" charset="-78"/>
              </a:rPr>
              <a:t>می باشد. به این معنی که </a:t>
            </a:r>
            <a:r>
              <a:rPr lang="fa-IR" sz="2800" dirty="0">
                <a:solidFill>
                  <a:srgbClr val="00B0F0"/>
                </a:solidFill>
                <a:latin typeface="Times New Roman" panose="02020603050405020304" pitchFamily="18" charset="0"/>
                <a:cs typeface="B Nazanin" panose="00000400000000000000" pitchFamily="2" charset="-78"/>
              </a:rPr>
              <a:t>حداقل یکی از کلیدواژه ها </a:t>
            </a:r>
            <a:r>
              <a:rPr lang="fa-IR" sz="2800" dirty="0">
                <a:latin typeface="Times New Roman" panose="02020603050405020304" pitchFamily="18" charset="0"/>
                <a:cs typeface="B Nazanin" panose="00000400000000000000" pitchFamily="2" charset="-78"/>
              </a:rPr>
              <a:t>در نتیجه جستجو حضور داشته باشد. مثال:</a:t>
            </a:r>
          </a:p>
          <a:p>
            <a:pPr marL="0" indent="0" algn="l">
              <a:buNone/>
            </a:pPr>
            <a:r>
              <a:rPr lang="en-US" sz="3200" b="1" dirty="0" smtClean="0">
                <a:latin typeface="Times New Roman" panose="02020603050405020304" pitchFamily="18" charset="0"/>
                <a:cs typeface="B Nazanin" panose="00000400000000000000" pitchFamily="2" charset="-78"/>
              </a:rPr>
              <a:t>stress </a:t>
            </a:r>
            <a:r>
              <a:rPr lang="en-US" sz="3200" b="1" dirty="0">
                <a:latin typeface="Times New Roman" panose="02020603050405020304" pitchFamily="18" charset="0"/>
                <a:cs typeface="B Nazanin" panose="00000400000000000000" pitchFamily="2" charset="-78"/>
              </a:rPr>
              <a:t>OR </a:t>
            </a:r>
            <a:r>
              <a:rPr lang="en-US" sz="3200" b="1" dirty="0" smtClean="0">
                <a:latin typeface="Times New Roman" panose="02020603050405020304" pitchFamily="18" charset="0"/>
                <a:cs typeface="B Nazanin" panose="00000400000000000000" pitchFamily="2" charset="-78"/>
              </a:rPr>
              <a:t>anxiety = stress/anxiety/stress…anxiety /anxiety…stress</a:t>
            </a:r>
            <a:endParaRPr lang="fa-IR" sz="3200" b="1" dirty="0">
              <a:latin typeface="Times New Roman" panose="02020603050405020304" pitchFamily="18" charset="0"/>
              <a:cs typeface="B Nazanin" panose="00000400000000000000" pitchFamily="2" charset="-78"/>
            </a:endParaRPr>
          </a:p>
          <a:p>
            <a:pPr algn="r" rtl="1">
              <a:buFont typeface="Wingdings" panose="05000000000000000000" pitchFamily="2" charset="2"/>
              <a:buChar char="§"/>
            </a:pPr>
            <a:r>
              <a:rPr lang="en-US" sz="2800" dirty="0" smtClean="0">
                <a:latin typeface="Times New Roman" panose="02020603050405020304" pitchFamily="18" charset="0"/>
                <a:cs typeface="B Nazanin" panose="00000400000000000000" pitchFamily="2" charset="-78"/>
              </a:rPr>
              <a:t>OR</a:t>
            </a:r>
            <a:r>
              <a:rPr lang="fa-IR" sz="2800" dirty="0" smtClean="0">
                <a:latin typeface="Times New Roman" panose="02020603050405020304" pitchFamily="18" charset="0"/>
                <a:cs typeface="B Nazanin" panose="00000400000000000000" pitchFamily="2" charset="-78"/>
              </a:rPr>
              <a:t> </a:t>
            </a:r>
            <a:r>
              <a:rPr lang="fa-IR" sz="2800" dirty="0">
                <a:latin typeface="Times New Roman" panose="02020603050405020304" pitchFamily="18" charset="0"/>
                <a:cs typeface="B Nazanin" panose="00000400000000000000" pitchFamily="2" charset="-78"/>
              </a:rPr>
              <a:t>حتما با حروف بزرگ نوشته شود.</a:t>
            </a:r>
          </a:p>
          <a:p>
            <a:pPr marL="0" indent="0" algn="r" rtl="1">
              <a:buNone/>
            </a:pPr>
            <a:endParaRPr lang="fa-IR" sz="2800"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D16571E1-7A86-4C02-A077-1EF80AC34EAA}"/>
              </a:ext>
            </a:extLst>
          </p:cNvPr>
          <p:cNvSpPr>
            <a:spLocks noGrp="1"/>
          </p:cNvSpPr>
          <p:nvPr>
            <p:ph type="sldNum" sz="quarter" idx="12"/>
          </p:nvPr>
        </p:nvSpPr>
        <p:spPr/>
        <p:txBody>
          <a:bodyPr/>
          <a:lstStyle/>
          <a:p>
            <a:fld id="{70DEB68B-DBB5-4F54-B6AD-E86FB4AEDA18}" type="slidenum">
              <a:rPr lang="en-US" smtClean="0"/>
              <a:t>6</a:t>
            </a:fld>
            <a:endParaRPr lang="en-US"/>
          </a:p>
        </p:txBody>
      </p:sp>
    </p:spTree>
    <p:extLst>
      <p:ext uri="{BB962C8B-B14F-4D97-AF65-F5344CB8AC3E}">
        <p14:creationId xmlns:p14="http://schemas.microsoft.com/office/powerpoint/2010/main" val="19880709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1000"/>
                                        <p:tgtEl>
                                          <p:spTgt spid="3">
                                            <p:txEl>
                                              <p:pRg st="2" end="2"/>
                                            </p:txEl>
                                          </p:spTgt>
                                        </p:tgtEl>
                                      </p:cBhvr>
                                    </p:animEffect>
                                    <p:anim calcmode="lin" valueType="num">
                                      <p:cBhvr>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C4922D1-3778-4887-8AE6-0B1029AD20D1}"/>
              </a:ext>
            </a:extLst>
          </p:cNvPr>
          <p:cNvPicPr>
            <a:picLocks noChangeAspect="1"/>
          </p:cNvPicPr>
          <p:nvPr/>
        </p:nvPicPr>
        <p:blipFill>
          <a:blip r:embed="rId2"/>
          <a:stretch>
            <a:fillRect/>
          </a:stretch>
        </p:blipFill>
        <p:spPr>
          <a:xfrm>
            <a:off x="0" y="319376"/>
            <a:ext cx="12192000" cy="6219247"/>
          </a:xfrm>
          <a:prstGeom prst="rect">
            <a:avLst/>
          </a:prstGeom>
          <a:ln>
            <a:solidFill>
              <a:srgbClr val="C00000"/>
            </a:solidFill>
          </a:ln>
        </p:spPr>
      </p:pic>
      <p:sp>
        <p:nvSpPr>
          <p:cNvPr id="12" name="TextBox 11">
            <a:extLst>
              <a:ext uri="{FF2B5EF4-FFF2-40B4-BE49-F238E27FC236}">
                <a16:creationId xmlns:a16="http://schemas.microsoft.com/office/drawing/2014/main" id="{3E45A5AB-8C96-4D08-AA14-933CCA8DC447}"/>
              </a:ext>
            </a:extLst>
          </p:cNvPr>
          <p:cNvSpPr txBox="1"/>
          <p:nvPr/>
        </p:nvSpPr>
        <p:spPr>
          <a:xfrm>
            <a:off x="2675965" y="551329"/>
            <a:ext cx="1667435" cy="416859"/>
          </a:xfrm>
          <a:prstGeom prst="rect">
            <a:avLst/>
          </a:prstGeom>
          <a:noFill/>
          <a:ln>
            <a:solidFill>
              <a:srgbClr val="C00000"/>
            </a:solidFill>
          </a:ln>
        </p:spPr>
        <p:txBody>
          <a:bodyPr wrap="square" rtlCol="0">
            <a:spAutoFit/>
          </a:bodyPr>
          <a:lstStyle/>
          <a:p>
            <a:endParaRPr lang="en-US" dirty="0"/>
          </a:p>
        </p:txBody>
      </p:sp>
      <p:sp>
        <p:nvSpPr>
          <p:cNvPr id="13" name="TextBox 12">
            <a:extLst>
              <a:ext uri="{FF2B5EF4-FFF2-40B4-BE49-F238E27FC236}">
                <a16:creationId xmlns:a16="http://schemas.microsoft.com/office/drawing/2014/main" id="{09217170-FDA9-4237-8E7A-391816010B28}"/>
              </a:ext>
            </a:extLst>
          </p:cNvPr>
          <p:cNvSpPr txBox="1"/>
          <p:nvPr/>
        </p:nvSpPr>
        <p:spPr>
          <a:xfrm>
            <a:off x="8861612" y="2030506"/>
            <a:ext cx="497541" cy="369332"/>
          </a:xfrm>
          <a:prstGeom prst="rect">
            <a:avLst/>
          </a:prstGeom>
          <a:noFill/>
          <a:ln>
            <a:solidFill>
              <a:srgbClr val="C00000"/>
            </a:solidFill>
          </a:ln>
        </p:spPr>
        <p:txBody>
          <a:bodyPr wrap="square" rtlCol="0">
            <a:spAutoFit/>
          </a:bodyPr>
          <a:lstStyle/>
          <a:p>
            <a:endParaRPr lang="en-US" dirty="0"/>
          </a:p>
        </p:txBody>
      </p:sp>
      <p:sp>
        <p:nvSpPr>
          <p:cNvPr id="14" name="TextBox 13">
            <a:extLst>
              <a:ext uri="{FF2B5EF4-FFF2-40B4-BE49-F238E27FC236}">
                <a16:creationId xmlns:a16="http://schemas.microsoft.com/office/drawing/2014/main" id="{6DF02310-2B7C-420A-97E0-E5913FC81CEC}"/>
              </a:ext>
            </a:extLst>
          </p:cNvPr>
          <p:cNvSpPr txBox="1"/>
          <p:nvPr/>
        </p:nvSpPr>
        <p:spPr>
          <a:xfrm>
            <a:off x="5003843" y="2215172"/>
            <a:ext cx="497541" cy="369332"/>
          </a:xfrm>
          <a:prstGeom prst="rect">
            <a:avLst/>
          </a:prstGeom>
          <a:noFill/>
          <a:ln>
            <a:solidFill>
              <a:srgbClr val="C00000"/>
            </a:solidFill>
          </a:ln>
        </p:spPr>
        <p:txBody>
          <a:bodyPr wrap="square" rtlCol="0">
            <a:spAutoFit/>
          </a:bodyPr>
          <a:lstStyle/>
          <a:p>
            <a:endParaRPr lang="en-US" dirty="0"/>
          </a:p>
        </p:txBody>
      </p:sp>
      <p:cxnSp>
        <p:nvCxnSpPr>
          <p:cNvPr id="3" name="Straight Connector 2">
            <a:extLst>
              <a:ext uri="{FF2B5EF4-FFF2-40B4-BE49-F238E27FC236}">
                <a16:creationId xmlns:a16="http://schemas.microsoft.com/office/drawing/2014/main" id="{512AE9CA-66C9-4C09-A2FA-CE2E8F014393}"/>
              </a:ext>
            </a:extLst>
          </p:cNvPr>
          <p:cNvCxnSpPr/>
          <p:nvPr/>
        </p:nvCxnSpPr>
        <p:spPr>
          <a:xfrm flipH="1">
            <a:off x="107576" y="1775012"/>
            <a:ext cx="753036"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D0971706-23D3-47BC-BF35-F3039169F621}"/>
              </a:ext>
            </a:extLst>
          </p:cNvPr>
          <p:cNvSpPr>
            <a:spLocks noGrp="1"/>
          </p:cNvSpPr>
          <p:nvPr>
            <p:ph type="sldNum" sz="quarter" idx="12"/>
          </p:nvPr>
        </p:nvSpPr>
        <p:spPr/>
        <p:txBody>
          <a:bodyPr/>
          <a:lstStyle/>
          <a:p>
            <a:fld id="{70DEB68B-DBB5-4F54-B6AD-E86FB4AEDA18}" type="slidenum">
              <a:rPr lang="en-US" smtClean="0"/>
              <a:t>7</a:t>
            </a:fld>
            <a:endParaRPr lang="en-US"/>
          </a:p>
        </p:txBody>
      </p:sp>
      <p:sp>
        <p:nvSpPr>
          <p:cNvPr id="10" name="TextBox 9">
            <a:extLst>
              <a:ext uri="{FF2B5EF4-FFF2-40B4-BE49-F238E27FC236}">
                <a16:creationId xmlns:a16="http://schemas.microsoft.com/office/drawing/2014/main" id="{09217170-FDA9-4237-8E7A-391816010B28}"/>
              </a:ext>
            </a:extLst>
          </p:cNvPr>
          <p:cNvSpPr txBox="1"/>
          <p:nvPr/>
        </p:nvSpPr>
        <p:spPr>
          <a:xfrm>
            <a:off x="4101737" y="4290380"/>
            <a:ext cx="718457" cy="369332"/>
          </a:xfrm>
          <a:prstGeom prst="rect">
            <a:avLst/>
          </a:prstGeom>
          <a:noFill/>
          <a:ln>
            <a:solidFill>
              <a:srgbClr val="C00000"/>
            </a:solidFill>
          </a:ln>
        </p:spPr>
        <p:txBody>
          <a:bodyPr wrap="square" rtlCol="0">
            <a:spAutoFit/>
          </a:bodyPr>
          <a:lstStyle/>
          <a:p>
            <a:endParaRPr lang="en-US" dirty="0"/>
          </a:p>
        </p:txBody>
      </p:sp>
    </p:spTree>
    <p:extLst>
      <p:ext uri="{BB962C8B-B14F-4D97-AF65-F5344CB8AC3E}">
        <p14:creationId xmlns:p14="http://schemas.microsoft.com/office/powerpoint/2010/main" val="225184350"/>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07ABA-7EF9-48D1-A513-B212B12A393D}"/>
              </a:ext>
            </a:extLst>
          </p:cNvPr>
          <p:cNvSpPr>
            <a:spLocks noGrp="1"/>
          </p:cNvSpPr>
          <p:nvPr>
            <p:ph type="title"/>
          </p:nvPr>
        </p:nvSpPr>
        <p:spPr>
          <a:xfrm>
            <a:off x="1709530" y="532263"/>
            <a:ext cx="9793494" cy="1132764"/>
          </a:xfrm>
        </p:spPr>
        <p:style>
          <a:lnRef idx="1">
            <a:schemeClr val="accent3"/>
          </a:lnRef>
          <a:fillRef idx="2">
            <a:schemeClr val="accent3"/>
          </a:fillRef>
          <a:effectRef idx="1">
            <a:schemeClr val="accent3"/>
          </a:effectRef>
          <a:fontRef idx="minor">
            <a:schemeClr val="dk1"/>
          </a:fontRef>
        </p:style>
        <p:txBody>
          <a:bodyPr/>
          <a:lstStyle/>
          <a:p>
            <a:pPr rtl="1"/>
            <a:r>
              <a:rPr lang="fa-IR" dirty="0">
                <a:solidFill>
                  <a:prstClr val="black">
                    <a:lumMod val="85000"/>
                    <a:lumOff val="15000"/>
                  </a:prstClr>
                </a:solidFill>
                <a:cs typeface="B Titr" panose="00000700000000000000" pitchFamily="2" charset="-78"/>
              </a:rPr>
              <a:t>عملگرهای جستجو</a:t>
            </a:r>
            <a:endParaRPr lang="en-US" dirty="0"/>
          </a:p>
        </p:txBody>
      </p:sp>
      <p:sp>
        <p:nvSpPr>
          <p:cNvPr id="3" name="Content Placeholder 2">
            <a:extLst>
              <a:ext uri="{FF2B5EF4-FFF2-40B4-BE49-F238E27FC236}">
                <a16:creationId xmlns:a16="http://schemas.microsoft.com/office/drawing/2014/main" id="{4D652E58-FFD6-4F07-AC3B-D3B48A7A7310}"/>
              </a:ext>
            </a:extLst>
          </p:cNvPr>
          <p:cNvSpPr>
            <a:spLocks noGrp="1"/>
          </p:cNvSpPr>
          <p:nvPr>
            <p:ph idx="1"/>
          </p:nvPr>
        </p:nvSpPr>
        <p:spPr>
          <a:xfrm>
            <a:off x="1709530" y="2647666"/>
            <a:ext cx="9795082" cy="3263556"/>
          </a:xfrm>
        </p:spPr>
        <p:txBody>
          <a:bodyPr>
            <a:normAutofit/>
          </a:bodyPr>
          <a:lstStyle/>
          <a:p>
            <a:pPr marL="0" indent="0" algn="r" rtl="1">
              <a:buNone/>
            </a:pPr>
            <a:r>
              <a:rPr lang="en-US" sz="2400" dirty="0">
                <a:solidFill>
                  <a:srgbClr val="FF0000"/>
                </a:solidFill>
                <a:latin typeface="Times New Roman" panose="02020603050405020304" pitchFamily="18" charset="0"/>
                <a:cs typeface="B Nazanin" panose="00000400000000000000" pitchFamily="2" charset="-78"/>
              </a:rPr>
              <a:t>NOT</a:t>
            </a:r>
            <a:r>
              <a:rPr lang="fa-IR" sz="2400" dirty="0">
                <a:solidFill>
                  <a:srgbClr val="FF0000"/>
                </a:solidFill>
                <a:latin typeface="Times New Roman" panose="02020603050405020304" pitchFamily="18" charset="0"/>
                <a:cs typeface="B Nazanin" panose="00000400000000000000" pitchFamily="2" charset="-78"/>
              </a:rPr>
              <a:t> </a:t>
            </a:r>
          </a:p>
          <a:p>
            <a:pPr marL="0" indent="0" algn="r" rtl="1">
              <a:buNone/>
            </a:pPr>
            <a:r>
              <a:rPr lang="fa-IR" sz="2400" dirty="0">
                <a:latin typeface="Times New Roman" panose="02020603050405020304" pitchFamily="18" charset="0"/>
                <a:cs typeface="B Nazanin" panose="00000400000000000000" pitchFamily="2" charset="-78"/>
              </a:rPr>
              <a:t>برای </a:t>
            </a:r>
            <a:r>
              <a:rPr lang="fa-IR" sz="2400" dirty="0">
                <a:solidFill>
                  <a:srgbClr val="FF0000"/>
                </a:solidFill>
                <a:latin typeface="Times New Roman" panose="02020603050405020304" pitchFamily="18" charset="0"/>
                <a:cs typeface="B Nazanin" panose="00000400000000000000" pitchFamily="2" charset="-78"/>
              </a:rPr>
              <a:t>حذف کلمه خاصی </a:t>
            </a:r>
            <a:r>
              <a:rPr lang="fa-IR" sz="2400" dirty="0">
                <a:latin typeface="Times New Roman" panose="02020603050405020304" pitchFamily="18" charset="0"/>
                <a:cs typeface="B Nazanin" panose="00000400000000000000" pitchFamily="2" charset="-78"/>
              </a:rPr>
              <a:t>در جستجو از این عملگر استفاده می شود. </a:t>
            </a:r>
            <a:endParaRPr lang="fa-IR" sz="2400" dirty="0" smtClean="0">
              <a:latin typeface="Times New Roman" panose="02020603050405020304" pitchFamily="18" charset="0"/>
              <a:cs typeface="B Nazanin" panose="00000400000000000000" pitchFamily="2" charset="-78"/>
            </a:endParaRPr>
          </a:p>
          <a:p>
            <a:pPr marL="0" indent="0" algn="l">
              <a:buNone/>
            </a:pPr>
            <a:r>
              <a:rPr lang="en-US" sz="2800" b="1" dirty="0" smtClean="0">
                <a:latin typeface="Times New Roman" panose="02020603050405020304" pitchFamily="18" charset="0"/>
                <a:cs typeface="B Nazanin" panose="00000400000000000000" pitchFamily="2" charset="-78"/>
              </a:rPr>
              <a:t>Coenzyme NOT CoQ10</a:t>
            </a:r>
            <a:endParaRPr lang="fa-IR" sz="2800" b="1" dirty="0" smtClean="0">
              <a:latin typeface="Times New Roman" panose="02020603050405020304" pitchFamily="18" charset="0"/>
              <a:cs typeface="B Nazanin" panose="00000400000000000000" pitchFamily="2" charset="-78"/>
            </a:endParaRPr>
          </a:p>
          <a:p>
            <a:pPr algn="r" rtl="1">
              <a:buFont typeface="Wingdings" panose="05000000000000000000" pitchFamily="2" charset="2"/>
              <a:buChar char="§"/>
            </a:pPr>
            <a:r>
              <a:rPr lang="fa-IR" sz="2800" dirty="0" smtClean="0">
                <a:latin typeface="Times New Roman" panose="02020603050405020304" pitchFamily="18" charset="0"/>
                <a:cs typeface="B Nazanin" panose="00000400000000000000" pitchFamily="2" charset="-78"/>
              </a:rPr>
              <a:t>در </a:t>
            </a:r>
            <a:r>
              <a:rPr lang="fa-IR" sz="2800" dirty="0" smtClean="0">
                <a:latin typeface="Times New Roman" panose="02020603050405020304" pitchFamily="18" charset="0"/>
                <a:cs typeface="B Nazanin" panose="00000400000000000000" pitchFamily="2" charset="-78"/>
              </a:rPr>
              <a:t>بسیاری از پایگاه‌ها می‌توان </a:t>
            </a:r>
            <a:r>
              <a:rPr lang="fa-IR" sz="2800" dirty="0">
                <a:latin typeface="Times New Roman" panose="02020603050405020304" pitchFamily="18" charset="0"/>
                <a:cs typeface="B Nazanin" panose="00000400000000000000" pitchFamily="2" charset="-78"/>
              </a:rPr>
              <a:t>بجای</a:t>
            </a:r>
            <a:r>
              <a:rPr lang="en-US" sz="2800" dirty="0">
                <a:latin typeface="Times New Roman" panose="02020603050405020304" pitchFamily="18" charset="0"/>
                <a:cs typeface="B Nazanin" panose="00000400000000000000" pitchFamily="2" charset="-78"/>
              </a:rPr>
              <a:t>NOT</a:t>
            </a:r>
            <a:r>
              <a:rPr lang="fa-IR" sz="2800" dirty="0">
                <a:latin typeface="Times New Roman" panose="02020603050405020304" pitchFamily="18" charset="0"/>
                <a:cs typeface="B Nazanin" panose="00000400000000000000" pitchFamily="2" charset="-78"/>
              </a:rPr>
              <a:t> از علامت </a:t>
            </a:r>
            <a:r>
              <a:rPr lang="en-US" sz="3600" dirty="0">
                <a:solidFill>
                  <a:srgbClr val="FF0000"/>
                </a:solidFill>
                <a:latin typeface="Times New Roman" panose="02020603050405020304" pitchFamily="18" charset="0"/>
                <a:cs typeface="B Nazanin" panose="00000400000000000000" pitchFamily="2" charset="-78"/>
              </a:rPr>
              <a:t>-</a:t>
            </a:r>
            <a:r>
              <a:rPr lang="fa-IR" sz="2800" dirty="0">
                <a:latin typeface="Times New Roman" panose="02020603050405020304" pitchFamily="18" charset="0"/>
                <a:cs typeface="B Nazanin" panose="00000400000000000000" pitchFamily="2" charset="-78"/>
              </a:rPr>
              <a:t> نیز استفاده کرد.</a:t>
            </a:r>
            <a:endParaRPr lang="en-US" sz="2800" dirty="0">
              <a:latin typeface="Times New Roman" panose="02020603050405020304" pitchFamily="18" charset="0"/>
              <a:cs typeface="B Nazanin" panose="00000400000000000000" pitchFamily="2" charset="-78"/>
            </a:endParaRPr>
          </a:p>
          <a:p>
            <a:pPr algn="r" rtl="1">
              <a:buFont typeface="Wingdings" panose="05000000000000000000" pitchFamily="2" charset="2"/>
              <a:buChar char="§"/>
            </a:pPr>
            <a:r>
              <a:rPr lang="en-US" sz="2800" dirty="0">
                <a:latin typeface="Times New Roman" panose="02020603050405020304" pitchFamily="18" charset="0"/>
                <a:cs typeface="B Nazanin" panose="00000400000000000000" pitchFamily="2" charset="-78"/>
              </a:rPr>
              <a:t>NOT</a:t>
            </a:r>
            <a:r>
              <a:rPr lang="fa-IR" sz="2800" dirty="0">
                <a:latin typeface="Times New Roman" panose="02020603050405020304" pitchFamily="18" charset="0"/>
                <a:cs typeface="B Nazanin" panose="00000400000000000000" pitchFamily="2" charset="-78"/>
              </a:rPr>
              <a:t> حتما با حروف بزرگ نوشته شود.</a:t>
            </a:r>
            <a:endParaRPr lang="en-US" sz="2800" dirty="0">
              <a:latin typeface="Times New Roman" panose="02020603050405020304" pitchFamily="18" charset="0"/>
              <a:cs typeface="B Nazanin" panose="00000400000000000000" pitchFamily="2" charset="-78"/>
            </a:endParaRPr>
          </a:p>
          <a:p>
            <a:pPr algn="r" rtl="1">
              <a:buFont typeface="Wingdings" panose="05000000000000000000" pitchFamily="2" charset="2"/>
              <a:buChar char="§"/>
            </a:pPr>
            <a:endParaRPr lang="fa-IR" sz="2800" dirty="0">
              <a:latin typeface="Times New Roman" panose="02020603050405020304" pitchFamily="18" charset="0"/>
              <a:cs typeface="B Nazanin" panose="00000400000000000000" pitchFamily="2" charset="-78"/>
            </a:endParaRPr>
          </a:p>
          <a:p>
            <a:pPr marL="0" indent="0" algn="r" rtl="1">
              <a:buNone/>
            </a:pPr>
            <a:endParaRPr lang="fa-IR" sz="2800" dirty="0">
              <a:latin typeface="Times New Roman" panose="02020603050405020304" pitchFamily="18" charset="0"/>
              <a:cs typeface="B Nazanin" panose="00000400000000000000" pitchFamily="2" charset="-78"/>
            </a:endParaRPr>
          </a:p>
          <a:p>
            <a:pPr marL="0" indent="0" algn="r" rtl="1">
              <a:buNone/>
            </a:pPr>
            <a:endParaRPr lang="fa-IR" sz="2800" b="1" dirty="0">
              <a:latin typeface="Times New Roman" panose="02020603050405020304" pitchFamily="18" charset="0"/>
              <a:cs typeface="Times New Roman" panose="02020603050405020304" pitchFamily="18" charset="0"/>
            </a:endParaRPr>
          </a:p>
          <a:p>
            <a:pPr marL="0" indent="0" algn="r" rtl="1">
              <a:buNone/>
            </a:pPr>
            <a:endParaRPr lang="en-US" sz="2400" dirty="0"/>
          </a:p>
        </p:txBody>
      </p:sp>
      <p:sp>
        <p:nvSpPr>
          <p:cNvPr id="4" name="Slide Number Placeholder 3">
            <a:extLst>
              <a:ext uri="{FF2B5EF4-FFF2-40B4-BE49-F238E27FC236}">
                <a16:creationId xmlns:a16="http://schemas.microsoft.com/office/drawing/2014/main" id="{C84DED04-39DE-47E5-9E94-E027879569A4}"/>
              </a:ext>
            </a:extLst>
          </p:cNvPr>
          <p:cNvSpPr>
            <a:spLocks noGrp="1"/>
          </p:cNvSpPr>
          <p:nvPr>
            <p:ph type="sldNum" sz="quarter" idx="12"/>
          </p:nvPr>
        </p:nvSpPr>
        <p:spPr/>
        <p:txBody>
          <a:bodyPr/>
          <a:lstStyle/>
          <a:p>
            <a:fld id="{70DEB68B-DBB5-4F54-B6AD-E86FB4AEDA18}" type="slidenum">
              <a:rPr lang="en-US" smtClean="0"/>
              <a:t>8</a:t>
            </a:fld>
            <a:endParaRPr lang="en-US"/>
          </a:p>
        </p:txBody>
      </p:sp>
    </p:spTree>
    <p:extLst>
      <p:ext uri="{BB962C8B-B14F-4D97-AF65-F5344CB8AC3E}">
        <p14:creationId xmlns:p14="http://schemas.microsoft.com/office/powerpoint/2010/main" val="8756704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0AF50-2205-40E6-87AD-A48566D94DE1}"/>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D3FCE620-D481-422B-BB78-C46BFC56348F}"/>
              </a:ext>
            </a:extLst>
          </p:cNvPr>
          <p:cNvPicPr>
            <a:picLocks noGrp="1" noChangeAspect="1"/>
          </p:cNvPicPr>
          <p:nvPr>
            <p:ph idx="1"/>
          </p:nvPr>
        </p:nvPicPr>
        <p:blipFill>
          <a:blip r:embed="rId2"/>
          <a:stretch>
            <a:fillRect/>
          </a:stretch>
        </p:blipFill>
        <p:spPr>
          <a:xfrm>
            <a:off x="531812" y="312054"/>
            <a:ext cx="11161599" cy="6233891"/>
          </a:xfrm>
          <a:prstGeom prst="rect">
            <a:avLst/>
          </a:prstGeom>
        </p:spPr>
      </p:pic>
      <p:sp>
        <p:nvSpPr>
          <p:cNvPr id="3" name="Slide Number Placeholder 2">
            <a:extLst>
              <a:ext uri="{FF2B5EF4-FFF2-40B4-BE49-F238E27FC236}">
                <a16:creationId xmlns:a16="http://schemas.microsoft.com/office/drawing/2014/main" id="{92FA1336-65AF-41D7-9422-94833B591B97}"/>
              </a:ext>
            </a:extLst>
          </p:cNvPr>
          <p:cNvSpPr>
            <a:spLocks noGrp="1"/>
          </p:cNvSpPr>
          <p:nvPr>
            <p:ph type="sldNum" sz="quarter" idx="12"/>
          </p:nvPr>
        </p:nvSpPr>
        <p:spPr>
          <a:xfrm>
            <a:off x="0" y="787782"/>
            <a:ext cx="531813" cy="365125"/>
          </a:xfrm>
        </p:spPr>
        <p:txBody>
          <a:bodyPr/>
          <a:lstStyle/>
          <a:p>
            <a:fld id="{70DEB68B-DBB5-4F54-B6AD-E86FB4AEDA18}" type="slidenum">
              <a:rPr lang="en-US" smtClean="0"/>
              <a:t>9</a:t>
            </a:fld>
            <a:endParaRPr lang="en-US" dirty="0"/>
          </a:p>
        </p:txBody>
      </p:sp>
    </p:spTree>
    <p:extLst>
      <p:ext uri="{BB962C8B-B14F-4D97-AF65-F5344CB8AC3E}">
        <p14:creationId xmlns:p14="http://schemas.microsoft.com/office/powerpoint/2010/main" val="2281818109"/>
      </p:ext>
    </p:extLst>
  </p:cSld>
  <p:clrMapOvr>
    <a:masterClrMapping/>
  </p:clrMapOvr>
  <p:transition spd="med">
    <p:pull/>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TM03457496[[fn=Parallax]]</Template>
  <TotalTime>1426</TotalTime>
  <Words>2725</Words>
  <Application>Microsoft Office PowerPoint</Application>
  <PresentationFormat>Widescreen</PresentationFormat>
  <Paragraphs>321</Paragraphs>
  <Slides>49</Slides>
  <Notes>3</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49</vt:i4>
      </vt:variant>
    </vt:vector>
  </HeadingPairs>
  <TitlesOfParts>
    <vt:vector size="65" baseType="lpstr">
      <vt:lpstr>Algerian</vt:lpstr>
      <vt:lpstr>-apple-system</vt:lpstr>
      <vt:lpstr>Arial</vt:lpstr>
      <vt:lpstr>B </vt:lpstr>
      <vt:lpstr>B Nazanin</vt:lpstr>
      <vt:lpstr>B Titr</vt:lpstr>
      <vt:lpstr>B Zar</vt:lpstr>
      <vt:lpstr>Calibri</vt:lpstr>
      <vt:lpstr>Corbel</vt:lpstr>
      <vt:lpstr>IRANSans</vt:lpstr>
      <vt:lpstr>IRANSans</vt:lpstr>
      <vt:lpstr>Roboto</vt:lpstr>
      <vt:lpstr>Tahoma</vt:lpstr>
      <vt:lpstr>Times New Roman</vt:lpstr>
      <vt:lpstr>Wingdings</vt:lpstr>
      <vt:lpstr>Parallax</vt:lpstr>
      <vt:lpstr>  استراتژی جستجو در  پایگاه‌های اطلاعاتی علمی</vt:lpstr>
      <vt:lpstr>جست و جو</vt:lpstr>
      <vt:lpstr>استراتژی جستجو</vt:lpstr>
      <vt:lpstr>عملگرهای جستجو</vt:lpstr>
      <vt:lpstr>PowerPoint Presentation</vt:lpstr>
      <vt:lpstr>عملگرهای جستجو</vt:lpstr>
      <vt:lpstr>PowerPoint Presentation</vt:lpstr>
      <vt:lpstr>عملگرهای جستجو</vt:lpstr>
      <vt:lpstr>PowerPoint Presentation</vt:lpstr>
      <vt:lpstr>PowerPoint Presentation</vt:lpstr>
      <vt:lpstr>عملگرهای جستجو</vt:lpstr>
      <vt:lpstr>کوتاه سازی کلیدواژه ها (Truncation)</vt:lpstr>
      <vt:lpstr>سایر امکانات جستجو</vt:lpstr>
      <vt:lpstr>PICO چیست؟</vt:lpstr>
      <vt:lpstr>مثال</vt:lpstr>
      <vt:lpstr>تدوین استراتژی جستجو : مثال اول</vt:lpstr>
      <vt:lpstr> تدوین استراتژی جستجو- ادامه</vt:lpstr>
      <vt:lpstr>تدوین استراتژی جستجو- ادامه</vt:lpstr>
      <vt:lpstr>مثال دوم:  بررسی اثر ورزش بر بیماران قلبی عروقی</vt:lpstr>
      <vt:lpstr>نکته:</vt:lpstr>
      <vt:lpstr>معرفی اجمالی پایگاه‌های اطلاعاتی علمی</vt:lpstr>
      <vt:lpstr>معرفی PubMed</vt:lpstr>
      <vt:lpstr>پابمد</vt:lpstr>
      <vt:lpstr>مدلاین</vt:lpstr>
      <vt:lpstr>پابمد سنترال یا PMC</vt:lpstr>
      <vt:lpstr>قفسه کتاب Bookshelf</vt:lpstr>
      <vt:lpstr>PowerPoint Presentation</vt:lpstr>
      <vt:lpstr>ویژگی های PubMed</vt:lpstr>
      <vt:lpstr> آدرس دسترسی به PubMed    https://pubmed.ncbi.nlm.nih.gov </vt:lpstr>
      <vt:lpstr>صفحه جستجوی پیشرفته</vt:lpstr>
      <vt:lpstr>صفحه نتایج جستجو</vt:lpstr>
      <vt:lpstr>صفحه مقاله </vt:lpstr>
      <vt:lpstr>اصطلاحنامه چیست؟</vt:lpstr>
      <vt:lpstr>اصطلاحنامه پزشکی مش (Medical Subject Heading- MeSH)</vt:lpstr>
      <vt:lpstr>MeSH Tree Structures</vt:lpstr>
      <vt:lpstr>PowerPoint Presentation</vt:lpstr>
      <vt:lpstr>MESH</vt:lpstr>
      <vt:lpstr>انجام جستجو با کلیدواژه‌ی MeSH از دو روش</vt:lpstr>
      <vt:lpstr>جستجو در MeSH</vt:lpstr>
      <vt:lpstr> Google Scholar</vt:lpstr>
      <vt:lpstr>معرفی گوگل اسکالر</vt:lpstr>
      <vt:lpstr>جستجو در گوگل اسکالر</vt:lpstr>
      <vt:lpstr>صفحه جستجوی ساده</vt:lpstr>
      <vt:lpstr>صفحه جستجوی پیشرفته</vt:lpstr>
      <vt:lpstr>آشنایی با فرمت خروجی جستجوها</vt:lpstr>
      <vt:lpstr>تحلیل قسمت‌های مختلف نتیجه جستجو</vt:lpstr>
      <vt:lpstr>نمایش نتایج جدیدتر در صفحه نتایج جستجو</vt:lpstr>
      <vt:lpstr>دانلود مقاله از گوگل اسکالر</vt:lpstr>
      <vt:lpstr>سایر ویژگی‌ها و قابلیت‌های گوکل اسکالر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جلسه اول: سواد اطلاعاتی و مهارت اطلاع یابی</dc:title>
  <dc:creator>m Kh</dc:creator>
  <cp:lastModifiedBy>M KH</cp:lastModifiedBy>
  <cp:revision>146</cp:revision>
  <dcterms:created xsi:type="dcterms:W3CDTF">2022-02-18T14:59:00Z</dcterms:created>
  <dcterms:modified xsi:type="dcterms:W3CDTF">2022-12-14T09:14:29Z</dcterms:modified>
</cp:coreProperties>
</file>