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84" r:id="rId1"/>
  </p:sldMasterIdLst>
  <p:notesMasterIdLst>
    <p:notesMasterId r:id="rId38"/>
  </p:notesMasterIdLst>
  <p:sldIdLst>
    <p:sldId id="282" r:id="rId2"/>
    <p:sldId id="321" r:id="rId3"/>
    <p:sldId id="313" r:id="rId4"/>
    <p:sldId id="314" r:id="rId5"/>
    <p:sldId id="286" r:id="rId6"/>
    <p:sldId id="315" r:id="rId7"/>
    <p:sldId id="294" r:id="rId8"/>
    <p:sldId id="316" r:id="rId9"/>
    <p:sldId id="317" r:id="rId10"/>
    <p:sldId id="283" r:id="rId11"/>
    <p:sldId id="284" r:id="rId12"/>
    <p:sldId id="297" r:id="rId13"/>
    <p:sldId id="298" r:id="rId14"/>
    <p:sldId id="311" r:id="rId15"/>
    <p:sldId id="312" r:id="rId16"/>
    <p:sldId id="299" r:id="rId17"/>
    <p:sldId id="300" r:id="rId18"/>
    <p:sldId id="301" r:id="rId19"/>
    <p:sldId id="319" r:id="rId20"/>
    <p:sldId id="308" r:id="rId21"/>
    <p:sldId id="320" r:id="rId22"/>
    <p:sldId id="322" r:id="rId23"/>
    <p:sldId id="323" r:id="rId24"/>
    <p:sldId id="324" r:id="rId25"/>
    <p:sldId id="325" r:id="rId26"/>
    <p:sldId id="326" r:id="rId27"/>
    <p:sldId id="327" r:id="rId28"/>
    <p:sldId id="328" r:id="rId29"/>
    <p:sldId id="329" r:id="rId30"/>
    <p:sldId id="330" r:id="rId31"/>
    <p:sldId id="331" r:id="rId32"/>
    <p:sldId id="332" r:id="rId33"/>
    <p:sldId id="333" r:id="rId34"/>
    <p:sldId id="334" r:id="rId35"/>
    <p:sldId id="335" r:id="rId36"/>
    <p:sldId id="336" r:id="rId37"/>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A5209F3E-CBEF-41FA-8DC6-507E275F28DD}">
          <p14:sldIdLst>
            <p14:sldId id="282"/>
            <p14:sldId id="321"/>
            <p14:sldId id="313"/>
            <p14:sldId id="314"/>
            <p14:sldId id="286"/>
            <p14:sldId id="315"/>
            <p14:sldId id="294"/>
            <p14:sldId id="316"/>
            <p14:sldId id="317"/>
            <p14:sldId id="283"/>
            <p14:sldId id="284"/>
            <p14:sldId id="297"/>
            <p14:sldId id="298"/>
            <p14:sldId id="311"/>
            <p14:sldId id="312"/>
            <p14:sldId id="299"/>
            <p14:sldId id="300"/>
            <p14:sldId id="301"/>
            <p14:sldId id="319"/>
            <p14:sldId id="308"/>
            <p14:sldId id="320"/>
            <p14:sldId id="322"/>
            <p14:sldId id="323"/>
            <p14:sldId id="324"/>
            <p14:sldId id="325"/>
            <p14:sldId id="326"/>
            <p14:sldId id="327"/>
            <p14:sldId id="328"/>
            <p14:sldId id="329"/>
            <p14:sldId id="330"/>
            <p14:sldId id="331"/>
            <p14:sldId id="332"/>
            <p14:sldId id="333"/>
            <p14:sldId id="334"/>
            <p14:sldId id="335"/>
            <p14:sldId id="336"/>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3" d="100"/>
          <a:sy n="73" d="100"/>
        </p:scale>
        <p:origin x="618"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7A23709-5F2B-4D6B-AEEA-DC2195464F17}" type="datetimeFigureOut">
              <a:rPr lang="en-US" smtClean="0"/>
              <a:t>11/28/2022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CE4526-A892-4118-8684-1F0B64A93364}" type="slidenum">
              <a:rPr lang="en-US" smtClean="0"/>
              <a:t>‹#›</a:t>
            </a:fld>
            <a:endParaRPr lang="en-US"/>
          </a:p>
        </p:txBody>
      </p:sp>
    </p:spTree>
    <p:extLst>
      <p:ext uri="{BB962C8B-B14F-4D97-AF65-F5344CB8AC3E}">
        <p14:creationId xmlns:p14="http://schemas.microsoft.com/office/powerpoint/2010/main" val="8841532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https://www.nlm.nih.gov/bsd/difference.html</a:t>
            </a:r>
          </a:p>
        </p:txBody>
      </p:sp>
      <p:sp>
        <p:nvSpPr>
          <p:cNvPr id="61444"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0313CD2-13CF-4AC3-BF28-F1D5E6D59FD1}" type="slidenum">
              <a:rPr lang="en-US" altLang="en-US">
                <a:latin typeface="Calibri" panose="020F0502020204030204" pitchFamily="34" charset="0"/>
              </a:rPr>
              <a:pPr eaLnBrk="1" hangingPunct="1"/>
              <a:t>27</a:t>
            </a:fld>
            <a:endParaRPr lang="en-US" altLang="en-US">
              <a:latin typeface="Calibri" panose="020F0502020204030204" pitchFamily="34" charset="0"/>
            </a:endParaRPr>
          </a:p>
        </p:txBody>
      </p:sp>
    </p:spTree>
    <p:extLst>
      <p:ext uri="{BB962C8B-B14F-4D97-AF65-F5344CB8AC3E}">
        <p14:creationId xmlns:p14="http://schemas.microsoft.com/office/powerpoint/2010/main" val="3254462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96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fa-IR" altLang="fa-IR"/>
          </a:p>
        </p:txBody>
      </p:sp>
      <p:sp>
        <p:nvSpPr>
          <p:cNvPr id="62468"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1B26DF7-264F-47F1-B598-25AA05951346}" type="slidenum">
              <a:rPr lang="en-US" altLang="fa-IR">
                <a:latin typeface="Calibri" panose="020F0502020204030204" pitchFamily="34" charset="0"/>
              </a:rPr>
              <a:pPr eaLnBrk="1" hangingPunct="1"/>
              <a:t>28</a:t>
            </a:fld>
            <a:endParaRPr lang="en-US" altLang="fa-IR">
              <a:latin typeface="Calibri" panose="020F0502020204030204" pitchFamily="34" charset="0"/>
            </a:endParaRPr>
          </a:p>
        </p:txBody>
      </p:sp>
    </p:spTree>
    <p:extLst>
      <p:ext uri="{BB962C8B-B14F-4D97-AF65-F5344CB8AC3E}">
        <p14:creationId xmlns:p14="http://schemas.microsoft.com/office/powerpoint/2010/main" val="586532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b="1"/>
          </a:p>
        </p:txBody>
      </p:sp>
      <p:sp>
        <p:nvSpPr>
          <p:cNvPr id="60420" name="Slide Number Placeholder 3"/>
          <p:cNvSpPr>
            <a:spLocks noGrp="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A70A918-837B-4D53-9528-C3CFD0C5DCFB}" type="slidenum">
              <a:rPr lang="en-US" altLang="en-US">
                <a:latin typeface="Calibri" panose="020F0502020204030204" pitchFamily="34" charset="0"/>
              </a:rPr>
              <a:pPr eaLnBrk="1" hangingPunct="1"/>
              <a:t>29</a:t>
            </a:fld>
            <a:endParaRPr lang="en-US" altLang="en-US">
              <a:latin typeface="Calibri" panose="020F0502020204030204" pitchFamily="34" charset="0"/>
            </a:endParaRPr>
          </a:p>
        </p:txBody>
      </p:sp>
    </p:spTree>
    <p:extLst>
      <p:ext uri="{BB962C8B-B14F-4D97-AF65-F5344CB8AC3E}">
        <p14:creationId xmlns:p14="http://schemas.microsoft.com/office/powerpoint/2010/main" val="10421407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9" name="Group 18"/>
          <p:cNvGrpSpPr/>
          <p:nvPr/>
        </p:nvGrpSpPr>
        <p:grpSpPr>
          <a:xfrm>
            <a:off x="546100" y="-4763"/>
            <a:ext cx="5014912" cy="6862763"/>
            <a:chOff x="2928938" y="-4763"/>
            <a:chExt cx="5014912" cy="6862763"/>
          </a:xfrm>
        </p:grpSpPr>
        <p:sp>
          <p:nvSpPr>
            <p:cNvPr id="22" name="Freeform 6"/>
            <p:cNvSpPr/>
            <p:nvPr/>
          </p:nvSpPr>
          <p:spPr bwMode="auto">
            <a:xfrm>
              <a:off x="3367088" y="-4763"/>
              <a:ext cx="1063625" cy="2782888"/>
            </a:xfrm>
            <a:custGeom>
              <a:avLst/>
              <a:gdLst/>
              <a:ahLst/>
              <a:cxnLst/>
              <a:rect l="0" t="0" r="r" b="b"/>
              <a:pathLst>
                <a:path w="670" h="1753">
                  <a:moveTo>
                    <a:pt x="0" y="1696"/>
                  </a:moveTo>
                  <a:lnTo>
                    <a:pt x="225" y="1753"/>
                  </a:lnTo>
                  <a:lnTo>
                    <a:pt x="670" y="0"/>
                  </a:lnTo>
                  <a:lnTo>
                    <a:pt x="430" y="0"/>
                  </a:lnTo>
                  <a:lnTo>
                    <a:pt x="0" y="1696"/>
                  </a:lnTo>
                  <a:close/>
                </a:path>
              </a:pathLst>
            </a:custGeom>
            <a:solidFill>
              <a:schemeClr val="accent1"/>
            </a:solidFill>
            <a:ln>
              <a:noFill/>
            </a:ln>
          </p:spPr>
        </p:sp>
        <p:sp>
          <p:nvSpPr>
            <p:cNvPr id="23" name="Freeform 7"/>
            <p:cNvSpPr/>
            <p:nvPr/>
          </p:nvSpPr>
          <p:spPr bwMode="auto">
            <a:xfrm>
              <a:off x="2928938" y="-4763"/>
              <a:ext cx="1035050" cy="2673350"/>
            </a:xfrm>
            <a:custGeom>
              <a:avLst/>
              <a:gdLst/>
              <a:ahLst/>
              <a:cxnLst/>
              <a:rect l="0" t="0" r="r" b="b"/>
              <a:pathLst>
                <a:path w="652" h="1684">
                  <a:moveTo>
                    <a:pt x="225" y="1684"/>
                  </a:moveTo>
                  <a:lnTo>
                    <a:pt x="652" y="0"/>
                  </a:lnTo>
                  <a:lnTo>
                    <a:pt x="411" y="0"/>
                  </a:lnTo>
                  <a:lnTo>
                    <a:pt x="0" y="1627"/>
                  </a:lnTo>
                  <a:lnTo>
                    <a:pt x="219" y="1681"/>
                  </a:lnTo>
                  <a:lnTo>
                    <a:pt x="225" y="1684"/>
                  </a:lnTo>
                  <a:close/>
                </a:path>
              </a:pathLst>
            </a:custGeom>
            <a:solidFill>
              <a:schemeClr val="tx1">
                <a:lumMod val="65000"/>
                <a:lumOff val="35000"/>
              </a:schemeClr>
            </a:solidFill>
            <a:ln>
              <a:noFill/>
            </a:ln>
          </p:spPr>
        </p:sp>
        <p:sp>
          <p:nvSpPr>
            <p:cNvPr id="24" name="Freeform 9"/>
            <p:cNvSpPr/>
            <p:nvPr/>
          </p:nvSpPr>
          <p:spPr bwMode="auto">
            <a:xfrm>
              <a:off x="2928938" y="2582862"/>
              <a:ext cx="2693987" cy="4275138"/>
            </a:xfrm>
            <a:custGeom>
              <a:avLst/>
              <a:gdLst/>
              <a:ahLst/>
              <a:cxnLst/>
              <a:rect l="0" t="0" r="r" b="b"/>
              <a:pathLst>
                <a:path w="1697" h="2693">
                  <a:moveTo>
                    <a:pt x="0" y="0"/>
                  </a:moveTo>
                  <a:lnTo>
                    <a:pt x="1622" y="2693"/>
                  </a:lnTo>
                  <a:lnTo>
                    <a:pt x="1697" y="2693"/>
                  </a:lnTo>
                  <a:lnTo>
                    <a:pt x="0" y="0"/>
                  </a:lnTo>
                  <a:close/>
                </a:path>
              </a:pathLst>
            </a:custGeom>
            <a:solidFill>
              <a:schemeClr val="tx1">
                <a:lumMod val="85000"/>
                <a:lumOff val="15000"/>
              </a:schemeClr>
            </a:solidFill>
            <a:ln>
              <a:noFill/>
            </a:ln>
          </p:spPr>
        </p:sp>
        <p:sp>
          <p:nvSpPr>
            <p:cNvPr id="25" name="Freeform 10"/>
            <p:cNvSpPr/>
            <p:nvPr/>
          </p:nvSpPr>
          <p:spPr bwMode="auto">
            <a:xfrm>
              <a:off x="3371850" y="2692400"/>
              <a:ext cx="3332162" cy="4165600"/>
            </a:xfrm>
            <a:custGeom>
              <a:avLst/>
              <a:gdLst/>
              <a:ahLst/>
              <a:cxnLst/>
              <a:rect l="0" t="0" r="r" b="b"/>
              <a:pathLst>
                <a:path w="2099" h="2624">
                  <a:moveTo>
                    <a:pt x="2099" y="2624"/>
                  </a:moveTo>
                  <a:lnTo>
                    <a:pt x="0" y="0"/>
                  </a:lnTo>
                  <a:lnTo>
                    <a:pt x="2021" y="2624"/>
                  </a:lnTo>
                  <a:lnTo>
                    <a:pt x="2099" y="2624"/>
                  </a:lnTo>
                  <a:close/>
                </a:path>
              </a:pathLst>
            </a:custGeom>
            <a:solidFill>
              <a:schemeClr val="accent1">
                <a:lumMod val="50000"/>
              </a:schemeClr>
            </a:solidFill>
            <a:ln>
              <a:noFill/>
            </a:ln>
          </p:spPr>
        </p:sp>
        <p:sp>
          <p:nvSpPr>
            <p:cNvPr id="26" name="Freeform 11"/>
            <p:cNvSpPr/>
            <p:nvPr/>
          </p:nvSpPr>
          <p:spPr bwMode="auto">
            <a:xfrm>
              <a:off x="3367088" y="2687637"/>
              <a:ext cx="4576762" cy="4170363"/>
            </a:xfrm>
            <a:custGeom>
              <a:avLst/>
              <a:gdLst/>
              <a:ahLst/>
              <a:cxnLst/>
              <a:rect l="0" t="0" r="r" b="b"/>
              <a:pathLst>
                <a:path w="2883" h="2627">
                  <a:moveTo>
                    <a:pt x="0" y="0"/>
                  </a:moveTo>
                  <a:lnTo>
                    <a:pt x="3" y="3"/>
                  </a:lnTo>
                  <a:lnTo>
                    <a:pt x="2102" y="2627"/>
                  </a:lnTo>
                  <a:lnTo>
                    <a:pt x="2883" y="2627"/>
                  </a:lnTo>
                  <a:lnTo>
                    <a:pt x="225" y="57"/>
                  </a:lnTo>
                  <a:lnTo>
                    <a:pt x="0" y="0"/>
                  </a:lnTo>
                  <a:close/>
                </a:path>
              </a:pathLst>
            </a:custGeom>
            <a:solidFill>
              <a:schemeClr val="accent1">
                <a:lumMod val="75000"/>
              </a:schemeClr>
            </a:solidFill>
            <a:ln>
              <a:noFill/>
            </a:ln>
          </p:spPr>
        </p:sp>
        <p:sp>
          <p:nvSpPr>
            <p:cNvPr id="27" name="Freeform 12"/>
            <p:cNvSpPr/>
            <p:nvPr/>
          </p:nvSpPr>
          <p:spPr bwMode="auto">
            <a:xfrm>
              <a:off x="2928938" y="2578100"/>
              <a:ext cx="3584575" cy="4279900"/>
            </a:xfrm>
            <a:custGeom>
              <a:avLst/>
              <a:gdLst/>
              <a:ahLst/>
              <a:cxnLst/>
              <a:rect l="0" t="0" r="r" b="b"/>
              <a:pathLst>
                <a:path w="2258" h="2696">
                  <a:moveTo>
                    <a:pt x="2258" y="2696"/>
                  </a:moveTo>
                  <a:lnTo>
                    <a:pt x="264" y="111"/>
                  </a:lnTo>
                  <a:lnTo>
                    <a:pt x="228" y="60"/>
                  </a:lnTo>
                  <a:lnTo>
                    <a:pt x="225" y="57"/>
                  </a:lnTo>
                  <a:lnTo>
                    <a:pt x="0" y="0"/>
                  </a:lnTo>
                  <a:lnTo>
                    <a:pt x="0" y="3"/>
                  </a:lnTo>
                  <a:lnTo>
                    <a:pt x="1697" y="2696"/>
                  </a:lnTo>
                  <a:lnTo>
                    <a:pt x="2258" y="2696"/>
                  </a:lnTo>
                  <a:close/>
                </a:path>
              </a:pathLst>
            </a:custGeom>
            <a:solidFill>
              <a:schemeClr val="tx1">
                <a:lumMod val="75000"/>
                <a:lumOff val="25000"/>
              </a:schemeClr>
            </a:solidFill>
            <a:ln>
              <a:noFill/>
            </a:ln>
          </p:spPr>
        </p:sp>
      </p:grpSp>
      <p:sp>
        <p:nvSpPr>
          <p:cNvPr id="2" name="Title 1"/>
          <p:cNvSpPr>
            <a:spLocks noGrp="1"/>
          </p:cNvSpPr>
          <p:nvPr>
            <p:ph type="ctrTitle"/>
          </p:nvPr>
        </p:nvSpPr>
        <p:spPr>
          <a:xfrm>
            <a:off x="2928401" y="1380068"/>
            <a:ext cx="8574622" cy="2616199"/>
          </a:xfrm>
        </p:spPr>
        <p:txBody>
          <a:bodyPr anchor="b">
            <a:normAutofit/>
          </a:bodyPr>
          <a:lstStyle>
            <a:lvl1pPr algn="r">
              <a:defRPr sz="6000">
                <a:effectLst/>
              </a:defRPr>
            </a:lvl1pPr>
          </a:lstStyle>
          <a:p>
            <a:r>
              <a:rPr lang="en-US"/>
              <a:t>Click to edit Master title style</a:t>
            </a:r>
            <a:endParaRPr lang="en-US" dirty="0"/>
          </a:p>
        </p:txBody>
      </p:sp>
      <p:sp>
        <p:nvSpPr>
          <p:cNvPr id="3" name="Subtitle 2"/>
          <p:cNvSpPr>
            <a:spLocks noGrp="1"/>
          </p:cNvSpPr>
          <p:nvPr>
            <p:ph type="subTitle" idx="1"/>
          </p:nvPr>
        </p:nvSpPr>
        <p:spPr>
          <a:xfrm>
            <a:off x="4515377" y="3996267"/>
            <a:ext cx="6987645" cy="1388534"/>
          </a:xfrm>
        </p:spPr>
        <p:txBody>
          <a:bodyPr anchor="t">
            <a:normAutofit/>
          </a:bodyPr>
          <a:lstStyle>
            <a:lvl1pPr marL="0" indent="0" algn="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5BAA7D3E-FAFB-4068-BC38-849853F8408E}" type="datetime1">
              <a:rPr lang="en-US" smtClean="0"/>
              <a:t>11/28/2022</a:t>
            </a:fld>
            <a:endParaRPr lang="en-US"/>
          </a:p>
        </p:txBody>
      </p:sp>
      <p:sp>
        <p:nvSpPr>
          <p:cNvPr id="5" name="Footer Placeholder 4"/>
          <p:cNvSpPr>
            <a:spLocks noGrp="1"/>
          </p:cNvSpPr>
          <p:nvPr>
            <p:ph type="ftr" sz="quarter" idx="11"/>
          </p:nvPr>
        </p:nvSpPr>
        <p:spPr>
          <a:xfrm>
            <a:off x="5332412" y="5883275"/>
            <a:ext cx="4324044" cy="365125"/>
          </a:xfrm>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898097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1" y="4732865"/>
            <a:ext cx="10018711" cy="566738"/>
          </a:xfrm>
        </p:spPr>
        <p:txBody>
          <a:bodyPr anchor="b">
            <a:normAutofit/>
          </a:bodyPr>
          <a:lstStyle>
            <a:lvl1pPr algn="ctr">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3860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4311" y="5299603"/>
            <a:ext cx="10018711" cy="493712"/>
          </a:xfr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24589F6D-6244-4CAB-9B8A-95BB03EA2C58}" type="datetime1">
              <a:rPr lang="en-US" smtClean="0"/>
              <a:t>11/28/2022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1179089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685800"/>
            <a:ext cx="10018711" cy="3048000"/>
          </a:xfrm>
        </p:spPr>
        <p:txBody>
          <a:bodyPr anchor="ctr">
            <a:normAutofit/>
          </a:bodyPr>
          <a:lstStyle>
            <a:lvl1pPr algn="ct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343400"/>
            <a:ext cx="10018713"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121AEE9-1896-4DC7-9844-800A64912C66}" type="datetime1">
              <a:rPr lang="en-US" smtClean="0"/>
              <a:t>11/28/2022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82054487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2436811" y="3428999"/>
            <a:ext cx="8532815" cy="381000"/>
          </a:xfrm>
        </p:spPr>
        <p:txBody>
          <a:bodyPr anchor="ctr">
            <a:normAutofit/>
          </a:bodyPr>
          <a:lstStyle>
            <a:lvl1pPr marL="0" indent="0">
              <a:buFontTx/>
              <a:buNone/>
              <a:defRPr sz="18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1484311" y="4343400"/>
            <a:ext cx="10018711" cy="1447800"/>
          </a:xfr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645EF5B-DE18-4F58-B82A-5F816D24217C}" type="datetime1">
              <a:rPr lang="en-US" smtClean="0"/>
              <a:t>11/28/2022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2162279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484313" y="3308581"/>
            <a:ext cx="10018709" cy="1468800"/>
          </a:xfrm>
        </p:spPr>
        <p:txBody>
          <a:bodyPr anchor="b">
            <a:normAutofit/>
          </a:bodyPr>
          <a:lstStyle>
            <a:lvl1pPr algn="r">
              <a:defRPr sz="3200" b="0" cap="none"/>
            </a:lvl1pPr>
          </a:lstStyle>
          <a:p>
            <a:r>
              <a:rPr lang="en-US"/>
              <a:t>Click to edit Master title style</a:t>
            </a:r>
            <a:endParaRPr lang="en-US" dirty="0"/>
          </a:p>
        </p:txBody>
      </p:sp>
      <p:sp>
        <p:nvSpPr>
          <p:cNvPr id="3" name="Text Placeholder 2"/>
          <p:cNvSpPr>
            <a:spLocks noGrp="1"/>
          </p:cNvSpPr>
          <p:nvPr>
            <p:ph type="body" idx="1"/>
          </p:nvPr>
        </p:nvSpPr>
        <p:spPr>
          <a:xfrm>
            <a:off x="1484312" y="4777381"/>
            <a:ext cx="10018710"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DC8EC13-B931-42E3-94BB-63272DAE2283}" type="datetime1">
              <a:rPr lang="en-US" smtClean="0"/>
              <a:t>11/28/2022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4179960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1598612" y="863023"/>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5" name="TextBox 14"/>
          <p:cNvSpPr txBox="1"/>
          <p:nvPr/>
        </p:nvSpPr>
        <p:spPr>
          <a:xfrm>
            <a:off x="10893425" y="2819399"/>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2" name="Title 1"/>
          <p:cNvSpPr>
            <a:spLocks noGrp="1"/>
          </p:cNvSpPr>
          <p:nvPr>
            <p:ph type="title"/>
          </p:nvPr>
        </p:nvSpPr>
        <p:spPr>
          <a:xfrm>
            <a:off x="2208212" y="685800"/>
            <a:ext cx="8990012" cy="2743199"/>
          </a:xfrm>
        </p:spPr>
        <p:txBody>
          <a:bodyPr anchor="ctr">
            <a:normAutofit/>
          </a:bodyPr>
          <a:lstStyle>
            <a:lvl1pPr algn="ctr">
              <a:defRPr sz="3200" b="0" cap="none">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484313" y="3886200"/>
            <a:ext cx="10018710" cy="889000"/>
          </a:xfrm>
        </p:spPr>
        <p:txBody>
          <a:bodyPr vert="horz" lIns="91440" tIns="45720" rIns="91440" bIns="45720" rtlCol="0" anchor="b">
            <a:normAutofit/>
          </a:bodyPr>
          <a:lstStyle>
            <a:lvl1pPr algn="r">
              <a:buNone/>
              <a:defRPr lang="en-US" sz="24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2" y="4775200"/>
            <a:ext cx="10018710" cy="1016000"/>
          </a:xfrm>
        </p:spPr>
        <p:txBody>
          <a:bodyPr anchor="t">
            <a:normAutofit/>
          </a:bodyPr>
          <a:lstStyle>
            <a:lvl1pPr marL="0" indent="0" algn="r">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7037B9D-2E97-4C69-AD17-242CA82B0F60}" type="datetime1">
              <a:rPr lang="en-US" smtClean="0"/>
              <a:t>11/28/2022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5750909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484313" y="685800"/>
            <a:ext cx="10018712" cy="2727325"/>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484312" y="3505200"/>
            <a:ext cx="10018713" cy="838200"/>
          </a:xfrm>
        </p:spPr>
        <p:txBody>
          <a:bodyPr vert="horz" lIns="91440" tIns="45720" rIns="91440" bIns="45720" rtlCol="0" anchor="b">
            <a:normAutofit/>
          </a:bodyPr>
          <a:lstStyle>
            <a:lvl1pPr>
              <a:buNone/>
              <a:defRPr lang="en-US" sz="2800" b="0" cap="none" dirty="0">
                <a:ln w="3175" cmpd="sng">
                  <a:noFill/>
                </a:ln>
                <a:solidFill>
                  <a:schemeClr val="tx1"/>
                </a:solidFill>
                <a:effectLst/>
              </a:defRPr>
            </a:lvl1pPr>
          </a:lstStyle>
          <a:p>
            <a:pPr marL="0" lvl="0">
              <a:spcBef>
                <a:spcPct val="0"/>
              </a:spcBef>
              <a:buNone/>
            </a:pPr>
            <a:r>
              <a:rPr lang="en-US"/>
              <a:t>Click to edit Master text styles</a:t>
            </a:r>
          </a:p>
        </p:txBody>
      </p:sp>
      <p:sp>
        <p:nvSpPr>
          <p:cNvPr id="3" name="Text Placeholder 2"/>
          <p:cNvSpPr>
            <a:spLocks noGrp="1"/>
          </p:cNvSpPr>
          <p:nvPr>
            <p:ph type="body" idx="1"/>
          </p:nvPr>
        </p:nvSpPr>
        <p:spPr>
          <a:xfrm>
            <a:off x="1484311" y="4343400"/>
            <a:ext cx="10018713" cy="1447800"/>
          </a:xfr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3318FBA0-A066-4059-847D-F0BD91FD8DAF}" type="datetime1">
              <a:rPr lang="en-US" smtClean="0"/>
              <a:t>11/28/2022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0349380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ctr">
              <a:defRPr/>
            </a:lvl1p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3E368047-5979-4364-89D7-082F4CD8DC21}" type="datetime1">
              <a:rPr lang="en-US" smtClean="0"/>
              <a:t>11/28/2022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25295825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732655" y="685800"/>
            <a:ext cx="1770369" cy="51054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484312" y="685800"/>
            <a:ext cx="8019742" cy="5105400"/>
          </a:xfrm>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12B0B3D8-3865-454E-AF05-C00C0E4BD4D9}" type="datetime1">
              <a:rPr lang="en-US" smtClean="0"/>
              <a:t>11/28/2022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5330222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408CF7F-7AFA-4BCA-85A5-950CA9F64BBD}" type="datetime1">
              <a:rPr lang="en-US" smtClean="0"/>
              <a:t>11/28/2022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10951856" y="5867131"/>
            <a:ext cx="551167" cy="365125"/>
          </a:xfrm>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5151928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72279" y="2666999"/>
            <a:ext cx="8930747" cy="2110382"/>
          </a:xfrm>
        </p:spPr>
        <p:txBody>
          <a:bodyPr anchor="b"/>
          <a:lstStyle>
            <a:lvl1pPr algn="r">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72278" y="4777381"/>
            <a:ext cx="8930748" cy="860400"/>
          </a:xfrm>
        </p:spPr>
        <p:txBody>
          <a:bodyPr anchor="t">
            <a:normAutofit/>
          </a:bodyPr>
          <a:lstStyle>
            <a:lvl1pPr marL="0" indent="0" algn="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3AAB830-8782-4D26-A1FF-5B001B84B925}" type="datetime1">
              <a:rPr lang="en-US" smtClean="0"/>
              <a:t>11/28/2022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1940660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484311" y="685800"/>
            <a:ext cx="10018713" cy="1752599"/>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484312" y="2666999"/>
            <a:ext cx="4895055"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607967" y="2667000"/>
            <a:ext cx="4895056"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15E1588-3269-45B0-832C-03396E7B9886}" type="datetime1">
              <a:rPr lang="en-US" smtClean="0"/>
              <a:t>11/28/2022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333047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772179" y="2658533"/>
            <a:ext cx="4607188"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484311"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880487" y="2667000"/>
            <a:ext cx="4622537" cy="576262"/>
          </a:xfrm>
        </p:spPr>
        <p:txBody>
          <a:bodyPr anchor="b">
            <a:noAutofit/>
          </a:bodyPr>
          <a:lstStyle>
            <a:lvl1pPr marL="0" indent="0">
              <a:buNone/>
              <a:defRPr sz="2800" b="0">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607967" y="3335337"/>
            <a:ext cx="4895056" cy="2455862"/>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F3E83316-C7AD-44F5-AEB2-790637DA8BBF}" type="datetime1">
              <a:rPr lang="en-US" smtClean="0"/>
              <a:t>11/28/2022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8831310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02AF41D-CD4C-490B-872D-E594D664C6A8}" type="datetime1">
              <a:rPr lang="en-US" smtClean="0"/>
              <a:t>11/28/2022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21845480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DABD78-7627-4219-87C8-A3D429350B73}" type="datetime1">
              <a:rPr lang="en-US" smtClean="0"/>
              <a:t>11/28/2022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4573941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4312" y="1600200"/>
            <a:ext cx="3549121" cy="1371600"/>
          </a:xfrm>
        </p:spPr>
        <p:txBody>
          <a:bodyPr anchor="b">
            <a:normAutofit/>
          </a:bodyPr>
          <a:lstStyle>
            <a:lvl1pPr algn="ctr">
              <a:defRPr sz="2400" b="0"/>
            </a:lvl1pPr>
          </a:lstStyle>
          <a:p>
            <a:r>
              <a:rPr lang="en-US"/>
              <a:t>Click to edit Master title style</a:t>
            </a:r>
            <a:endParaRPr lang="en-US" dirty="0"/>
          </a:p>
        </p:txBody>
      </p:sp>
      <p:sp>
        <p:nvSpPr>
          <p:cNvPr id="3" name="Content Placeholder 2"/>
          <p:cNvSpPr>
            <a:spLocks noGrp="1"/>
          </p:cNvSpPr>
          <p:nvPr>
            <p:ph idx="1"/>
          </p:nvPr>
        </p:nvSpPr>
        <p:spPr>
          <a:xfrm>
            <a:off x="5262033" y="685799"/>
            <a:ext cx="6240990" cy="5105401"/>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484312" y="2971800"/>
            <a:ext cx="3549121" cy="18288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740301BC-9527-4990-9151-51668073F7B7}" type="datetime1">
              <a:rPr lang="en-US" smtClean="0"/>
              <a:t>11/28/2022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414808859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482724" y="1752599"/>
            <a:ext cx="5426158" cy="1371600"/>
          </a:xfrm>
        </p:spPr>
        <p:txBody>
          <a:bodyPr anchor="b">
            <a:normAutofit/>
          </a:bodyPr>
          <a:lstStyle>
            <a:lvl1pPr algn="ctr">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594682" y="914400"/>
            <a:ext cx="3280974" cy="4572000"/>
          </a:xfrm>
          <a:prstGeom prst="roundRect">
            <a:avLst>
              <a:gd name="adj" fmla="val 42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482724" y="3124199"/>
            <a:ext cx="5426158" cy="1828800"/>
          </a:xfrm>
        </p:spPr>
        <p:txBody>
          <a:bodyPr>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D97CD2F-6974-4364-9217-4DE498DD5193}" type="datetime1">
              <a:rPr lang="en-US" smtClean="0"/>
              <a:t>11/28/2022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0DE0574-6CD9-49D5-B9D1-D9FD3F3BE718}" type="slidenum">
              <a:rPr lang="en-US" smtClean="0"/>
              <a:t>‹#›</a:t>
            </a:fld>
            <a:endParaRPr lang="en-US"/>
          </a:p>
        </p:txBody>
      </p:sp>
    </p:spTree>
    <p:extLst>
      <p:ext uri="{BB962C8B-B14F-4D97-AF65-F5344CB8AC3E}">
        <p14:creationId xmlns:p14="http://schemas.microsoft.com/office/powerpoint/2010/main" val="1362679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7" name="Group 6"/>
          <p:cNvGrpSpPr/>
          <p:nvPr/>
        </p:nvGrpSpPr>
        <p:grpSpPr>
          <a:xfrm>
            <a:off x="150812" y="0"/>
            <a:ext cx="2436813" cy="6858001"/>
            <a:chOff x="1320800" y="0"/>
            <a:chExt cx="2436813" cy="6858001"/>
          </a:xfrm>
        </p:grpSpPr>
        <p:sp>
          <p:nvSpPr>
            <p:cNvPr id="8" name="Freeform 6"/>
            <p:cNvSpPr/>
            <p:nvPr/>
          </p:nvSpPr>
          <p:spPr bwMode="auto">
            <a:xfrm>
              <a:off x="1627188" y="0"/>
              <a:ext cx="1122363" cy="5329238"/>
            </a:xfrm>
            <a:custGeom>
              <a:avLst/>
              <a:gdLst/>
              <a:ahLst/>
              <a:cxnLst/>
              <a:rect l="0" t="0" r="r" b="b"/>
              <a:pathLst>
                <a:path w="707" h="3357">
                  <a:moveTo>
                    <a:pt x="0" y="3330"/>
                  </a:moveTo>
                  <a:lnTo>
                    <a:pt x="156" y="3357"/>
                  </a:lnTo>
                  <a:lnTo>
                    <a:pt x="707" y="0"/>
                  </a:lnTo>
                  <a:lnTo>
                    <a:pt x="547" y="0"/>
                  </a:lnTo>
                  <a:lnTo>
                    <a:pt x="0" y="3330"/>
                  </a:lnTo>
                  <a:close/>
                </a:path>
              </a:pathLst>
            </a:custGeom>
            <a:solidFill>
              <a:schemeClr val="accent1"/>
            </a:solidFill>
            <a:ln>
              <a:noFill/>
            </a:ln>
          </p:spPr>
        </p:sp>
        <p:sp>
          <p:nvSpPr>
            <p:cNvPr id="9" name="Freeform 7"/>
            <p:cNvSpPr/>
            <p:nvPr/>
          </p:nvSpPr>
          <p:spPr bwMode="auto">
            <a:xfrm>
              <a:off x="1320800" y="0"/>
              <a:ext cx="1117600" cy="5276850"/>
            </a:xfrm>
            <a:custGeom>
              <a:avLst/>
              <a:gdLst/>
              <a:ahLst/>
              <a:cxnLst/>
              <a:rect l="0" t="0" r="r" b="b"/>
              <a:pathLst>
                <a:path w="704" h="3324">
                  <a:moveTo>
                    <a:pt x="704" y="0"/>
                  </a:moveTo>
                  <a:lnTo>
                    <a:pt x="545" y="0"/>
                  </a:lnTo>
                  <a:lnTo>
                    <a:pt x="0" y="3300"/>
                  </a:lnTo>
                  <a:lnTo>
                    <a:pt x="157" y="3324"/>
                  </a:lnTo>
                  <a:lnTo>
                    <a:pt x="704" y="0"/>
                  </a:lnTo>
                  <a:close/>
                </a:path>
              </a:pathLst>
            </a:custGeom>
            <a:solidFill>
              <a:schemeClr val="tx1">
                <a:lumMod val="65000"/>
                <a:lumOff val="35000"/>
              </a:schemeClr>
            </a:solidFill>
            <a:ln>
              <a:noFill/>
            </a:ln>
          </p:spPr>
        </p:sp>
        <p:sp>
          <p:nvSpPr>
            <p:cNvPr id="10" name="Freeform 8"/>
            <p:cNvSpPr/>
            <p:nvPr/>
          </p:nvSpPr>
          <p:spPr bwMode="auto">
            <a:xfrm>
              <a:off x="1320800" y="5238750"/>
              <a:ext cx="1228725" cy="1619250"/>
            </a:xfrm>
            <a:custGeom>
              <a:avLst/>
              <a:gdLst/>
              <a:ahLst/>
              <a:cxnLst/>
              <a:rect l="0" t="0" r="r" b="b"/>
              <a:pathLst>
                <a:path w="774" h="1020">
                  <a:moveTo>
                    <a:pt x="0" y="0"/>
                  </a:moveTo>
                  <a:lnTo>
                    <a:pt x="740" y="1020"/>
                  </a:lnTo>
                  <a:lnTo>
                    <a:pt x="774" y="1020"/>
                  </a:lnTo>
                  <a:lnTo>
                    <a:pt x="0" y="0"/>
                  </a:lnTo>
                  <a:close/>
                </a:path>
              </a:pathLst>
            </a:custGeom>
            <a:solidFill>
              <a:schemeClr val="tx1">
                <a:lumMod val="85000"/>
                <a:lumOff val="15000"/>
              </a:schemeClr>
            </a:solidFill>
            <a:ln>
              <a:noFill/>
            </a:ln>
          </p:spPr>
        </p:sp>
        <p:sp>
          <p:nvSpPr>
            <p:cNvPr id="11" name="Freeform 9"/>
            <p:cNvSpPr/>
            <p:nvPr/>
          </p:nvSpPr>
          <p:spPr bwMode="auto">
            <a:xfrm>
              <a:off x="1627188" y="5291138"/>
              <a:ext cx="1495425" cy="1566863"/>
            </a:xfrm>
            <a:custGeom>
              <a:avLst/>
              <a:gdLst/>
              <a:ahLst/>
              <a:cxnLst/>
              <a:rect l="0" t="0" r="r" b="b"/>
              <a:pathLst>
                <a:path w="942" h="987">
                  <a:moveTo>
                    <a:pt x="0" y="0"/>
                  </a:moveTo>
                  <a:lnTo>
                    <a:pt x="909" y="987"/>
                  </a:lnTo>
                  <a:lnTo>
                    <a:pt x="942" y="987"/>
                  </a:lnTo>
                  <a:lnTo>
                    <a:pt x="0" y="0"/>
                  </a:lnTo>
                  <a:close/>
                </a:path>
              </a:pathLst>
            </a:custGeom>
            <a:solidFill>
              <a:schemeClr val="accent1">
                <a:lumMod val="50000"/>
              </a:schemeClr>
            </a:solidFill>
            <a:ln>
              <a:noFill/>
            </a:ln>
          </p:spPr>
        </p:sp>
        <p:sp>
          <p:nvSpPr>
            <p:cNvPr id="12" name="Freeform 10"/>
            <p:cNvSpPr/>
            <p:nvPr/>
          </p:nvSpPr>
          <p:spPr bwMode="auto">
            <a:xfrm>
              <a:off x="1627188" y="5286375"/>
              <a:ext cx="2130425" cy="1571625"/>
            </a:xfrm>
            <a:custGeom>
              <a:avLst/>
              <a:gdLst/>
              <a:ahLst/>
              <a:cxnLst/>
              <a:rect l="0" t="0" r="r" b="b"/>
              <a:pathLst>
                <a:path w="1342" h="990">
                  <a:moveTo>
                    <a:pt x="0" y="3"/>
                  </a:moveTo>
                  <a:lnTo>
                    <a:pt x="942" y="990"/>
                  </a:lnTo>
                  <a:lnTo>
                    <a:pt x="1342" y="990"/>
                  </a:lnTo>
                  <a:lnTo>
                    <a:pt x="156" y="27"/>
                  </a:lnTo>
                  <a:lnTo>
                    <a:pt x="0" y="0"/>
                  </a:lnTo>
                  <a:lnTo>
                    <a:pt x="0" y="3"/>
                  </a:lnTo>
                  <a:close/>
                </a:path>
              </a:pathLst>
            </a:custGeom>
            <a:solidFill>
              <a:schemeClr val="accent1">
                <a:lumMod val="75000"/>
              </a:schemeClr>
            </a:solidFill>
            <a:ln>
              <a:noFill/>
            </a:ln>
          </p:spPr>
        </p:sp>
        <p:sp>
          <p:nvSpPr>
            <p:cNvPr id="13" name="Freeform 11"/>
            <p:cNvSpPr/>
            <p:nvPr/>
          </p:nvSpPr>
          <p:spPr bwMode="auto">
            <a:xfrm>
              <a:off x="1320800" y="5238750"/>
              <a:ext cx="1695450" cy="1619250"/>
            </a:xfrm>
            <a:custGeom>
              <a:avLst/>
              <a:gdLst/>
              <a:ahLst/>
              <a:cxnLst/>
              <a:rect l="0" t="0" r="r" b="b"/>
              <a:pathLst>
                <a:path w="1068" h="1020">
                  <a:moveTo>
                    <a:pt x="1068" y="1020"/>
                  </a:moveTo>
                  <a:lnTo>
                    <a:pt x="184" y="60"/>
                  </a:lnTo>
                  <a:lnTo>
                    <a:pt x="154" y="27"/>
                  </a:lnTo>
                  <a:lnTo>
                    <a:pt x="157" y="27"/>
                  </a:lnTo>
                  <a:lnTo>
                    <a:pt x="157" y="24"/>
                  </a:lnTo>
                  <a:lnTo>
                    <a:pt x="154" y="24"/>
                  </a:lnTo>
                  <a:lnTo>
                    <a:pt x="0" y="0"/>
                  </a:lnTo>
                  <a:lnTo>
                    <a:pt x="0" y="0"/>
                  </a:lnTo>
                  <a:lnTo>
                    <a:pt x="774" y="1020"/>
                  </a:lnTo>
                  <a:lnTo>
                    <a:pt x="1068" y="1020"/>
                  </a:lnTo>
                  <a:close/>
                </a:path>
              </a:pathLst>
            </a:custGeom>
            <a:solidFill>
              <a:schemeClr val="tx1">
                <a:lumMod val="75000"/>
                <a:lumOff val="25000"/>
              </a:schemeClr>
            </a:solidFill>
            <a:ln>
              <a:noFill/>
            </a:ln>
          </p:spPr>
        </p:sp>
      </p:grpSp>
      <p:sp>
        <p:nvSpPr>
          <p:cNvPr id="2" name="Title Placeholder 1"/>
          <p:cNvSpPr>
            <a:spLocks noGrp="1"/>
          </p:cNvSpPr>
          <p:nvPr>
            <p:ph type="title"/>
          </p:nvPr>
        </p:nvSpPr>
        <p:spPr>
          <a:xfrm>
            <a:off x="1484311" y="685800"/>
            <a:ext cx="10018713" cy="1752599"/>
          </a:xfrm>
          <a:prstGeom prst="rect">
            <a:avLst/>
          </a:prstGeom>
          <a:effectLst/>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484310" y="2666999"/>
            <a:ext cx="10018713" cy="3124201"/>
          </a:xfrm>
          <a:prstGeom prst="rect">
            <a:avLst/>
          </a:prstGeom>
        </p:spPr>
        <p:txBody>
          <a:bodyPr vert="horz" lIns="91440" tIns="45720" rIns="91440" bIns="45720" rtlCol="0"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9732656" y="5883275"/>
            <a:ext cx="1143000"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CF30E9D4-732A-4E06-B1A5-E1C973B2DB9A}" type="datetime1">
              <a:rPr lang="en-US" smtClean="0"/>
              <a:t>11/28/2022</a:t>
            </a:fld>
            <a:endParaRPr lang="en-US"/>
          </a:p>
        </p:txBody>
      </p:sp>
      <p:sp>
        <p:nvSpPr>
          <p:cNvPr id="5" name="Footer Placeholder 4"/>
          <p:cNvSpPr>
            <a:spLocks noGrp="1"/>
          </p:cNvSpPr>
          <p:nvPr>
            <p:ph type="ftr" sz="quarter" idx="3"/>
          </p:nvPr>
        </p:nvSpPr>
        <p:spPr>
          <a:xfrm>
            <a:off x="2572279" y="5883275"/>
            <a:ext cx="7084177" cy="365125"/>
          </a:xfrm>
          <a:prstGeom prst="rect">
            <a:avLst/>
          </a:prstGeom>
        </p:spPr>
        <p:txBody>
          <a:bodyPr vert="horz" lIns="91440" tIns="45720" rIns="91440" bIns="45720" rtlCol="0" anchor="ctr"/>
          <a:lstStyle>
            <a:lvl1pPr algn="l">
              <a:defRPr sz="1000" b="0" i="0">
                <a:solidFill>
                  <a:schemeClr val="tx1"/>
                </a:solidFill>
                <a:effectLst/>
                <a:latin typeface="+mn-lt"/>
              </a:defRPr>
            </a:lvl1pPr>
          </a:lstStyle>
          <a:p>
            <a:endParaRPr lang="en-US"/>
          </a:p>
        </p:txBody>
      </p:sp>
      <p:sp>
        <p:nvSpPr>
          <p:cNvPr id="6" name="Slide Number Placeholder 5"/>
          <p:cNvSpPr>
            <a:spLocks noGrp="1"/>
          </p:cNvSpPr>
          <p:nvPr>
            <p:ph type="sldNum" sz="quarter" idx="4"/>
          </p:nvPr>
        </p:nvSpPr>
        <p:spPr>
          <a:xfrm>
            <a:off x="10951856" y="5883275"/>
            <a:ext cx="551167" cy="365125"/>
          </a:xfrm>
          <a:prstGeom prst="rect">
            <a:avLst/>
          </a:prstGeom>
        </p:spPr>
        <p:txBody>
          <a:bodyPr vert="horz" lIns="91440" tIns="45720" rIns="91440" bIns="45720" rtlCol="0" anchor="ctr"/>
          <a:lstStyle>
            <a:lvl1pPr algn="r">
              <a:defRPr sz="1000" b="0" i="0">
                <a:solidFill>
                  <a:schemeClr val="tx1"/>
                </a:solidFill>
                <a:effectLst/>
                <a:latin typeface="+mn-lt"/>
              </a:defRPr>
            </a:lvl1pPr>
          </a:lstStyle>
          <a:p>
            <a:fld id="{60DE0574-6CD9-49D5-B9D1-D9FD3F3BE718}" type="slidenum">
              <a:rPr lang="en-US" smtClean="0"/>
              <a:t>‹#›</a:t>
            </a:fld>
            <a:endParaRPr lang="en-US"/>
          </a:p>
        </p:txBody>
      </p:sp>
    </p:spTree>
    <p:extLst>
      <p:ext uri="{BB962C8B-B14F-4D97-AF65-F5344CB8AC3E}">
        <p14:creationId xmlns:p14="http://schemas.microsoft.com/office/powerpoint/2010/main" val="2661388761"/>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696" r:id="rId12"/>
    <p:sldLayoutId id="2147483697" r:id="rId13"/>
    <p:sldLayoutId id="2147483698" r:id="rId14"/>
    <p:sldLayoutId id="2147483699" r:id="rId15"/>
    <p:sldLayoutId id="2147483700" r:id="rId16"/>
    <p:sldLayoutId id="2147483701" r:id="rId17"/>
  </p:sldLayoutIdLst>
  <p:hf hdr="0" ftr="0" dt="0"/>
  <p:txStyles>
    <p:titleStyle>
      <a:lvl1pPr algn="ctr" defTabSz="457200" rtl="0" eaLnBrk="1" latinLnBrk="0" hangingPunct="1">
        <a:spcBef>
          <a:spcPct val="0"/>
        </a:spcBef>
        <a:buNone/>
        <a:defRPr sz="4000" kern="1200" cap="none">
          <a:ln w="3175" cmpd="sng">
            <a:noFill/>
          </a:ln>
          <a:solidFill>
            <a:schemeClr val="tx1"/>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lumMod val="75000"/>
          </a:schemeClr>
        </a:buClr>
        <a:buSzPct val="145000"/>
        <a:buFont typeface="Arial"/>
        <a:buChar char="•"/>
        <a:defRPr sz="2400" kern="1200" cap="none">
          <a:solidFill>
            <a:schemeClr val="tx1"/>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lumMod val="75000"/>
          </a:schemeClr>
        </a:buClr>
        <a:buSzPct val="145000"/>
        <a:buFont typeface="Arial"/>
        <a:buChar char="•"/>
        <a:defRPr sz="2000" kern="1200" cap="none">
          <a:solidFill>
            <a:schemeClr val="tx1"/>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lumMod val="75000"/>
          </a:schemeClr>
        </a:buClr>
        <a:buSzPct val="145000"/>
        <a:buFont typeface="Arial"/>
        <a:buChar char="•"/>
        <a:defRPr sz="1800" kern="1200" cap="none">
          <a:solidFill>
            <a:schemeClr val="tx1"/>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lumMod val="75000"/>
          </a:schemeClr>
        </a:buClr>
        <a:buSzPct val="145000"/>
        <a:buFont typeface="Arial"/>
        <a:buChar char="•"/>
        <a:defRPr sz="1600" kern="1200" cap="none">
          <a:solidFill>
            <a:schemeClr val="tx1"/>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lumMod val="75000"/>
          </a:schemeClr>
        </a:buClr>
        <a:buSzPct val="145000"/>
        <a:buFont typeface="Arial"/>
        <a:buChar char="•"/>
        <a:defRPr sz="1400" kern="1200" cap="none">
          <a:solidFill>
            <a:schemeClr val="tx1"/>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mailto:khorasani164@gmail.com"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hyperlink" Target="http://www.ncbi.nlm.nih.gov/mesh/"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CACC40-32D4-424A-AD03-BA2A6A39C941}"/>
              </a:ext>
            </a:extLst>
          </p:cNvPr>
          <p:cNvSpPr>
            <a:spLocks noGrp="1"/>
          </p:cNvSpPr>
          <p:nvPr>
            <p:ph type="ctrTitle"/>
          </p:nvPr>
        </p:nvSpPr>
        <p:spPr>
          <a:xfrm>
            <a:off x="2928401" y="1071154"/>
            <a:ext cx="8574622" cy="2426639"/>
          </a:xfrm>
        </p:spPr>
        <p:txBody>
          <a:bodyPr>
            <a:normAutofit fontScale="90000"/>
          </a:bodyPr>
          <a:lstStyle/>
          <a:p>
            <a:pPr algn="ctr" rtl="1"/>
            <a:r>
              <a:rPr lang="fa-IR" dirty="0">
                <a:solidFill>
                  <a:schemeClr val="accent4">
                    <a:lumMod val="50000"/>
                  </a:schemeClr>
                </a:solidFill>
                <a:cs typeface="B Titr" panose="00000700000000000000" pitchFamily="2" charset="-78"/>
              </a:rPr>
              <a:t/>
            </a:r>
            <a:br>
              <a:rPr lang="fa-IR" dirty="0">
                <a:solidFill>
                  <a:schemeClr val="accent4">
                    <a:lumMod val="50000"/>
                  </a:schemeClr>
                </a:solidFill>
                <a:cs typeface="B Titr" panose="00000700000000000000" pitchFamily="2" charset="-78"/>
              </a:rPr>
            </a:br>
            <a:r>
              <a:rPr lang="fa-IR" dirty="0">
                <a:solidFill>
                  <a:schemeClr val="accent4">
                    <a:lumMod val="50000"/>
                  </a:schemeClr>
                </a:solidFill>
                <a:cs typeface="B Titr" panose="00000700000000000000" pitchFamily="2" charset="-78"/>
              </a:rPr>
              <a:t> استراتژی </a:t>
            </a:r>
            <a:r>
              <a:rPr lang="fa-IR" dirty="0" smtClean="0">
                <a:solidFill>
                  <a:schemeClr val="accent4">
                    <a:lumMod val="50000"/>
                  </a:schemeClr>
                </a:solidFill>
                <a:cs typeface="B Titr" panose="00000700000000000000" pitchFamily="2" charset="-78"/>
              </a:rPr>
              <a:t>جستجو</a:t>
            </a:r>
            <a:r>
              <a:rPr lang="en-US" dirty="0" smtClean="0">
                <a:solidFill>
                  <a:schemeClr val="accent4">
                    <a:lumMod val="50000"/>
                  </a:schemeClr>
                </a:solidFill>
                <a:cs typeface="B Titr" panose="00000700000000000000" pitchFamily="2" charset="-78"/>
              </a:rPr>
              <a:t/>
            </a:r>
            <a:br>
              <a:rPr lang="en-US" dirty="0" smtClean="0">
                <a:solidFill>
                  <a:schemeClr val="accent4">
                    <a:lumMod val="50000"/>
                  </a:schemeClr>
                </a:solidFill>
                <a:cs typeface="B Titr" panose="00000700000000000000" pitchFamily="2" charset="-78"/>
              </a:rPr>
            </a:br>
            <a:r>
              <a:rPr lang="fa-IR" dirty="0">
                <a:solidFill>
                  <a:schemeClr val="accent4">
                    <a:lumMod val="50000"/>
                  </a:schemeClr>
                </a:solidFill>
                <a:cs typeface="B Titr" panose="00000700000000000000" pitchFamily="2" charset="-78"/>
              </a:rPr>
              <a:t/>
            </a:r>
            <a:br>
              <a:rPr lang="fa-IR" dirty="0">
                <a:solidFill>
                  <a:schemeClr val="accent4">
                    <a:lumMod val="50000"/>
                  </a:schemeClr>
                </a:solidFill>
                <a:cs typeface="B Titr" panose="00000700000000000000" pitchFamily="2" charset="-78"/>
              </a:rPr>
            </a:br>
            <a:r>
              <a:rPr lang="fa-IR" dirty="0" smtClean="0">
                <a:solidFill>
                  <a:schemeClr val="accent4">
                    <a:lumMod val="50000"/>
                  </a:schemeClr>
                </a:solidFill>
                <a:cs typeface="B Titr" panose="00000700000000000000" pitchFamily="2" charset="-78"/>
              </a:rPr>
              <a:t> </a:t>
            </a:r>
            <a:r>
              <a:rPr lang="fa-IR" dirty="0">
                <a:solidFill>
                  <a:schemeClr val="accent4">
                    <a:lumMod val="50000"/>
                  </a:schemeClr>
                </a:solidFill>
                <a:cs typeface="B Titr" panose="00000700000000000000" pitchFamily="2" charset="-78"/>
              </a:rPr>
              <a:t>پایگاه‌های اطلاعاتی علمی</a:t>
            </a:r>
            <a:endParaRPr lang="en-US" dirty="0">
              <a:solidFill>
                <a:schemeClr val="accent4">
                  <a:lumMod val="50000"/>
                </a:schemeClr>
              </a:solidFill>
              <a:cs typeface="B Titr" panose="00000700000000000000" pitchFamily="2" charset="-78"/>
            </a:endParaRPr>
          </a:p>
        </p:txBody>
      </p:sp>
      <p:sp>
        <p:nvSpPr>
          <p:cNvPr id="3" name="Subtitle 2"/>
          <p:cNvSpPr>
            <a:spLocks noGrp="1"/>
          </p:cNvSpPr>
          <p:nvPr>
            <p:ph type="subTitle" idx="1"/>
          </p:nvPr>
        </p:nvSpPr>
        <p:spPr>
          <a:xfrm>
            <a:off x="4515377" y="3996267"/>
            <a:ext cx="6987645" cy="1568510"/>
          </a:xfrm>
        </p:spPr>
        <p:txBody>
          <a:bodyPr>
            <a:normAutofit fontScale="92500" lnSpcReduction="20000"/>
          </a:bodyPr>
          <a:lstStyle/>
          <a:p>
            <a:pPr algn="ctr" rtl="1"/>
            <a:r>
              <a:rPr lang="fa-IR" dirty="0">
                <a:latin typeface="Times New Roman" panose="02020603050405020304" pitchFamily="18" charset="0"/>
                <a:cs typeface="B Nazanin" panose="00000400000000000000" pitchFamily="2" charset="-78"/>
              </a:rPr>
              <a:t>محبوبه خراسانی</a:t>
            </a:r>
          </a:p>
          <a:p>
            <a:pPr algn="ctr" rtl="1"/>
            <a:r>
              <a:rPr lang="fa-IR" dirty="0">
                <a:latin typeface="Times New Roman" panose="02020603050405020304" pitchFamily="18" charset="0"/>
                <a:cs typeface="B Nazanin" panose="00000400000000000000" pitchFamily="2" charset="-78"/>
              </a:rPr>
              <a:t>دکتری علم اطلاعات و دانش‌شناسی</a:t>
            </a:r>
          </a:p>
          <a:p>
            <a:pPr algn="ctr" rtl="1"/>
            <a:r>
              <a:rPr lang="en-US" dirty="0" smtClean="0">
                <a:latin typeface="Times New Roman" panose="02020603050405020304" pitchFamily="18" charset="0"/>
                <a:cs typeface="B Nazanin" panose="00000400000000000000" pitchFamily="2" charset="-78"/>
                <a:hlinkClick r:id="rId2"/>
              </a:rPr>
              <a:t>khorasani164@gmail.com</a:t>
            </a:r>
            <a:endParaRPr lang="fa-IR" dirty="0" smtClean="0">
              <a:latin typeface="Times New Roman" panose="02020603050405020304" pitchFamily="18" charset="0"/>
              <a:cs typeface="B Nazanin" panose="00000400000000000000" pitchFamily="2" charset="-78"/>
            </a:endParaRPr>
          </a:p>
          <a:p>
            <a:pPr algn="ctr" rtl="1"/>
            <a:r>
              <a:rPr lang="fa-IR" dirty="0" smtClean="0">
                <a:latin typeface="Times New Roman" panose="02020603050405020304" pitchFamily="18" charset="0"/>
                <a:cs typeface="B Nazanin" panose="00000400000000000000" pitchFamily="2" charset="-78"/>
              </a:rPr>
              <a:t>آذرماه 1401</a:t>
            </a:r>
            <a:endParaRPr lang="en-US" dirty="0">
              <a:latin typeface="Times New Roman" panose="02020603050405020304" pitchFamily="18" charset="0"/>
              <a:cs typeface="B Nazanin" panose="00000400000000000000" pitchFamily="2" charset="-78"/>
            </a:endParaRPr>
          </a:p>
          <a:p>
            <a:endParaRPr lang="en-US" dirty="0"/>
          </a:p>
        </p:txBody>
      </p:sp>
      <p:sp>
        <p:nvSpPr>
          <p:cNvPr id="4" name="Slide Number Placeholder 3">
            <a:extLst>
              <a:ext uri="{FF2B5EF4-FFF2-40B4-BE49-F238E27FC236}">
                <a16:creationId xmlns:a16="http://schemas.microsoft.com/office/drawing/2014/main" id="{183A325D-9FA9-49D5-8910-C31F5EB4AE89}"/>
              </a:ext>
            </a:extLst>
          </p:cNvPr>
          <p:cNvSpPr>
            <a:spLocks noGrp="1"/>
          </p:cNvSpPr>
          <p:nvPr>
            <p:ph type="sldNum" sz="quarter" idx="12"/>
          </p:nvPr>
        </p:nvSpPr>
        <p:spPr/>
        <p:txBody>
          <a:bodyPr/>
          <a:lstStyle/>
          <a:p>
            <a:fld id="{70DEB68B-DBB5-4F54-B6AD-E86FB4AEDA18}" type="slidenum">
              <a:rPr lang="en-US" smtClean="0"/>
              <a:t>1</a:t>
            </a:fld>
            <a:endParaRPr lang="en-US"/>
          </a:p>
        </p:txBody>
      </p:sp>
    </p:spTree>
    <p:extLst>
      <p:ext uri="{BB962C8B-B14F-4D97-AF65-F5344CB8AC3E}">
        <p14:creationId xmlns:p14="http://schemas.microsoft.com/office/powerpoint/2010/main" val="2571312212"/>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4F5871-D4BA-45E0-B36A-1E7D9722A1A3}"/>
              </a:ext>
            </a:extLst>
          </p:cNvPr>
          <p:cNvSpPr>
            <a:spLocks noGrp="1"/>
          </p:cNvSpPr>
          <p:nvPr>
            <p:ph type="title"/>
          </p:nvPr>
        </p:nvSpPr>
        <p:spPr>
          <a:xfrm>
            <a:off x="1776549" y="222070"/>
            <a:ext cx="9728064" cy="705393"/>
          </a:xfrm>
        </p:spPr>
        <p:style>
          <a:lnRef idx="1">
            <a:schemeClr val="accent6"/>
          </a:lnRef>
          <a:fillRef idx="2">
            <a:schemeClr val="accent6"/>
          </a:fillRef>
          <a:effectRef idx="1">
            <a:schemeClr val="accent6"/>
          </a:effectRef>
          <a:fontRef idx="minor">
            <a:schemeClr val="dk1"/>
          </a:fontRef>
        </p:style>
        <p:txBody>
          <a:bodyPr>
            <a:normAutofit/>
          </a:bodyPr>
          <a:lstStyle/>
          <a:p>
            <a:pPr rtl="1"/>
            <a:r>
              <a:rPr lang="fa-IR" dirty="0">
                <a:solidFill>
                  <a:prstClr val="black">
                    <a:lumMod val="85000"/>
                    <a:lumOff val="15000"/>
                  </a:prstClr>
                </a:solidFill>
                <a:cs typeface="B Titr" panose="00000700000000000000" pitchFamily="2" charset="-78"/>
              </a:rPr>
              <a:t>عملگرهای جستجو</a:t>
            </a:r>
            <a:endParaRPr lang="en-US" dirty="0"/>
          </a:p>
        </p:txBody>
      </p:sp>
      <p:sp>
        <p:nvSpPr>
          <p:cNvPr id="3" name="Content Placeholder 2">
            <a:extLst>
              <a:ext uri="{FF2B5EF4-FFF2-40B4-BE49-F238E27FC236}">
                <a16:creationId xmlns:a16="http://schemas.microsoft.com/office/drawing/2014/main" id="{BFAA9A1F-4836-472F-8186-826CB9A4D6D3}"/>
              </a:ext>
            </a:extLst>
          </p:cNvPr>
          <p:cNvSpPr>
            <a:spLocks noGrp="1"/>
          </p:cNvSpPr>
          <p:nvPr>
            <p:ph idx="1"/>
          </p:nvPr>
        </p:nvSpPr>
        <p:spPr>
          <a:xfrm>
            <a:off x="1391477" y="1371600"/>
            <a:ext cx="10113135" cy="5015948"/>
          </a:xfrm>
        </p:spPr>
        <p:txBody>
          <a:bodyPr>
            <a:noAutofit/>
          </a:bodyPr>
          <a:lstStyle/>
          <a:p>
            <a:pPr marL="0" indent="0" algn="r" rtl="1">
              <a:buNone/>
            </a:pPr>
            <a:r>
              <a:rPr lang="fa-IR" sz="2400" dirty="0">
                <a:solidFill>
                  <a:srgbClr val="C00000"/>
                </a:solidFill>
                <a:latin typeface="Times New Roman" panose="02020603050405020304" pitchFamily="18" charset="0"/>
                <a:cs typeface="B Nazanin" panose="00000400000000000000" pitchFamily="2" charset="-78"/>
              </a:rPr>
              <a:t>جستجوی عبارتی یا </a:t>
            </a:r>
            <a:r>
              <a:rPr lang="en-US" sz="2400" dirty="0">
                <a:solidFill>
                  <a:srgbClr val="C00000"/>
                </a:solidFill>
                <a:latin typeface="Times New Roman" panose="02020603050405020304" pitchFamily="18" charset="0"/>
                <a:cs typeface="B Nazanin" panose="00000400000000000000" pitchFamily="2" charset="-78"/>
              </a:rPr>
              <a:t>exact phrase</a:t>
            </a:r>
            <a:endParaRPr lang="fa-IR" sz="2400" dirty="0">
              <a:solidFill>
                <a:srgbClr val="C00000"/>
              </a:solidFill>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بسیاري از موتورهاي جستجو، اين امکان را براي جستجوگر فراهم </a:t>
            </a:r>
            <a:r>
              <a:rPr lang="fa-IR" sz="2400" dirty="0" smtClean="0">
                <a:latin typeface="Times New Roman" panose="02020603050405020304" pitchFamily="18" charset="0"/>
                <a:cs typeface="B Nazanin" panose="00000400000000000000" pitchFamily="2" charset="-78"/>
              </a:rPr>
              <a:t>مي‌آورند </a:t>
            </a:r>
            <a:r>
              <a:rPr lang="fa-IR" sz="2400" dirty="0">
                <a:latin typeface="Times New Roman" panose="02020603050405020304" pitchFamily="18" charset="0"/>
                <a:cs typeface="B Nazanin" panose="00000400000000000000" pitchFamily="2" charset="-78"/>
              </a:rPr>
              <a:t>که به جاي کلمات انفرادي، عبارات را وارد کنند و به اين ترتیب کاربر </a:t>
            </a:r>
            <a:r>
              <a:rPr lang="fa-IR" sz="2400" dirty="0" smtClean="0">
                <a:latin typeface="Times New Roman" panose="02020603050405020304" pitchFamily="18" charset="0"/>
                <a:cs typeface="B Nazanin" panose="00000400000000000000" pitchFamily="2" charset="-78"/>
              </a:rPr>
              <a:t>مي‌تواند </a:t>
            </a:r>
            <a:r>
              <a:rPr lang="fa-IR" sz="2400" dirty="0">
                <a:solidFill>
                  <a:srgbClr val="00B0F0"/>
                </a:solidFill>
                <a:latin typeface="Times New Roman" panose="02020603050405020304" pitchFamily="18" charset="0"/>
                <a:cs typeface="B Nazanin" panose="00000400000000000000" pitchFamily="2" charset="-78"/>
              </a:rPr>
              <a:t>يک عبارت يا يک جمله مورد نظر خود را به همـان ترتیبـي که مورد نظرش است </a:t>
            </a:r>
            <a:r>
              <a:rPr lang="fa-IR" sz="2400" dirty="0">
                <a:latin typeface="Times New Roman" panose="02020603050405020304" pitchFamily="18" charset="0"/>
                <a:cs typeface="B Nazanin" panose="00000400000000000000" pitchFamily="2" charset="-78"/>
              </a:rPr>
              <a:t>در صفحات بازيابي شده بدست آورد.</a:t>
            </a:r>
          </a:p>
          <a:p>
            <a:pPr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برای جستجوی عبارت از علامت نقل قول </a:t>
            </a:r>
            <a:r>
              <a:rPr lang="fa-IR" sz="2400" dirty="0">
                <a:solidFill>
                  <a:srgbClr val="C00000"/>
                </a:solidFill>
                <a:latin typeface="Times New Roman" panose="02020603050405020304" pitchFamily="18" charset="0"/>
                <a:cs typeface="B Nazanin" panose="00000400000000000000" pitchFamily="2" charset="-78"/>
              </a:rPr>
              <a:t>" " </a:t>
            </a:r>
            <a:r>
              <a:rPr lang="fa-IR" sz="2400" dirty="0">
                <a:latin typeface="Times New Roman" panose="02020603050405020304" pitchFamily="18" charset="0"/>
                <a:cs typeface="B Nazanin" panose="00000400000000000000" pitchFamily="2" charset="-78"/>
              </a:rPr>
              <a:t>استفاده </a:t>
            </a:r>
            <a:r>
              <a:rPr lang="fa-IR" sz="2400" dirty="0" smtClean="0">
                <a:latin typeface="Times New Roman" panose="02020603050405020304" pitchFamily="18" charset="0"/>
                <a:cs typeface="B Nazanin" panose="00000400000000000000" pitchFamily="2" charset="-78"/>
              </a:rPr>
              <a:t>می‌شود</a:t>
            </a:r>
            <a:r>
              <a:rPr lang="fa-IR" sz="2400" dirty="0">
                <a:latin typeface="Times New Roman" panose="02020603050405020304" pitchFamily="18" charset="0"/>
                <a:cs typeface="B Nazanin" panose="00000400000000000000" pitchFamily="2" charset="-78"/>
              </a:rPr>
              <a:t>.</a:t>
            </a:r>
          </a:p>
          <a:p>
            <a:pPr algn="r" rtl="1">
              <a:buFont typeface="Wingdings" panose="05000000000000000000" pitchFamily="2" charset="2"/>
              <a:buChar char="§"/>
            </a:pPr>
            <a:r>
              <a:rPr lang="fa-IR" sz="2400" b="1" dirty="0">
                <a:latin typeface="Times New Roman" panose="02020603050405020304" pitchFamily="18" charset="0"/>
                <a:cs typeface="B Nazanin" panose="00000400000000000000" pitchFamily="2" charset="-78"/>
              </a:rPr>
              <a:t>کاربردها</a:t>
            </a:r>
          </a:p>
          <a:p>
            <a:pPr lvl="1"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جستجوي دقیق يک عبارت يا جمله با نظم مشخص </a:t>
            </a:r>
            <a:r>
              <a:rPr lang="fa-IR" sz="2400" dirty="0" smtClean="0">
                <a:latin typeface="Times New Roman" panose="02020603050405020304" pitchFamily="18" charset="0"/>
                <a:cs typeface="B Nazanin" panose="00000400000000000000" pitchFamily="2" charset="-78"/>
              </a:rPr>
              <a:t>کلیدواژه‌ها </a:t>
            </a:r>
            <a:endParaRPr lang="fa-IR" sz="2400" dirty="0">
              <a:latin typeface="Times New Roman" panose="02020603050405020304" pitchFamily="18" charset="0"/>
              <a:cs typeface="B Nazanin" panose="00000400000000000000" pitchFamily="2" charset="-78"/>
            </a:endParaRPr>
          </a:p>
          <a:p>
            <a:pPr lvl="1"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محدود کردن دامنه جستجو و در نتیجه افزايش دقت بازيابي و کاهش بازيافت </a:t>
            </a:r>
          </a:p>
          <a:p>
            <a:pPr lvl="1"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بازيابي اسامي خاص نظیر اصطلاحات خاص و تخصصی،  نام </a:t>
            </a:r>
            <a:r>
              <a:rPr lang="fa-IR" sz="2400" dirty="0" smtClean="0">
                <a:latin typeface="Times New Roman" panose="02020603050405020304" pitchFamily="18" charset="0"/>
                <a:cs typeface="B Nazanin" panose="00000400000000000000" pitchFamily="2" charset="-78"/>
              </a:rPr>
              <a:t>سازمان‌ها</a:t>
            </a:r>
            <a:r>
              <a:rPr lang="fa-IR" sz="2400" dirty="0">
                <a:latin typeface="Times New Roman" panose="02020603050405020304" pitchFamily="18" charset="0"/>
                <a:cs typeface="B Nazanin" panose="00000400000000000000" pitchFamily="2" charset="-78"/>
              </a:rPr>
              <a:t>، نشريات، اسامي افراد</a:t>
            </a:r>
            <a:endParaRPr lang="en-US" sz="2400" dirty="0">
              <a:latin typeface="Times New Roman" panose="02020603050405020304" pitchFamily="18" charset="0"/>
              <a:cs typeface="B Nazanin" panose="00000400000000000000" pitchFamily="2" charset="-78"/>
            </a:endParaRPr>
          </a:p>
          <a:p>
            <a:pPr marL="0" indent="0">
              <a:buNone/>
            </a:pPr>
            <a:r>
              <a:rPr lang="en-US" sz="2400" b="1" dirty="0">
                <a:latin typeface="Times New Roman" panose="02020603050405020304" pitchFamily="18" charset="0"/>
                <a:cs typeface="Times New Roman" panose="02020603050405020304" pitchFamily="18" charset="0"/>
              </a:rPr>
              <a:t>" heart attack "</a:t>
            </a:r>
          </a:p>
          <a:p>
            <a:pPr marL="0" indent="0">
              <a:buNone/>
            </a:pPr>
            <a:r>
              <a:rPr lang="en-US" sz="2400" b="1" dirty="0">
                <a:latin typeface="Times New Roman" panose="02020603050405020304" pitchFamily="18" charset="0"/>
                <a:cs typeface="Times New Roman" panose="02020603050405020304" pitchFamily="18" charset="0"/>
              </a:rPr>
              <a:t>"myocardial infarction“</a:t>
            </a:r>
          </a:p>
          <a:p>
            <a:pPr marL="0" indent="0">
              <a:buNone/>
            </a:pPr>
            <a:endParaRPr lang="en-U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CB2DFA59-8F1A-47C8-97AD-7BCD68D28852}"/>
              </a:ext>
            </a:extLst>
          </p:cNvPr>
          <p:cNvSpPr>
            <a:spLocks noGrp="1"/>
          </p:cNvSpPr>
          <p:nvPr>
            <p:ph type="sldNum" sz="quarter" idx="12"/>
          </p:nvPr>
        </p:nvSpPr>
        <p:spPr/>
        <p:txBody>
          <a:bodyPr/>
          <a:lstStyle/>
          <a:p>
            <a:fld id="{70DEB68B-DBB5-4F54-B6AD-E86FB4AEDA18}" type="slidenum">
              <a:rPr lang="en-US" smtClean="0"/>
              <a:t>10</a:t>
            </a:fld>
            <a:endParaRPr lang="en-US"/>
          </a:p>
        </p:txBody>
      </p:sp>
    </p:spTree>
    <p:extLst>
      <p:ext uri="{BB962C8B-B14F-4D97-AF65-F5344CB8AC3E}">
        <p14:creationId xmlns:p14="http://schemas.microsoft.com/office/powerpoint/2010/main" val="1377390119"/>
      </p:ext>
    </p:extLst>
  </p:cSld>
  <p:clrMapOvr>
    <a:masterClrMapping/>
  </p:clrMapOvr>
  <p:transition spd="slow">
    <p:push dir="u"/>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36E2A-2521-48E0-B559-43E3B527416C}"/>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5149C5F8-4AD8-4669-9C0D-8DF3330B2279}"/>
              </a:ext>
            </a:extLst>
          </p:cNvPr>
          <p:cNvPicPr>
            <a:picLocks noGrp="1" noChangeAspect="1"/>
          </p:cNvPicPr>
          <p:nvPr>
            <p:ph idx="1"/>
          </p:nvPr>
        </p:nvPicPr>
        <p:blipFill>
          <a:blip r:embed="rId2"/>
          <a:stretch>
            <a:fillRect/>
          </a:stretch>
        </p:blipFill>
        <p:spPr>
          <a:xfrm>
            <a:off x="687388" y="137271"/>
            <a:ext cx="11151101" cy="6720729"/>
          </a:xfrm>
          <a:prstGeom prst="rect">
            <a:avLst/>
          </a:prstGeom>
        </p:spPr>
      </p:pic>
      <p:sp>
        <p:nvSpPr>
          <p:cNvPr id="5" name="Rectangle 4">
            <a:extLst>
              <a:ext uri="{FF2B5EF4-FFF2-40B4-BE49-F238E27FC236}">
                <a16:creationId xmlns:a16="http://schemas.microsoft.com/office/drawing/2014/main" id="{8528766E-B356-48A4-AF04-98D27BDC02EF}"/>
              </a:ext>
            </a:extLst>
          </p:cNvPr>
          <p:cNvSpPr/>
          <p:nvPr/>
        </p:nvSpPr>
        <p:spPr>
          <a:xfrm>
            <a:off x="861391" y="2687782"/>
            <a:ext cx="7007992" cy="387927"/>
          </a:xfrm>
          <a:prstGeom prst="rect">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E53E3A12-6DF5-462F-991C-EB90263A1149}"/>
              </a:ext>
            </a:extLst>
          </p:cNvPr>
          <p:cNvSpPr txBox="1"/>
          <p:nvPr/>
        </p:nvSpPr>
        <p:spPr>
          <a:xfrm>
            <a:off x="10455965" y="2687782"/>
            <a:ext cx="1264979" cy="369332"/>
          </a:xfrm>
          <a:prstGeom prst="rect">
            <a:avLst/>
          </a:prstGeom>
          <a:noFill/>
          <a:ln w="28575">
            <a:solidFill>
              <a:srgbClr val="FF0000"/>
            </a:solidFill>
          </a:ln>
        </p:spPr>
        <p:txBody>
          <a:bodyPr wrap="square" rtlCol="0">
            <a:spAutoFit/>
          </a:bodyPr>
          <a:lstStyle/>
          <a:p>
            <a:pPr algn="ctr"/>
            <a:r>
              <a:rPr lang="en-US" dirty="0">
                <a:solidFill>
                  <a:srgbClr val="FF0000"/>
                </a:solidFill>
              </a:rPr>
              <a:t>AND</a:t>
            </a:r>
          </a:p>
        </p:txBody>
      </p:sp>
      <p:sp>
        <p:nvSpPr>
          <p:cNvPr id="7" name="TextBox 6">
            <a:extLst>
              <a:ext uri="{FF2B5EF4-FFF2-40B4-BE49-F238E27FC236}">
                <a16:creationId xmlns:a16="http://schemas.microsoft.com/office/drawing/2014/main" id="{275B6185-21AC-45CA-B4AB-61397DEFD9E6}"/>
              </a:ext>
            </a:extLst>
          </p:cNvPr>
          <p:cNvSpPr txBox="1"/>
          <p:nvPr/>
        </p:nvSpPr>
        <p:spPr>
          <a:xfrm>
            <a:off x="960499" y="3256639"/>
            <a:ext cx="6908884" cy="369332"/>
          </a:xfrm>
          <a:prstGeom prst="rect">
            <a:avLst/>
          </a:prstGeom>
          <a:noFill/>
          <a:ln w="28575">
            <a:solidFill>
              <a:schemeClr val="accent5">
                <a:lumMod val="75000"/>
              </a:schemeClr>
            </a:solidFill>
          </a:ln>
        </p:spPr>
        <p:txBody>
          <a:bodyPr wrap="square" rtlCol="0">
            <a:spAutoFit/>
          </a:bodyPr>
          <a:lstStyle/>
          <a:p>
            <a:endParaRPr lang="en-US" dirty="0"/>
          </a:p>
        </p:txBody>
      </p:sp>
      <p:sp>
        <p:nvSpPr>
          <p:cNvPr id="8" name="TextBox 7">
            <a:extLst>
              <a:ext uri="{FF2B5EF4-FFF2-40B4-BE49-F238E27FC236}">
                <a16:creationId xmlns:a16="http://schemas.microsoft.com/office/drawing/2014/main" id="{8F07FDCD-62CD-4395-ABFC-4182B8B85B7A}"/>
              </a:ext>
            </a:extLst>
          </p:cNvPr>
          <p:cNvSpPr txBox="1"/>
          <p:nvPr/>
        </p:nvSpPr>
        <p:spPr>
          <a:xfrm>
            <a:off x="10455965" y="3238044"/>
            <a:ext cx="1264979" cy="369332"/>
          </a:xfrm>
          <a:prstGeom prst="rect">
            <a:avLst/>
          </a:prstGeom>
          <a:noFill/>
          <a:ln w="28575">
            <a:solidFill>
              <a:srgbClr val="0070C0"/>
            </a:solidFill>
          </a:ln>
        </p:spPr>
        <p:txBody>
          <a:bodyPr wrap="square" rtlCol="0">
            <a:spAutoFit/>
          </a:bodyPr>
          <a:lstStyle/>
          <a:p>
            <a:pPr algn="ctr"/>
            <a:r>
              <a:rPr lang="en-US" dirty="0">
                <a:solidFill>
                  <a:schemeClr val="accent5">
                    <a:lumMod val="75000"/>
                  </a:schemeClr>
                </a:solidFill>
              </a:rPr>
              <a:t>“ “</a:t>
            </a:r>
          </a:p>
        </p:txBody>
      </p:sp>
      <p:sp>
        <p:nvSpPr>
          <p:cNvPr id="9" name="TextBox 8">
            <a:extLst>
              <a:ext uri="{FF2B5EF4-FFF2-40B4-BE49-F238E27FC236}">
                <a16:creationId xmlns:a16="http://schemas.microsoft.com/office/drawing/2014/main" id="{7A04065C-A0BE-48F3-AAD0-4FE71610B75B}"/>
              </a:ext>
            </a:extLst>
          </p:cNvPr>
          <p:cNvSpPr txBox="1"/>
          <p:nvPr/>
        </p:nvSpPr>
        <p:spPr>
          <a:xfrm>
            <a:off x="960499" y="3856383"/>
            <a:ext cx="6908884" cy="369332"/>
          </a:xfrm>
          <a:prstGeom prst="rect">
            <a:avLst/>
          </a:prstGeom>
          <a:noFill/>
          <a:ln w="28575">
            <a:solidFill>
              <a:srgbClr val="00B0F0"/>
            </a:solidFill>
          </a:ln>
        </p:spPr>
        <p:txBody>
          <a:bodyPr wrap="square" rtlCol="0">
            <a:spAutoFit/>
          </a:bodyPr>
          <a:lstStyle/>
          <a:p>
            <a:endParaRPr lang="en-US" dirty="0"/>
          </a:p>
        </p:txBody>
      </p:sp>
      <p:sp>
        <p:nvSpPr>
          <p:cNvPr id="10" name="TextBox 9">
            <a:extLst>
              <a:ext uri="{FF2B5EF4-FFF2-40B4-BE49-F238E27FC236}">
                <a16:creationId xmlns:a16="http://schemas.microsoft.com/office/drawing/2014/main" id="{57D53D45-08BD-4801-A3F8-AC7336B25767}"/>
              </a:ext>
            </a:extLst>
          </p:cNvPr>
          <p:cNvSpPr txBox="1"/>
          <p:nvPr/>
        </p:nvSpPr>
        <p:spPr>
          <a:xfrm>
            <a:off x="10455965" y="3856383"/>
            <a:ext cx="1264979" cy="369332"/>
          </a:xfrm>
          <a:prstGeom prst="rect">
            <a:avLst/>
          </a:prstGeom>
          <a:noFill/>
          <a:ln w="28575">
            <a:solidFill>
              <a:srgbClr val="00B0F0"/>
            </a:solidFill>
          </a:ln>
        </p:spPr>
        <p:txBody>
          <a:bodyPr wrap="square" rtlCol="0">
            <a:spAutoFit/>
          </a:bodyPr>
          <a:lstStyle/>
          <a:p>
            <a:pPr algn="ctr"/>
            <a:r>
              <a:rPr lang="en-US" dirty="0">
                <a:solidFill>
                  <a:srgbClr val="FF0000"/>
                </a:solidFill>
              </a:rPr>
              <a:t>OR</a:t>
            </a:r>
          </a:p>
        </p:txBody>
      </p:sp>
      <p:sp>
        <p:nvSpPr>
          <p:cNvPr id="11" name="TextBox 10">
            <a:extLst>
              <a:ext uri="{FF2B5EF4-FFF2-40B4-BE49-F238E27FC236}">
                <a16:creationId xmlns:a16="http://schemas.microsoft.com/office/drawing/2014/main" id="{C6806A61-0EEF-492A-9339-D643FD22C501}"/>
              </a:ext>
            </a:extLst>
          </p:cNvPr>
          <p:cNvSpPr txBox="1"/>
          <p:nvPr/>
        </p:nvSpPr>
        <p:spPr>
          <a:xfrm>
            <a:off x="966079" y="4402607"/>
            <a:ext cx="6903304" cy="369332"/>
          </a:xfrm>
          <a:prstGeom prst="rect">
            <a:avLst/>
          </a:prstGeom>
          <a:noFill/>
          <a:ln w="28575">
            <a:solidFill>
              <a:schemeClr val="accent4">
                <a:lumMod val="75000"/>
              </a:schemeClr>
            </a:solidFill>
          </a:ln>
        </p:spPr>
        <p:txBody>
          <a:bodyPr wrap="square" rtlCol="0">
            <a:spAutoFit/>
          </a:bodyPr>
          <a:lstStyle/>
          <a:p>
            <a:endParaRPr lang="en-US" dirty="0"/>
          </a:p>
        </p:txBody>
      </p:sp>
      <p:sp>
        <p:nvSpPr>
          <p:cNvPr id="12" name="TextBox 11">
            <a:extLst>
              <a:ext uri="{FF2B5EF4-FFF2-40B4-BE49-F238E27FC236}">
                <a16:creationId xmlns:a16="http://schemas.microsoft.com/office/drawing/2014/main" id="{95A8D70B-9BE6-4025-B0CE-94A9644DE81F}"/>
              </a:ext>
            </a:extLst>
          </p:cNvPr>
          <p:cNvSpPr txBox="1"/>
          <p:nvPr/>
        </p:nvSpPr>
        <p:spPr>
          <a:xfrm>
            <a:off x="10455965" y="4402607"/>
            <a:ext cx="1264979" cy="369332"/>
          </a:xfrm>
          <a:prstGeom prst="rect">
            <a:avLst/>
          </a:prstGeom>
          <a:noFill/>
          <a:ln w="28575">
            <a:solidFill>
              <a:schemeClr val="accent4">
                <a:lumMod val="75000"/>
              </a:schemeClr>
            </a:solidFill>
          </a:ln>
        </p:spPr>
        <p:txBody>
          <a:bodyPr wrap="square" rtlCol="0">
            <a:spAutoFit/>
          </a:bodyPr>
          <a:lstStyle/>
          <a:p>
            <a:pPr algn="ctr"/>
            <a:r>
              <a:rPr lang="en-US" dirty="0">
                <a:solidFill>
                  <a:srgbClr val="C00000"/>
                </a:solidFill>
              </a:rPr>
              <a:t>NOT</a:t>
            </a:r>
          </a:p>
        </p:txBody>
      </p:sp>
      <p:sp>
        <p:nvSpPr>
          <p:cNvPr id="3" name="Slide Number Placeholder 2">
            <a:extLst>
              <a:ext uri="{FF2B5EF4-FFF2-40B4-BE49-F238E27FC236}">
                <a16:creationId xmlns:a16="http://schemas.microsoft.com/office/drawing/2014/main" id="{9EA93992-EBD5-4AAC-ABA9-4AB8D5FCCF94}"/>
              </a:ext>
            </a:extLst>
          </p:cNvPr>
          <p:cNvSpPr>
            <a:spLocks noGrp="1"/>
          </p:cNvSpPr>
          <p:nvPr>
            <p:ph type="sldNum" sz="quarter" idx="12"/>
          </p:nvPr>
        </p:nvSpPr>
        <p:spPr>
          <a:xfrm>
            <a:off x="171451" y="787782"/>
            <a:ext cx="515938" cy="365125"/>
          </a:xfrm>
        </p:spPr>
        <p:txBody>
          <a:bodyPr/>
          <a:lstStyle/>
          <a:p>
            <a:fld id="{70DEB68B-DBB5-4F54-B6AD-E86FB4AEDA18}" type="slidenum">
              <a:rPr lang="en-US" smtClean="0"/>
              <a:t>11</a:t>
            </a:fld>
            <a:endParaRPr lang="en-US" dirty="0"/>
          </a:p>
        </p:txBody>
      </p:sp>
    </p:spTree>
    <p:extLst>
      <p:ext uri="{BB962C8B-B14F-4D97-AF65-F5344CB8AC3E}">
        <p14:creationId xmlns:p14="http://schemas.microsoft.com/office/powerpoint/2010/main" val="3717324809"/>
      </p:ext>
    </p:extLst>
  </p:cSld>
  <p:clrMapOvr>
    <a:masterClrMapping/>
  </p:clrMapOvr>
  <p:transition spd="slow">
    <p:push dir="u"/>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BEF463-4493-48FF-A064-6F71763E2310}"/>
              </a:ext>
            </a:extLst>
          </p:cNvPr>
          <p:cNvSpPr>
            <a:spLocks noGrp="1"/>
          </p:cNvSpPr>
          <p:nvPr>
            <p:ph type="title"/>
          </p:nvPr>
        </p:nvSpPr>
        <p:spPr>
          <a:xfrm>
            <a:off x="1737361" y="274320"/>
            <a:ext cx="9767252" cy="700138"/>
          </a:xfrm>
        </p:spPr>
        <p:style>
          <a:lnRef idx="1">
            <a:schemeClr val="accent2"/>
          </a:lnRef>
          <a:fillRef idx="2">
            <a:schemeClr val="accent2"/>
          </a:fillRef>
          <a:effectRef idx="1">
            <a:schemeClr val="accent2"/>
          </a:effectRef>
          <a:fontRef idx="minor">
            <a:schemeClr val="dk1"/>
          </a:fontRef>
        </p:style>
        <p:txBody>
          <a:bodyPr>
            <a:normAutofit fontScale="90000"/>
          </a:bodyPr>
          <a:lstStyle/>
          <a:p>
            <a:pPr algn="r" rtl="1"/>
            <a:r>
              <a:rPr lang="fa-IR" dirty="0">
                <a:latin typeface="Times New Roman" panose="02020603050405020304" pitchFamily="18" charset="0"/>
                <a:cs typeface="B Titr" panose="00000700000000000000" pitchFamily="2" charset="-78"/>
              </a:rPr>
              <a:t>کوتاه سازی کلیدواژه ها (</a:t>
            </a:r>
            <a:r>
              <a:rPr lang="en-US" dirty="0">
                <a:latin typeface="Times New Roman" panose="02020603050405020304" pitchFamily="18" charset="0"/>
                <a:cs typeface="B Titr" panose="00000700000000000000" pitchFamily="2" charset="-78"/>
              </a:rPr>
              <a:t>Truncation</a:t>
            </a:r>
            <a:r>
              <a:rPr lang="fa-IR" dirty="0">
                <a:latin typeface="Times New Roman" panose="02020603050405020304" pitchFamily="18" charset="0"/>
                <a:cs typeface="B Titr" panose="00000700000000000000" pitchFamily="2" charset="-78"/>
              </a:rPr>
              <a:t>)</a:t>
            </a:r>
            <a:endParaRPr lang="en-US" dirty="0">
              <a:latin typeface="Times New Roman" panose="02020603050405020304" pitchFamily="18" charset="0"/>
              <a:cs typeface="B Titr" panose="00000700000000000000" pitchFamily="2" charset="-78"/>
            </a:endParaRPr>
          </a:p>
        </p:txBody>
      </p:sp>
      <p:sp>
        <p:nvSpPr>
          <p:cNvPr id="3" name="Content Placeholder 2">
            <a:extLst>
              <a:ext uri="{FF2B5EF4-FFF2-40B4-BE49-F238E27FC236}">
                <a16:creationId xmlns:a16="http://schemas.microsoft.com/office/drawing/2014/main" id="{918EB337-6BBA-424F-A65A-0C0171F62B3C}"/>
              </a:ext>
            </a:extLst>
          </p:cNvPr>
          <p:cNvSpPr>
            <a:spLocks noGrp="1"/>
          </p:cNvSpPr>
          <p:nvPr>
            <p:ph idx="1"/>
          </p:nvPr>
        </p:nvSpPr>
        <p:spPr>
          <a:xfrm>
            <a:off x="1277471" y="1331261"/>
            <a:ext cx="10705264" cy="5257798"/>
          </a:xfrm>
        </p:spPr>
        <p:txBody>
          <a:bodyPr>
            <a:normAutofit fontScale="85000" lnSpcReduction="20000"/>
          </a:bodyPr>
          <a:lstStyle/>
          <a:p>
            <a:pPr algn="just" rtl="1"/>
            <a:r>
              <a:rPr lang="fa-IR" sz="2800" dirty="0">
                <a:latin typeface="Times New Roman" panose="02020603050405020304" pitchFamily="18" charset="0"/>
                <a:cs typeface="B Nazanin" panose="00000400000000000000" pitchFamily="2" charset="-78"/>
              </a:rPr>
              <a:t>چون کلیدواژه ها در رايانه ها حرف به حرف مقايسه مي شوند و بسیاري از کلیدواژه ها ريشه هاي مشترك دارند، گاه در جريان جستجو، فقط انطباق ريشه يا بخشـي از يک عبارت براي بازيابي کافي است. از اين شیوه براي بازيابي </a:t>
            </a:r>
            <a:r>
              <a:rPr lang="fa-IR" sz="2800" dirty="0" smtClean="0">
                <a:latin typeface="Times New Roman" panose="02020603050405020304" pitchFamily="18" charset="0"/>
                <a:cs typeface="B Nazanin" panose="00000400000000000000" pitchFamily="2" charset="-78"/>
              </a:rPr>
              <a:t>صورت‌هاي </a:t>
            </a:r>
            <a:r>
              <a:rPr lang="fa-IR" sz="2800" dirty="0">
                <a:latin typeface="Times New Roman" panose="02020603050405020304" pitchFamily="18" charset="0"/>
                <a:cs typeface="B Nazanin" panose="00000400000000000000" pitchFamily="2" charset="-78"/>
              </a:rPr>
              <a:t>مفرد و جمع کلیدواژه هايي که بخش پاياني </a:t>
            </a:r>
            <a:r>
              <a:rPr lang="fa-IR" sz="2800" dirty="0" smtClean="0">
                <a:latin typeface="Times New Roman" panose="02020603050405020304" pitchFamily="18" charset="0"/>
                <a:cs typeface="B Nazanin" panose="00000400000000000000" pitchFamily="2" charset="-78"/>
              </a:rPr>
              <a:t>آن‌ها </a:t>
            </a:r>
            <a:r>
              <a:rPr lang="fa-IR" sz="2800" dirty="0">
                <a:latin typeface="Times New Roman" panose="02020603050405020304" pitchFamily="18" charset="0"/>
                <a:cs typeface="B Nazanin" panose="00000400000000000000" pitchFamily="2" charset="-78"/>
              </a:rPr>
              <a:t>متفاوت است، استفاده </a:t>
            </a:r>
            <a:r>
              <a:rPr lang="fa-IR" sz="2800" dirty="0" smtClean="0">
                <a:latin typeface="Times New Roman" panose="02020603050405020304" pitchFamily="18" charset="0"/>
                <a:cs typeface="B Nazanin" panose="00000400000000000000" pitchFamily="2" charset="-78"/>
              </a:rPr>
              <a:t>مي‌شود</a:t>
            </a:r>
            <a:r>
              <a:rPr lang="fa-IR" sz="2800" dirty="0">
                <a:latin typeface="Times New Roman" panose="02020603050405020304" pitchFamily="18" charset="0"/>
                <a:cs typeface="B Nazanin" panose="00000400000000000000" pitchFamily="2" charset="-78"/>
              </a:rPr>
              <a:t>.</a:t>
            </a:r>
            <a:endParaRPr lang="en-US" sz="2800" dirty="0">
              <a:latin typeface="Times New Roman" panose="02020603050405020304" pitchFamily="18" charset="0"/>
              <a:cs typeface="B Nazanin" panose="00000400000000000000" pitchFamily="2" charset="-78"/>
            </a:endParaRPr>
          </a:p>
          <a:p>
            <a:pPr algn="just" rtl="1"/>
            <a:r>
              <a:rPr lang="fa-IR" sz="2800" dirty="0">
                <a:latin typeface="Times New Roman" panose="02020603050405020304" pitchFamily="18" charset="0"/>
                <a:cs typeface="B Nazanin" panose="00000400000000000000" pitchFamily="2" charset="-78"/>
              </a:rPr>
              <a:t>انواع کوتاه سازی </a:t>
            </a:r>
          </a:p>
          <a:p>
            <a:pPr lvl="1" algn="just" rtl="1"/>
            <a:r>
              <a:rPr lang="fa-IR" sz="2400" dirty="0">
                <a:solidFill>
                  <a:srgbClr val="00B0F0"/>
                </a:solidFill>
                <a:latin typeface="Times New Roman" panose="02020603050405020304" pitchFamily="18" charset="0"/>
                <a:cs typeface="B Nazanin" panose="00000400000000000000" pitchFamily="2" charset="-78"/>
              </a:rPr>
              <a:t>از يک ريشه </a:t>
            </a:r>
            <a:r>
              <a:rPr lang="fa-IR" sz="2400" dirty="0" smtClean="0">
                <a:latin typeface="Times New Roman" panose="02020603050405020304" pitchFamily="18" charset="0"/>
                <a:cs typeface="B Nazanin" panose="00000400000000000000" pitchFamily="2" charset="-78"/>
              </a:rPr>
              <a:t>برآمده‌اند </a:t>
            </a:r>
            <a:r>
              <a:rPr lang="fa-IR" sz="2400" dirty="0">
                <a:latin typeface="Times New Roman" panose="02020603050405020304" pitchFamily="18" charset="0"/>
                <a:cs typeface="B Nazanin" panose="00000400000000000000" pitchFamily="2" charset="-78"/>
              </a:rPr>
              <a:t>مانند </a:t>
            </a:r>
            <a:r>
              <a:rPr lang="en-US" sz="2400" dirty="0">
                <a:latin typeface="Times New Roman" panose="02020603050405020304" pitchFamily="18" charset="0"/>
                <a:cs typeface="B Nazanin" panose="00000400000000000000" pitchFamily="2" charset="-78"/>
              </a:rPr>
              <a:t>Scientific </a:t>
            </a:r>
            <a:r>
              <a:rPr lang="fa-IR" sz="2400" dirty="0">
                <a:latin typeface="Times New Roman" panose="02020603050405020304" pitchFamily="18" charset="0"/>
                <a:cs typeface="B Nazanin" panose="00000400000000000000" pitchFamily="2" charset="-78"/>
              </a:rPr>
              <a:t>و </a:t>
            </a:r>
            <a:r>
              <a:rPr lang="en-US" sz="2400" dirty="0">
                <a:latin typeface="Times New Roman" panose="02020603050405020304" pitchFamily="18" charset="0"/>
                <a:cs typeface="B Nazanin" panose="00000400000000000000" pitchFamily="2" charset="-78"/>
              </a:rPr>
              <a:t>Scientists</a:t>
            </a:r>
            <a:endParaRPr lang="fa-IR" sz="2400" dirty="0">
              <a:latin typeface="Times New Roman" panose="02020603050405020304" pitchFamily="18" charset="0"/>
              <a:cs typeface="B Nazanin" panose="00000400000000000000" pitchFamily="2" charset="-78"/>
            </a:endParaRPr>
          </a:p>
          <a:p>
            <a:pPr lvl="1" algn="just" rtl="1"/>
            <a:r>
              <a:rPr lang="en-US" sz="2400" dirty="0">
                <a:solidFill>
                  <a:srgbClr val="00B0F0"/>
                </a:solidFill>
                <a:latin typeface="Times New Roman" panose="02020603050405020304" pitchFamily="18" charset="0"/>
                <a:cs typeface="B Nazanin" panose="00000400000000000000" pitchFamily="2" charset="-78"/>
              </a:rPr>
              <a:t> </a:t>
            </a:r>
            <a:r>
              <a:rPr lang="fa-IR" sz="2400" dirty="0">
                <a:solidFill>
                  <a:srgbClr val="00B0F0"/>
                </a:solidFill>
                <a:latin typeface="Times New Roman" panose="02020603050405020304" pitchFamily="18" charset="0"/>
                <a:cs typeface="B Nazanin" panose="00000400000000000000" pitchFamily="2" charset="-78"/>
              </a:rPr>
              <a:t>صورت ريختي آنها به دلیل نقش آنها در جمله تغییر کرده است. </a:t>
            </a:r>
            <a:r>
              <a:rPr lang="fa-IR" sz="2400" dirty="0">
                <a:latin typeface="Times New Roman" panose="02020603050405020304" pitchFamily="18" charset="0"/>
                <a:cs typeface="B Nazanin" panose="00000400000000000000" pitchFamily="2" charset="-78"/>
              </a:rPr>
              <a:t>مانند: حالت جمع </a:t>
            </a:r>
            <a:r>
              <a:rPr lang="en-US" sz="2400" dirty="0">
                <a:latin typeface="Times New Roman" panose="02020603050405020304" pitchFamily="18" charset="0"/>
                <a:cs typeface="B Nazanin" panose="00000400000000000000" pitchFamily="2" charset="-78"/>
              </a:rPr>
              <a:t>Scholars </a:t>
            </a:r>
            <a:r>
              <a:rPr lang="fa-IR" sz="2400" dirty="0">
                <a:latin typeface="Times New Roman" panose="02020603050405020304" pitchFamily="18" charset="0"/>
                <a:cs typeface="B Nazanin" panose="00000400000000000000" pitchFamily="2" charset="-78"/>
              </a:rPr>
              <a:t>و </a:t>
            </a:r>
            <a:r>
              <a:rPr lang="en-US" sz="2400" dirty="0">
                <a:latin typeface="Times New Roman" panose="02020603050405020304" pitchFamily="18" charset="0"/>
                <a:cs typeface="B Nazanin" panose="00000400000000000000" pitchFamily="2" charset="-78"/>
              </a:rPr>
              <a:t>Scholar</a:t>
            </a:r>
            <a:endParaRPr lang="fa-IR" sz="2400" dirty="0">
              <a:latin typeface="Times New Roman" panose="02020603050405020304" pitchFamily="18" charset="0"/>
              <a:cs typeface="B Nazanin" panose="00000400000000000000" pitchFamily="2" charset="-78"/>
            </a:endParaRPr>
          </a:p>
          <a:p>
            <a:pPr lvl="1" algn="just" rtl="1"/>
            <a:r>
              <a:rPr lang="fa-IR" sz="2400" dirty="0">
                <a:solidFill>
                  <a:srgbClr val="00B0F0"/>
                </a:solidFill>
                <a:latin typeface="Times New Roman" panose="02020603050405020304" pitchFamily="18" charset="0"/>
                <a:cs typeface="B Nazanin" panose="00000400000000000000" pitchFamily="2" charset="-78"/>
              </a:rPr>
              <a:t>مشتقات يک کلمه </a:t>
            </a:r>
            <a:r>
              <a:rPr lang="fa-IR" sz="2400" dirty="0">
                <a:latin typeface="Times New Roman" panose="02020603050405020304" pitchFamily="18" charset="0"/>
                <a:cs typeface="B Nazanin" panose="00000400000000000000" pitchFamily="2" charset="-78"/>
              </a:rPr>
              <a:t>(مانند: اسم ، صفت يا قید و ...) </a:t>
            </a:r>
            <a:r>
              <a:rPr lang="en-US" sz="2400" dirty="0">
                <a:latin typeface="Times New Roman" panose="02020603050405020304" pitchFamily="18" charset="0"/>
                <a:cs typeface="B Nazanin" panose="00000400000000000000" pitchFamily="2" charset="-78"/>
              </a:rPr>
              <a:t>Contributor ، Contribution ، Contributive</a:t>
            </a:r>
            <a:endParaRPr lang="fa-IR" sz="2400" dirty="0">
              <a:latin typeface="Times New Roman" panose="02020603050405020304" pitchFamily="18" charset="0"/>
              <a:cs typeface="B Nazanin" panose="00000400000000000000" pitchFamily="2" charset="-78"/>
            </a:endParaRPr>
          </a:p>
          <a:p>
            <a:pPr algn="just" rtl="1"/>
            <a:r>
              <a:rPr lang="fa-IR" sz="2800" dirty="0">
                <a:latin typeface="Times New Roman" panose="02020603050405020304" pitchFamily="18" charset="0"/>
                <a:cs typeface="B Nazanin" panose="00000400000000000000" pitchFamily="2" charset="-78"/>
              </a:rPr>
              <a:t>امکان </a:t>
            </a:r>
            <a:r>
              <a:rPr lang="fa-IR" sz="2800" dirty="0" smtClean="0">
                <a:latin typeface="Times New Roman" panose="02020603050405020304" pitchFamily="18" charset="0"/>
                <a:cs typeface="B Nazanin" panose="00000400000000000000" pitchFamily="2" charset="-78"/>
              </a:rPr>
              <a:t>کوتاه‌سازي کلیدواژه‌ها </a:t>
            </a:r>
            <a:r>
              <a:rPr lang="fa-IR" sz="2800" dirty="0">
                <a:latin typeface="Times New Roman" panose="02020603050405020304" pitchFamily="18" charset="0"/>
                <a:cs typeface="B Nazanin" panose="00000400000000000000" pitchFamily="2" charset="-78"/>
              </a:rPr>
              <a:t>از طريق علامت </a:t>
            </a:r>
            <a:r>
              <a:rPr lang="fa-IR" sz="2800" dirty="0">
                <a:solidFill>
                  <a:srgbClr val="FF0000"/>
                </a:solidFill>
                <a:latin typeface="Times New Roman" panose="02020603050405020304" pitchFamily="18" charset="0"/>
                <a:cs typeface="B Nazanin" panose="00000400000000000000" pitchFamily="2" charset="-78"/>
              </a:rPr>
              <a:t>* </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 </a:t>
            </a:r>
            <a:r>
              <a:rPr lang="fa-IR" sz="28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(اینکه هر پایگاهی چه علامتی را در کوتاه سازی ساپورت می‌کند را باید از </a:t>
            </a:r>
            <a:r>
              <a:rPr lang="en-US" sz="2800" dirty="0">
                <a:latin typeface="Times New Roman" panose="02020603050405020304" pitchFamily="18" charset="0"/>
                <a:cs typeface="B Nazanin" panose="00000400000000000000" pitchFamily="2" charset="-78"/>
              </a:rPr>
              <a:t>search tips</a:t>
            </a:r>
            <a:r>
              <a:rPr lang="fa-IR" sz="2800" dirty="0">
                <a:latin typeface="Times New Roman" panose="02020603050405020304" pitchFamily="18" charset="0"/>
                <a:cs typeface="B Nazanin" panose="00000400000000000000" pitchFamily="2" charset="-78"/>
              </a:rPr>
              <a:t> پایگاه مورد نظر استخراج کرد.)</a:t>
            </a:r>
            <a:endParaRPr lang="en-US" sz="2800" dirty="0">
              <a:latin typeface="Times New Roman" panose="02020603050405020304" pitchFamily="18" charset="0"/>
              <a:cs typeface="B Nazanin" panose="00000400000000000000" pitchFamily="2" charset="-78"/>
            </a:endParaRPr>
          </a:p>
          <a:p>
            <a:pPr algn="just"/>
            <a:r>
              <a:rPr lang="en-US" sz="2400" dirty="0">
                <a:solidFill>
                  <a:srgbClr val="FF0000"/>
                </a:solidFill>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acts as a wildcard for </a:t>
            </a:r>
            <a:r>
              <a:rPr lang="en-US" sz="2400" i="1" dirty="0">
                <a:solidFill>
                  <a:srgbClr val="FF0000"/>
                </a:solidFill>
                <a:latin typeface="Times New Roman" panose="02020603050405020304" pitchFamily="18" charset="0"/>
                <a:cs typeface="Times New Roman" panose="02020603050405020304" pitchFamily="18" charset="0"/>
              </a:rPr>
              <a:t>any number of</a:t>
            </a:r>
            <a:r>
              <a:rPr lang="en-US" sz="2400" dirty="0">
                <a:solidFill>
                  <a:srgbClr val="FF0000"/>
                </a:solidFill>
                <a:latin typeface="Times New Roman" panose="02020603050405020304" pitchFamily="18" charset="0"/>
                <a:cs typeface="Times New Roman" panose="02020603050405020304" pitchFamily="18" charset="0"/>
              </a:rPr>
              <a:t> characters</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Geol</a:t>
            </a:r>
            <a:r>
              <a:rPr lang="en-US" sz="2400" dirty="0">
                <a:latin typeface="Times New Roman" panose="02020603050405020304" pitchFamily="18" charset="0"/>
                <a:cs typeface="Times New Roman" panose="02020603050405020304" pitchFamily="18" charset="0"/>
              </a:rPr>
              <a:t>?  (geology, geologist ,...), </a:t>
            </a:r>
            <a:r>
              <a:rPr lang="en-US" sz="2400" dirty="0" err="1">
                <a:latin typeface="Times New Roman" panose="02020603050405020304" pitchFamily="18" charset="0"/>
                <a:cs typeface="Times New Roman" panose="02020603050405020304" pitchFamily="18" charset="0"/>
              </a:rPr>
              <a:t>ha</a:t>
            </a:r>
            <a:r>
              <a:rPr lang="en-US" sz="2400" b="1" dirty="0" err="1">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mann</a:t>
            </a:r>
            <a:r>
              <a:rPr lang="en-US" sz="2400" dirty="0">
                <a:latin typeface="Times New Roman" panose="02020603050405020304" pitchFamily="18" charset="0"/>
                <a:cs typeface="Times New Roman" panose="02020603050405020304" pitchFamily="18" charset="0"/>
              </a:rPr>
              <a:t> (Hartmann, </a:t>
            </a:r>
            <a:r>
              <a:rPr lang="en-US" sz="2400" dirty="0" err="1">
                <a:latin typeface="Times New Roman" panose="02020603050405020304" pitchFamily="18" charset="0"/>
                <a:cs typeface="Times New Roman" panose="02020603050405020304" pitchFamily="18" charset="0"/>
              </a:rPr>
              <a:t>Habermann</a:t>
            </a:r>
            <a:r>
              <a:rPr lang="en-US" sz="2400" dirty="0">
                <a:latin typeface="Times New Roman" panose="02020603050405020304" pitchFamily="18" charset="0"/>
                <a:cs typeface="Times New Roman" panose="02020603050405020304" pitchFamily="18" charset="0"/>
              </a:rPr>
              <a:t>,…)</a:t>
            </a:r>
          </a:p>
          <a:p>
            <a:pPr algn="just"/>
            <a:r>
              <a:rPr lang="en-US" sz="2400" dirty="0">
                <a:solidFill>
                  <a:srgbClr val="FF0000"/>
                </a:solidFill>
                <a:latin typeface="Times New Roman" panose="02020603050405020304" pitchFamily="18" charset="0"/>
                <a:cs typeface="Times New Roman" panose="02020603050405020304" pitchFamily="18" charset="0"/>
              </a:rPr>
              <a:t>#</a:t>
            </a:r>
            <a:r>
              <a:rPr lang="en-US" sz="2400" dirty="0">
                <a:latin typeface="Times New Roman" panose="02020603050405020304" pitchFamily="18" charset="0"/>
                <a:cs typeface="Times New Roman" panose="02020603050405020304" pitchFamily="18" charset="0"/>
              </a:rPr>
              <a:t> stands for </a:t>
            </a:r>
            <a:r>
              <a:rPr lang="en-US" sz="2400" dirty="0">
                <a:solidFill>
                  <a:srgbClr val="FF0000"/>
                </a:solidFill>
                <a:latin typeface="Times New Roman" panose="02020603050405020304" pitchFamily="18" charset="0"/>
                <a:cs typeface="Times New Roman" panose="02020603050405020304" pitchFamily="18" charset="0"/>
              </a:rPr>
              <a:t>a </a:t>
            </a:r>
            <a:r>
              <a:rPr lang="en-US" sz="2400" i="1" dirty="0">
                <a:solidFill>
                  <a:srgbClr val="FF0000"/>
                </a:solidFill>
                <a:latin typeface="Times New Roman" panose="02020603050405020304" pitchFamily="18" charset="0"/>
                <a:cs typeface="Times New Roman" panose="02020603050405020304" pitchFamily="18" charset="0"/>
              </a:rPr>
              <a:t>maximum of one</a:t>
            </a:r>
            <a:r>
              <a:rPr lang="en-US" sz="2400" dirty="0">
                <a:solidFill>
                  <a:srgbClr val="FF0000"/>
                </a:solidFill>
                <a:latin typeface="Times New Roman" panose="02020603050405020304" pitchFamily="18" charset="0"/>
                <a:cs typeface="Times New Roman" panose="02020603050405020304" pitchFamily="18" charset="0"/>
              </a:rPr>
              <a:t> character</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fa</a:t>
            </a:r>
            <a:r>
              <a:rPr lang="en-US" sz="2400" b="1" dirty="0" err="1">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r</a:t>
            </a:r>
            <a:r>
              <a:rPr lang="en-US" sz="2400" dirty="0">
                <a:latin typeface="Times New Roman" panose="02020603050405020304" pitchFamily="18" charset="0"/>
                <a:cs typeface="Times New Roman" panose="02020603050405020304" pitchFamily="18" charset="0"/>
              </a:rPr>
              <a:t> (</a:t>
            </a:r>
            <a:r>
              <a:rPr lang="en-US" altLang="en-US" sz="2400" dirty="0">
                <a:solidFill>
                  <a:srgbClr val="000000"/>
                </a:solidFill>
                <a:latin typeface="Times New Roman" panose="02020603050405020304" pitchFamily="18" charset="0"/>
                <a:cs typeface="Times New Roman" panose="02020603050405020304" pitchFamily="18" charset="0"/>
              </a:rPr>
              <a:t>fair</a:t>
            </a:r>
            <a:r>
              <a:rPr lang="en-US" altLang="en-US" sz="1600" dirty="0">
                <a:solidFill>
                  <a:srgbClr val="000000"/>
                </a:solidFill>
                <a:latin typeface="Times New Roman" panose="02020603050405020304" pitchFamily="18" charset="0"/>
                <a:cs typeface="Times New Roman" panose="02020603050405020304" pitchFamily="18" charset="0"/>
              </a:rPr>
              <a:t> and </a:t>
            </a:r>
            <a:r>
              <a:rPr lang="en-US" altLang="en-US" sz="2400" dirty="0">
                <a:solidFill>
                  <a:srgbClr val="000000"/>
                </a:solidFill>
                <a:latin typeface="Times New Roman" panose="02020603050405020304" pitchFamily="18" charset="0"/>
                <a:cs typeface="Times New Roman" panose="02020603050405020304" pitchFamily="18" charset="0"/>
              </a:rPr>
              <a:t>far</a:t>
            </a:r>
            <a:r>
              <a:rPr lang="en-US" altLang="en-US" sz="1600" dirty="0">
                <a:solidFill>
                  <a:srgbClr val="000000"/>
                </a:solidFill>
                <a:latin typeface="Times New Roman" panose="02020603050405020304" pitchFamily="18" charset="0"/>
                <a:cs typeface="Times New Roman" panose="02020603050405020304" pitchFamily="18" charset="0"/>
              </a:rPr>
              <a:t>, but not </a:t>
            </a:r>
            <a:r>
              <a:rPr lang="en-US" altLang="en-US" sz="2400" dirty="0">
                <a:solidFill>
                  <a:srgbClr val="000000"/>
                </a:solidFill>
                <a:latin typeface="Times New Roman" panose="02020603050405020304" pitchFamily="18" charset="0"/>
                <a:cs typeface="Times New Roman" panose="02020603050405020304" pitchFamily="18" charset="0"/>
              </a:rPr>
              <a:t>father, faster etc.)</a:t>
            </a:r>
          </a:p>
          <a:p>
            <a:pPr algn="just"/>
            <a:r>
              <a:rPr lang="en-US" altLang="en-US" sz="2400" dirty="0">
                <a:solidFill>
                  <a:srgbClr val="FF0000"/>
                </a:solidFill>
                <a:latin typeface="Times New Roman" panose="02020603050405020304" pitchFamily="18" charset="0"/>
                <a:cs typeface="Times New Roman" panose="02020603050405020304" pitchFamily="18" charset="0"/>
              </a:rPr>
              <a:t> </a:t>
            </a:r>
            <a:r>
              <a:rPr lang="en-US" altLang="en-US" sz="2400"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 </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stands for </a:t>
            </a:r>
            <a:r>
              <a:rPr lang="en-US" altLang="en-US" sz="2400" i="1" dirty="0">
                <a:solidFill>
                  <a:srgbClr val="FF0000"/>
                </a:solidFill>
                <a:latin typeface="Times New Roman" panose="02020603050405020304" pitchFamily="18" charset="0"/>
                <a:ea typeface="Calibri" panose="020F0502020204030204" pitchFamily="34" charset="0"/>
                <a:cs typeface="Times New Roman" panose="02020603050405020304" pitchFamily="18" charset="0"/>
              </a:rPr>
              <a:t>exactly one</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character. </a:t>
            </a:r>
            <a:r>
              <a:rPr lang="en-US" altLang="en-US" sz="2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Fa!r</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 fair, but not far, father, faster </a:t>
            </a:r>
            <a:r>
              <a:rPr lang="en-US" altLang="en-US" sz="24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etc</a:t>
            </a:r>
            <a:r>
              <a:rPr lang="en-US" altLang="en-US" sz="24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Wom!n</a:t>
            </a:r>
            <a:r>
              <a:rPr lang="en-US" sz="2400" dirty="0">
                <a:latin typeface="Times New Roman" panose="02020603050405020304" pitchFamily="18" charset="0"/>
                <a:cs typeface="Times New Roman" panose="02020603050405020304" pitchFamily="18" charset="0"/>
              </a:rPr>
              <a:t>  (woman, women) </a:t>
            </a:r>
            <a:endParaRPr lang="en-US" altLang="en-US" sz="2400" dirty="0">
              <a:solidFill>
                <a:schemeClr val="tx1"/>
              </a:solidFill>
              <a:latin typeface="Times New Roman" panose="02020603050405020304" pitchFamily="18" charset="0"/>
              <a:cs typeface="Times New Roman" panose="02020603050405020304" pitchFamily="18" charset="0"/>
            </a:endParaRPr>
          </a:p>
          <a:p>
            <a:pPr algn="just"/>
            <a:endParaRPr lang="en-US" altLang="en-US" sz="2400" dirty="0">
              <a:solidFill>
                <a:schemeClr val="tx1"/>
              </a:solidFill>
              <a:latin typeface="Times New Roman" panose="02020603050405020304" pitchFamily="18" charset="0"/>
              <a:cs typeface="Times New Roman" panose="02020603050405020304" pitchFamily="18" charset="0"/>
            </a:endParaRPr>
          </a:p>
          <a:p>
            <a:pPr algn="just"/>
            <a:endParaRPr lang="en-US" sz="2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AC1857A5-A522-4287-9DC2-ADBEC5EE645C}"/>
              </a:ext>
            </a:extLst>
          </p:cNvPr>
          <p:cNvSpPr>
            <a:spLocks noGrp="1"/>
          </p:cNvSpPr>
          <p:nvPr>
            <p:ph type="sldNum" sz="quarter" idx="12"/>
          </p:nvPr>
        </p:nvSpPr>
        <p:spPr/>
        <p:txBody>
          <a:bodyPr/>
          <a:lstStyle/>
          <a:p>
            <a:fld id="{70DEB68B-DBB5-4F54-B6AD-E86FB4AEDA18}" type="slidenum">
              <a:rPr lang="en-US" smtClean="0"/>
              <a:t>12</a:t>
            </a:fld>
            <a:endParaRPr lang="en-US"/>
          </a:p>
        </p:txBody>
      </p:sp>
    </p:spTree>
    <p:extLst>
      <p:ext uri="{BB962C8B-B14F-4D97-AF65-F5344CB8AC3E}">
        <p14:creationId xmlns:p14="http://schemas.microsoft.com/office/powerpoint/2010/main" val="3840768435"/>
      </p:ext>
    </p:extLst>
  </p:cSld>
  <p:clrMapOvr>
    <a:masterClrMapping/>
  </p:clrMapOvr>
  <p:transition spd="slow">
    <p:push dir="u"/>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78F0C3-D361-4B1B-AA11-A6E0A42F8307}"/>
              </a:ext>
            </a:extLst>
          </p:cNvPr>
          <p:cNvSpPr>
            <a:spLocks noGrp="1"/>
          </p:cNvSpPr>
          <p:nvPr>
            <p:ph type="title"/>
          </p:nvPr>
        </p:nvSpPr>
        <p:spPr>
          <a:xfrm>
            <a:off x="2116183" y="352695"/>
            <a:ext cx="9388430" cy="940527"/>
          </a:xfrm>
        </p:spPr>
        <p:style>
          <a:lnRef idx="1">
            <a:schemeClr val="accent1"/>
          </a:lnRef>
          <a:fillRef idx="2">
            <a:schemeClr val="accent1"/>
          </a:fillRef>
          <a:effectRef idx="1">
            <a:schemeClr val="accent1"/>
          </a:effectRef>
          <a:fontRef idx="minor">
            <a:schemeClr val="dk1"/>
          </a:fontRef>
        </p:style>
        <p:txBody>
          <a:bodyPr>
            <a:normAutofit/>
          </a:bodyPr>
          <a:lstStyle/>
          <a:p>
            <a:pPr rtl="1"/>
            <a:r>
              <a:rPr lang="fa-IR" dirty="0">
                <a:cs typeface="B Titr" panose="00000700000000000000" pitchFamily="2" charset="-78"/>
              </a:rPr>
              <a:t>سایر امکانات جستجو</a:t>
            </a:r>
            <a:endParaRPr lang="en-US" dirty="0">
              <a:cs typeface="B Titr" panose="00000700000000000000" pitchFamily="2" charset="-78"/>
            </a:endParaRPr>
          </a:p>
        </p:txBody>
      </p:sp>
      <p:sp>
        <p:nvSpPr>
          <p:cNvPr id="5" name="Content Placeholder 4">
            <a:extLst>
              <a:ext uri="{FF2B5EF4-FFF2-40B4-BE49-F238E27FC236}">
                <a16:creationId xmlns:a16="http://schemas.microsoft.com/office/drawing/2014/main" id="{4BE37815-7236-42C7-8D16-78F175210DBC}"/>
              </a:ext>
            </a:extLst>
          </p:cNvPr>
          <p:cNvSpPr>
            <a:spLocks noGrp="1"/>
          </p:cNvSpPr>
          <p:nvPr>
            <p:ph idx="1"/>
          </p:nvPr>
        </p:nvSpPr>
        <p:spPr>
          <a:xfrm>
            <a:off x="1628775" y="1546411"/>
            <a:ext cx="9969968" cy="3771399"/>
          </a:xfrm>
        </p:spPr>
        <p:txBody>
          <a:bodyPr>
            <a:normAutofit fontScale="85000" lnSpcReduction="10000"/>
          </a:bodyPr>
          <a:lstStyle/>
          <a:p>
            <a:pPr algn="justLow" rtl="1"/>
            <a:r>
              <a:rPr lang="fa-IR" sz="3200" b="1" dirty="0">
                <a:cs typeface="B Nazanin" panose="00000400000000000000" pitchFamily="2" charset="-78"/>
              </a:rPr>
              <a:t>جستجوی فیلدی: </a:t>
            </a:r>
            <a:r>
              <a:rPr lang="fa-IR" sz="3200" dirty="0">
                <a:cs typeface="B Nazanin" panose="00000400000000000000" pitchFamily="2" charset="-78"/>
              </a:rPr>
              <a:t>پایگاه‌های اطلاعاتی امکان جستجو در </a:t>
            </a:r>
            <a:r>
              <a:rPr lang="fa-IR" sz="3200" dirty="0">
                <a:solidFill>
                  <a:srgbClr val="FF0000"/>
                </a:solidFill>
                <a:cs typeface="B Nazanin" panose="00000400000000000000" pitchFamily="2" charset="-78"/>
              </a:rPr>
              <a:t>فیلدهای خاص </a:t>
            </a:r>
            <a:r>
              <a:rPr lang="fa-IR" sz="3200" dirty="0">
                <a:cs typeface="B Nazanin" panose="00000400000000000000" pitchFamily="2" charset="-78"/>
              </a:rPr>
              <a:t>را دارند مثل فیلد عنوان، موضوع، پدیدآور، کلیدواژه، چکیده، ناشر، نام مجله و...</a:t>
            </a:r>
          </a:p>
          <a:p>
            <a:pPr algn="justLow" rtl="1"/>
            <a:r>
              <a:rPr lang="fa-IR" sz="3200" dirty="0">
                <a:cs typeface="B Nazanin" panose="00000400000000000000" pitchFamily="2" charset="-78"/>
              </a:rPr>
              <a:t>پایگاه‌های اطلاعاتی امکان استفاده از عملگرها را در جستجوی فیلدی خود فراهم می‌کنند.</a:t>
            </a:r>
          </a:p>
          <a:p>
            <a:pPr algn="justLow" rtl="1"/>
            <a:r>
              <a:rPr lang="fa-IR" sz="3200" b="1" dirty="0">
                <a:cs typeface="B Nazanin" panose="00000400000000000000" pitchFamily="2" charset="-78"/>
              </a:rPr>
              <a:t>جستجوی زمانی: </a:t>
            </a:r>
            <a:r>
              <a:rPr lang="fa-IR" sz="3200" dirty="0">
                <a:cs typeface="B Nazanin" panose="00000400000000000000" pitchFamily="2" charset="-78"/>
              </a:rPr>
              <a:t>پایگاه‌های اطلاعاتی امکان </a:t>
            </a:r>
            <a:r>
              <a:rPr lang="fa-IR" sz="3200" dirty="0">
                <a:solidFill>
                  <a:srgbClr val="FF0000"/>
                </a:solidFill>
                <a:cs typeface="B Nazanin" panose="00000400000000000000" pitchFamily="2" charset="-78"/>
              </a:rPr>
              <a:t>محدودسازی زمانی </a:t>
            </a:r>
            <a:r>
              <a:rPr lang="fa-IR" sz="3200" dirty="0">
                <a:cs typeface="B Nazanin" panose="00000400000000000000" pitchFamily="2" charset="-78"/>
              </a:rPr>
              <a:t>را نیز فراهم می‌کنند.</a:t>
            </a:r>
          </a:p>
          <a:p>
            <a:pPr algn="justLow" rtl="1"/>
            <a:r>
              <a:rPr lang="fa-IR" sz="3200" dirty="0">
                <a:cs typeface="B Nazanin" panose="00000400000000000000" pitchFamily="2" charset="-78"/>
              </a:rPr>
              <a:t> پایگاه‌های اطلاعاتی پس از نمایش نتایج جستجو نیز امکاناتی برای </a:t>
            </a:r>
            <a:r>
              <a:rPr lang="fa-IR" sz="3200" dirty="0">
                <a:solidFill>
                  <a:srgbClr val="FF0000"/>
                </a:solidFill>
                <a:cs typeface="B Nazanin" panose="00000400000000000000" pitchFamily="2" charset="-78"/>
              </a:rPr>
              <a:t>فیلتر و محدودسازی </a:t>
            </a:r>
            <a:r>
              <a:rPr lang="fa-IR" sz="3200" dirty="0">
                <a:cs typeface="B Nazanin" panose="00000400000000000000" pitchFamily="2" charset="-78"/>
              </a:rPr>
              <a:t>نتایج جستجو نیز دارند نظیر محدودسازی زمانی، فرمت خاصی از منبع، دسته‌بندی موضوعی، زبان و ...</a:t>
            </a:r>
          </a:p>
        </p:txBody>
      </p:sp>
      <p:sp>
        <p:nvSpPr>
          <p:cNvPr id="3" name="Slide Number Placeholder 2">
            <a:extLst>
              <a:ext uri="{FF2B5EF4-FFF2-40B4-BE49-F238E27FC236}">
                <a16:creationId xmlns:a16="http://schemas.microsoft.com/office/drawing/2014/main" id="{AD423D9D-A678-4E26-AC17-7F633FEA080D}"/>
              </a:ext>
            </a:extLst>
          </p:cNvPr>
          <p:cNvSpPr>
            <a:spLocks noGrp="1"/>
          </p:cNvSpPr>
          <p:nvPr>
            <p:ph type="sldNum" sz="quarter" idx="12"/>
          </p:nvPr>
        </p:nvSpPr>
        <p:spPr/>
        <p:txBody>
          <a:bodyPr/>
          <a:lstStyle/>
          <a:p>
            <a:fld id="{70DEB68B-DBB5-4F54-B6AD-E86FB4AEDA18}" type="slidenum">
              <a:rPr lang="en-US" smtClean="0"/>
              <a:t>13</a:t>
            </a:fld>
            <a:endParaRPr lang="en-US"/>
          </a:p>
        </p:txBody>
      </p:sp>
    </p:spTree>
    <p:extLst>
      <p:ext uri="{BB962C8B-B14F-4D97-AF65-F5344CB8AC3E}">
        <p14:creationId xmlns:p14="http://schemas.microsoft.com/office/powerpoint/2010/main" val="361803228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p15:prstTrans prst="fallOver"/>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771A0B-8A79-4109-8233-F7F08F6D520C}"/>
              </a:ext>
            </a:extLst>
          </p:cNvPr>
          <p:cNvSpPr>
            <a:spLocks noGrp="1"/>
          </p:cNvSpPr>
          <p:nvPr>
            <p:ph type="title"/>
          </p:nvPr>
        </p:nvSpPr>
        <p:spPr>
          <a:xfrm>
            <a:off x="2178425" y="484094"/>
            <a:ext cx="9326188" cy="954741"/>
          </a:xfrm>
        </p:spPr>
        <p:style>
          <a:lnRef idx="1">
            <a:schemeClr val="accent6"/>
          </a:lnRef>
          <a:fillRef idx="2">
            <a:schemeClr val="accent6"/>
          </a:fillRef>
          <a:effectRef idx="1">
            <a:schemeClr val="accent6"/>
          </a:effectRef>
          <a:fontRef idx="minor">
            <a:schemeClr val="dk1"/>
          </a:fontRef>
        </p:style>
        <p:txBody>
          <a:bodyPr/>
          <a:lstStyle/>
          <a:p>
            <a:pPr algn="r" rtl="1"/>
            <a:r>
              <a:rPr lang="en-US" dirty="0">
                <a:latin typeface="Times New Roman" panose="02020603050405020304" pitchFamily="18" charset="0"/>
                <a:cs typeface="B Titr" panose="00000700000000000000" pitchFamily="2" charset="-78"/>
              </a:rPr>
              <a:t>PICO</a:t>
            </a:r>
            <a:r>
              <a:rPr lang="fa-IR" dirty="0">
                <a:latin typeface="Times New Roman" panose="02020603050405020304" pitchFamily="18" charset="0"/>
                <a:cs typeface="B Titr" panose="00000700000000000000" pitchFamily="2" charset="-78"/>
              </a:rPr>
              <a:t> چیست؟</a:t>
            </a:r>
            <a:endParaRPr lang="en-US" dirty="0">
              <a:latin typeface="Times New Roman" panose="02020603050405020304" pitchFamily="18" charset="0"/>
              <a:cs typeface="B Titr" panose="00000700000000000000" pitchFamily="2" charset="-78"/>
            </a:endParaRPr>
          </a:p>
        </p:txBody>
      </p:sp>
      <p:sp>
        <p:nvSpPr>
          <p:cNvPr id="3" name="Content Placeholder 2">
            <a:extLst>
              <a:ext uri="{FF2B5EF4-FFF2-40B4-BE49-F238E27FC236}">
                <a16:creationId xmlns:a16="http://schemas.microsoft.com/office/drawing/2014/main" id="{F50E68E8-CA1F-420C-AD7A-7A6EFCBE05F5}"/>
              </a:ext>
            </a:extLst>
          </p:cNvPr>
          <p:cNvSpPr>
            <a:spLocks noGrp="1"/>
          </p:cNvSpPr>
          <p:nvPr>
            <p:ph idx="1"/>
          </p:nvPr>
        </p:nvSpPr>
        <p:spPr>
          <a:xfrm>
            <a:off x="941293" y="1438835"/>
            <a:ext cx="10878671" cy="4472387"/>
          </a:xfrm>
        </p:spPr>
        <p:txBody>
          <a:bodyPr>
            <a:normAutofit/>
          </a:bodyPr>
          <a:lstStyle/>
          <a:p>
            <a:pPr algn="r" rtl="1"/>
            <a:r>
              <a:rPr lang="fa-IR" sz="2400" dirty="0">
                <a:latin typeface="Times New Roman" panose="02020603050405020304" pitchFamily="18" charset="0"/>
                <a:cs typeface="B Nazanin" panose="00000400000000000000" pitchFamily="2" charset="-78"/>
              </a:rPr>
              <a:t>تنظیم یک سؤال بالینی نقطه آغاز پزشکی مبتنی بر شواهد است.</a:t>
            </a:r>
          </a:p>
          <a:p>
            <a:pPr algn="r" rtl="1"/>
            <a:r>
              <a:rPr lang="fa-IR" sz="2400" dirty="0">
                <a:latin typeface="Times New Roman" panose="02020603050405020304" pitchFamily="18" charset="0"/>
                <a:cs typeface="B Nazanin" panose="00000400000000000000" pitchFamily="2" charset="-78"/>
              </a:rPr>
              <a:t>سؤال بالینی باید یک قالب مشخص داشته باشد تا جستجوی آن آسان باشد. بدین منظور از الگویی استفاده می‌شود که از ساختار مطالعات کارآزمایی بالینی به وجود آمده است. این الگو شامل 4 جزء زیر می‌باشد:</a:t>
            </a:r>
          </a:p>
          <a:p>
            <a:pPr algn="r" rtl="1"/>
            <a:r>
              <a:rPr lang="fa-IR" sz="2400" dirty="0">
                <a:latin typeface="Times New Roman" panose="02020603050405020304" pitchFamily="18" charset="0"/>
                <a:cs typeface="B Nazanin" panose="00000400000000000000" pitchFamily="2" charset="-78"/>
              </a:rPr>
              <a:t> </a:t>
            </a:r>
            <a:r>
              <a:rPr lang="en-US" sz="2400" dirty="0">
                <a:latin typeface="Times New Roman" panose="02020603050405020304" pitchFamily="18" charset="0"/>
                <a:cs typeface="B Nazanin" panose="00000400000000000000" pitchFamily="2" charset="-78"/>
              </a:rPr>
              <a:t>Population/Problem/Patient </a:t>
            </a:r>
            <a:r>
              <a:rPr lang="fa-IR" sz="2400" dirty="0">
                <a:latin typeface="Times New Roman" panose="02020603050405020304" pitchFamily="18" charset="0"/>
                <a:cs typeface="B Nazanin" panose="00000400000000000000" pitchFamily="2" charset="-78"/>
              </a:rPr>
              <a:t> بیمار/ مشکل/ جمعیت</a:t>
            </a:r>
          </a:p>
          <a:p>
            <a:pPr algn="r" rtl="1"/>
            <a:r>
              <a:rPr lang="en-US" sz="2400" dirty="0">
                <a:latin typeface="Times New Roman" panose="02020603050405020304" pitchFamily="18" charset="0"/>
                <a:cs typeface="B Nazanin" panose="00000400000000000000" pitchFamily="2" charset="-78"/>
              </a:rPr>
              <a:t>Intervention </a:t>
            </a:r>
            <a:r>
              <a:rPr lang="fa-IR" sz="2400" dirty="0">
                <a:latin typeface="Times New Roman" panose="02020603050405020304" pitchFamily="18" charset="0"/>
                <a:cs typeface="B Nazanin" panose="00000400000000000000" pitchFamily="2" charset="-78"/>
              </a:rPr>
              <a:t> مداخله</a:t>
            </a:r>
          </a:p>
          <a:p>
            <a:pPr algn="r" rtl="1"/>
            <a:r>
              <a:rPr lang="fa-IR" sz="2400" dirty="0">
                <a:latin typeface="Times New Roman" panose="02020603050405020304" pitchFamily="18" charset="0"/>
                <a:cs typeface="B Nazanin" panose="00000400000000000000" pitchFamily="2" charset="-78"/>
              </a:rPr>
              <a:t> </a:t>
            </a:r>
            <a:r>
              <a:rPr lang="en-US" sz="2400" dirty="0">
                <a:latin typeface="Times New Roman" panose="02020603050405020304" pitchFamily="18" charset="0"/>
                <a:cs typeface="B Nazanin" panose="00000400000000000000" pitchFamily="2" charset="-78"/>
              </a:rPr>
              <a:t>Comparison</a:t>
            </a:r>
            <a:r>
              <a:rPr lang="fa-IR" sz="2400" dirty="0">
                <a:latin typeface="Times New Roman" panose="02020603050405020304" pitchFamily="18" charset="0"/>
                <a:cs typeface="B Nazanin" panose="00000400000000000000" pitchFamily="2" charset="-78"/>
              </a:rPr>
              <a:t> مقایسه</a:t>
            </a:r>
          </a:p>
          <a:p>
            <a:pPr algn="r" rtl="1"/>
            <a:r>
              <a:rPr lang="en-US" sz="2400" dirty="0">
                <a:latin typeface="Times New Roman" panose="02020603050405020304" pitchFamily="18" charset="0"/>
                <a:cs typeface="B Nazanin" panose="00000400000000000000" pitchFamily="2" charset="-78"/>
              </a:rPr>
              <a:t> Outcome </a:t>
            </a:r>
            <a:r>
              <a:rPr lang="fa-IR" sz="2400" dirty="0">
                <a:latin typeface="Times New Roman" panose="02020603050405020304" pitchFamily="18" charset="0"/>
                <a:cs typeface="B Nazanin" panose="00000400000000000000" pitchFamily="2" charset="-78"/>
              </a:rPr>
              <a:t>پیامد</a:t>
            </a:r>
          </a:p>
          <a:p>
            <a:pPr algn="r" rtl="1"/>
            <a:r>
              <a:rPr lang="fa-IR" sz="2400" dirty="0">
                <a:latin typeface="Times New Roman" panose="02020603050405020304" pitchFamily="18" charset="0"/>
                <a:cs typeface="B Nazanin" panose="00000400000000000000" pitchFamily="2" charset="-78"/>
              </a:rPr>
              <a:t>از کنار هم قرار دادن حروف اول لاتین این 4جزء، الگوی </a:t>
            </a:r>
            <a:r>
              <a:rPr lang="en-US" sz="2400" dirty="0">
                <a:latin typeface="Times New Roman" panose="02020603050405020304" pitchFamily="18" charset="0"/>
                <a:cs typeface="B Nazanin" panose="00000400000000000000" pitchFamily="2" charset="-78"/>
              </a:rPr>
              <a:t>PICO</a:t>
            </a:r>
            <a:r>
              <a:rPr lang="fa-IR" sz="2400" dirty="0">
                <a:latin typeface="Times New Roman" panose="02020603050405020304" pitchFamily="18" charset="0"/>
                <a:cs typeface="B Nazanin" panose="00000400000000000000" pitchFamily="2" charset="-78"/>
              </a:rPr>
              <a:t> ( </a:t>
            </a:r>
            <a:r>
              <a:rPr lang="en-US" sz="2400" dirty="0">
                <a:latin typeface="Times New Roman" panose="02020603050405020304" pitchFamily="18" charset="0"/>
                <a:cs typeface="B Nazanin" panose="00000400000000000000" pitchFamily="2" charset="-78"/>
              </a:rPr>
              <a:t>PICOT</a:t>
            </a:r>
            <a:r>
              <a:rPr lang="fa-IR" sz="2400" dirty="0">
                <a:latin typeface="Times New Roman" panose="02020603050405020304" pitchFamily="18" charset="0"/>
                <a:cs typeface="B Nazanin" panose="00000400000000000000" pitchFamily="2" charset="-78"/>
              </a:rPr>
              <a:t> با در نظر گرفتن گزینه </a:t>
            </a:r>
            <a:r>
              <a:rPr lang="en-US" sz="2400" dirty="0">
                <a:latin typeface="Times New Roman" panose="02020603050405020304" pitchFamily="18" charset="0"/>
                <a:cs typeface="B Nazanin" panose="00000400000000000000" pitchFamily="2" charset="-78"/>
              </a:rPr>
              <a:t>Time</a:t>
            </a:r>
            <a:r>
              <a:rPr lang="fa-IR" sz="2400" dirty="0">
                <a:latin typeface="Times New Roman" panose="02020603050405020304" pitchFamily="18" charset="0"/>
                <a:cs typeface="B Nazanin" panose="00000400000000000000" pitchFamily="2" charset="-78"/>
              </a:rPr>
              <a:t>) حاصل می‌شود.</a:t>
            </a:r>
            <a:endParaRPr lang="en-US"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29F023F3-E4F8-4752-AE45-30A27C6D7F2C}"/>
              </a:ext>
            </a:extLst>
          </p:cNvPr>
          <p:cNvSpPr>
            <a:spLocks noGrp="1"/>
          </p:cNvSpPr>
          <p:nvPr>
            <p:ph type="sldNum" sz="quarter" idx="12"/>
          </p:nvPr>
        </p:nvSpPr>
        <p:spPr/>
        <p:txBody>
          <a:bodyPr/>
          <a:lstStyle/>
          <a:p>
            <a:fld id="{70DEB68B-DBB5-4F54-B6AD-E86FB4AEDA18}" type="slidenum">
              <a:rPr lang="en-US" smtClean="0"/>
              <a:t>14</a:t>
            </a:fld>
            <a:endParaRPr lang="en-US"/>
          </a:p>
        </p:txBody>
      </p:sp>
    </p:spTree>
    <p:extLst>
      <p:ext uri="{BB962C8B-B14F-4D97-AF65-F5344CB8AC3E}">
        <p14:creationId xmlns:p14="http://schemas.microsoft.com/office/powerpoint/2010/main" val="2420184347"/>
      </p:ext>
    </p:extLst>
  </p:cSld>
  <p:clrMapOvr>
    <a:masterClrMapping/>
  </p:clrMapOvr>
  <p:transition spd="slow">
    <p:wheel spokes="1"/>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B68010-67C1-4420-B228-FA08608A06C8}"/>
              </a:ext>
            </a:extLst>
          </p:cNvPr>
          <p:cNvSpPr>
            <a:spLocks noGrp="1"/>
          </p:cNvSpPr>
          <p:nvPr>
            <p:ph type="title"/>
          </p:nvPr>
        </p:nvSpPr>
        <p:spPr/>
        <p:txBody>
          <a:bodyPr/>
          <a:lstStyle/>
          <a:p>
            <a:pPr algn="r" rtl="1"/>
            <a:r>
              <a:rPr lang="fa-IR" dirty="0"/>
              <a:t>مثال</a:t>
            </a:r>
            <a:endParaRPr lang="en-US" dirty="0"/>
          </a:p>
        </p:txBody>
      </p:sp>
      <p:sp>
        <p:nvSpPr>
          <p:cNvPr id="3" name="Content Placeholder 2">
            <a:extLst>
              <a:ext uri="{FF2B5EF4-FFF2-40B4-BE49-F238E27FC236}">
                <a16:creationId xmlns:a16="http://schemas.microsoft.com/office/drawing/2014/main" id="{9104B3EB-AE6F-4716-A2B3-31331AB065FC}"/>
              </a:ext>
            </a:extLst>
          </p:cNvPr>
          <p:cNvSpPr>
            <a:spLocks noGrp="1"/>
          </p:cNvSpPr>
          <p:nvPr>
            <p:ph idx="1"/>
          </p:nvPr>
        </p:nvSpPr>
        <p:spPr>
          <a:xfrm>
            <a:off x="2138082" y="1748118"/>
            <a:ext cx="9366530" cy="4163104"/>
          </a:xfrm>
        </p:spPr>
        <p:txBody>
          <a:bodyPr>
            <a:normAutofit/>
          </a:bodyPr>
          <a:lstStyle/>
          <a:p>
            <a:pPr algn="r" rtl="1"/>
            <a:r>
              <a:rPr lang="fa-IR" sz="2800" b="1" dirty="0">
                <a:latin typeface="Times New Roman" panose="02020603050405020304" pitchFamily="18" charset="0"/>
                <a:cs typeface="B Nazanin" panose="00000400000000000000" pitchFamily="2" charset="-78"/>
              </a:rPr>
              <a:t>سؤال: آیا تزریق ویتامین </a:t>
            </a:r>
            <a:r>
              <a:rPr lang="en-US" sz="2800" b="1" dirty="0">
                <a:latin typeface="Times New Roman" panose="02020603050405020304" pitchFamily="18" charset="0"/>
                <a:cs typeface="B Nazanin" panose="00000400000000000000" pitchFamily="2" charset="-78"/>
              </a:rPr>
              <a:t>K </a:t>
            </a:r>
            <a:r>
              <a:rPr lang="fa-IR" sz="2800" b="1" dirty="0">
                <a:latin typeface="Times New Roman" panose="02020603050405020304" pitchFamily="18" charset="0"/>
                <a:cs typeface="B Nazanin" panose="00000400000000000000" pitchFamily="2" charset="-78"/>
              </a:rPr>
              <a:t> به نوزادان باعث ایجاد لوسمی می‌شود؟</a:t>
            </a:r>
          </a:p>
          <a:p>
            <a:pPr algn="r" rtl="1"/>
            <a:r>
              <a:rPr lang="en-US" sz="2400" dirty="0">
                <a:solidFill>
                  <a:srgbClr val="FF0000"/>
                </a:solidFill>
                <a:latin typeface="Times New Roman" panose="02020603050405020304" pitchFamily="18" charset="0"/>
                <a:cs typeface="B Nazanin" panose="00000400000000000000" pitchFamily="2" charset="-78"/>
              </a:rPr>
              <a:t>P</a:t>
            </a:r>
            <a:r>
              <a:rPr lang="fa-IR" sz="2400" dirty="0">
                <a:latin typeface="Times New Roman" panose="02020603050405020304" pitchFamily="18" charset="0"/>
                <a:cs typeface="B Nazanin" panose="00000400000000000000" pitchFamily="2" charset="-78"/>
              </a:rPr>
              <a:t>  نوزادان</a:t>
            </a:r>
          </a:p>
          <a:p>
            <a:pPr algn="r" rtl="1"/>
            <a:r>
              <a:rPr lang="en-US" sz="2400" dirty="0">
                <a:solidFill>
                  <a:srgbClr val="FF0000"/>
                </a:solidFill>
                <a:latin typeface="Times New Roman" panose="02020603050405020304" pitchFamily="18" charset="0"/>
                <a:cs typeface="B Nazanin" panose="00000400000000000000" pitchFamily="2" charset="-78"/>
              </a:rPr>
              <a:t>I</a:t>
            </a:r>
            <a:r>
              <a:rPr lang="fa-IR" sz="2400" dirty="0">
                <a:latin typeface="Times New Roman" panose="02020603050405020304" pitchFamily="18" charset="0"/>
                <a:cs typeface="B Nazanin" panose="00000400000000000000" pitchFamily="2" charset="-78"/>
              </a:rPr>
              <a:t>  تزریق ویتامین </a:t>
            </a:r>
            <a:r>
              <a:rPr lang="en-US" sz="2400" dirty="0">
                <a:latin typeface="Times New Roman" panose="02020603050405020304" pitchFamily="18" charset="0"/>
                <a:cs typeface="B Nazanin" panose="00000400000000000000" pitchFamily="2" charset="-78"/>
              </a:rPr>
              <a:t>K</a:t>
            </a:r>
          </a:p>
          <a:p>
            <a:pPr algn="r" rtl="1"/>
            <a:r>
              <a:rPr lang="en-US" sz="2400" dirty="0">
                <a:solidFill>
                  <a:srgbClr val="FF0000"/>
                </a:solidFill>
                <a:latin typeface="Times New Roman" panose="02020603050405020304" pitchFamily="18" charset="0"/>
                <a:cs typeface="B Nazanin" panose="00000400000000000000" pitchFamily="2" charset="-78"/>
              </a:rPr>
              <a:t>C</a:t>
            </a:r>
            <a:r>
              <a:rPr lang="fa-IR" sz="2400" dirty="0">
                <a:latin typeface="Times New Roman" panose="02020603050405020304" pitchFamily="18" charset="0"/>
                <a:cs typeface="B Nazanin" panose="00000400000000000000" pitchFamily="2" charset="-78"/>
              </a:rPr>
              <a:t> عدم تزریق ویتامین </a:t>
            </a:r>
            <a:r>
              <a:rPr lang="en-US" sz="2400" dirty="0">
                <a:latin typeface="Times New Roman" panose="02020603050405020304" pitchFamily="18" charset="0"/>
                <a:cs typeface="B Nazanin" panose="00000400000000000000" pitchFamily="2" charset="-78"/>
              </a:rPr>
              <a:t>K</a:t>
            </a:r>
          </a:p>
          <a:p>
            <a:pPr algn="r" rtl="1"/>
            <a:r>
              <a:rPr lang="en-US" sz="2400" dirty="0">
                <a:solidFill>
                  <a:srgbClr val="FF0000"/>
                </a:solidFill>
                <a:latin typeface="Times New Roman" panose="02020603050405020304" pitchFamily="18" charset="0"/>
                <a:cs typeface="B Nazanin" panose="00000400000000000000" pitchFamily="2" charset="-78"/>
              </a:rPr>
              <a:t>O</a:t>
            </a:r>
            <a:r>
              <a:rPr lang="fa-IR" sz="2400" dirty="0">
                <a:latin typeface="Times New Roman" panose="02020603050405020304" pitchFamily="18" charset="0"/>
                <a:cs typeface="B Nazanin" panose="00000400000000000000" pitchFamily="2" charset="-78"/>
              </a:rPr>
              <a:t> لوسمی</a:t>
            </a:r>
          </a:p>
          <a:p>
            <a:pPr marL="0" indent="0" algn="r" rtl="1">
              <a:buNone/>
            </a:pPr>
            <a:endParaRPr lang="fa-IR"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19655C2B-7C97-4149-8917-FB745248DEE8}"/>
              </a:ext>
            </a:extLst>
          </p:cNvPr>
          <p:cNvSpPr>
            <a:spLocks noGrp="1"/>
          </p:cNvSpPr>
          <p:nvPr>
            <p:ph type="sldNum" sz="quarter" idx="12"/>
          </p:nvPr>
        </p:nvSpPr>
        <p:spPr/>
        <p:txBody>
          <a:bodyPr/>
          <a:lstStyle/>
          <a:p>
            <a:fld id="{70DEB68B-DBB5-4F54-B6AD-E86FB4AEDA18}" type="slidenum">
              <a:rPr lang="en-US" smtClean="0"/>
              <a:t>15</a:t>
            </a:fld>
            <a:endParaRPr lang="en-US"/>
          </a:p>
        </p:txBody>
      </p:sp>
    </p:spTree>
    <p:extLst>
      <p:ext uri="{BB962C8B-B14F-4D97-AF65-F5344CB8AC3E}">
        <p14:creationId xmlns:p14="http://schemas.microsoft.com/office/powerpoint/2010/main" val="2385817772"/>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71826A-324D-46F5-AB15-4411FE72468A}"/>
              </a:ext>
            </a:extLst>
          </p:cNvPr>
          <p:cNvSpPr>
            <a:spLocks noGrp="1"/>
          </p:cNvSpPr>
          <p:nvPr>
            <p:ph type="title"/>
          </p:nvPr>
        </p:nvSpPr>
        <p:spPr>
          <a:xfrm>
            <a:off x="2142309" y="471488"/>
            <a:ext cx="9362303" cy="1243012"/>
          </a:xfrm>
        </p:spPr>
        <p:style>
          <a:lnRef idx="1">
            <a:schemeClr val="accent5"/>
          </a:lnRef>
          <a:fillRef idx="2">
            <a:schemeClr val="accent5"/>
          </a:fillRef>
          <a:effectRef idx="1">
            <a:schemeClr val="accent5"/>
          </a:effectRef>
          <a:fontRef idx="minor">
            <a:schemeClr val="dk1"/>
          </a:fontRef>
        </p:style>
        <p:txBody>
          <a:bodyPr>
            <a:normAutofit/>
          </a:bodyPr>
          <a:lstStyle/>
          <a:p>
            <a:pPr algn="r" rtl="1"/>
            <a:r>
              <a:rPr lang="fa-IR" dirty="0">
                <a:cs typeface="B Titr" panose="00000700000000000000" pitchFamily="2" charset="-78"/>
              </a:rPr>
              <a:t>تدوین استراتژی جستجو</a:t>
            </a:r>
            <a:r>
              <a:rPr lang="en-US" dirty="0">
                <a:cs typeface="B Titr" panose="00000700000000000000" pitchFamily="2" charset="-78"/>
              </a:rPr>
              <a:t> : </a:t>
            </a:r>
            <a:r>
              <a:rPr lang="fa-IR" dirty="0">
                <a:cs typeface="B Titr" panose="00000700000000000000" pitchFamily="2" charset="-78"/>
              </a:rPr>
              <a:t>مثال اول</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EB747253-12F2-4F0A-97F6-62B4D92C6612}"/>
              </a:ext>
            </a:extLst>
          </p:cNvPr>
          <p:cNvSpPr>
            <a:spLocks noGrp="1"/>
          </p:cNvSpPr>
          <p:nvPr>
            <p:ph idx="1"/>
          </p:nvPr>
        </p:nvSpPr>
        <p:spPr>
          <a:xfrm>
            <a:off x="2332383" y="1714500"/>
            <a:ext cx="9172229" cy="4196721"/>
          </a:xfrm>
        </p:spPr>
        <p:txBody>
          <a:bodyPr>
            <a:normAutofit/>
          </a:bodyPr>
          <a:lstStyle/>
          <a:p>
            <a:pPr marL="0" indent="0" algn="r" rtl="1">
              <a:buNone/>
            </a:pPr>
            <a:r>
              <a:rPr lang="fa-IR" sz="2800" b="1" dirty="0">
                <a:latin typeface="Times New Roman" panose="02020603050405020304" pitchFamily="18" charset="0"/>
                <a:cs typeface="B Nazanin" panose="00000400000000000000" pitchFamily="2" charset="-78"/>
              </a:rPr>
              <a:t>سوال: آیا تزریق ویتامین </a:t>
            </a:r>
            <a:r>
              <a:rPr lang="en-US" sz="2800" b="1" dirty="0">
                <a:latin typeface="Times New Roman" panose="02020603050405020304" pitchFamily="18" charset="0"/>
                <a:cs typeface="B Nazanin" panose="00000400000000000000" pitchFamily="2" charset="-78"/>
              </a:rPr>
              <a:t>K </a:t>
            </a:r>
            <a:r>
              <a:rPr lang="fa-IR" sz="2800" b="1" dirty="0">
                <a:latin typeface="Times New Roman" panose="02020603050405020304" pitchFamily="18" charset="0"/>
                <a:cs typeface="B Nazanin" panose="00000400000000000000" pitchFamily="2" charset="-78"/>
              </a:rPr>
              <a:t> به نوزادان باعث ایجاد لوسمی می‌شود؟</a:t>
            </a:r>
            <a:endParaRPr lang="en-US" sz="2800" b="1" dirty="0">
              <a:latin typeface="Times New Roman" panose="02020603050405020304" pitchFamily="18" charset="0"/>
              <a:cs typeface="B Nazanin" panose="00000400000000000000" pitchFamily="2" charset="-78"/>
            </a:endParaRPr>
          </a:p>
          <a:p>
            <a:pPr marL="0" indent="0" algn="r" rtl="1">
              <a:buNone/>
            </a:pPr>
            <a:r>
              <a:rPr lang="fa-IR" sz="2800" b="1" dirty="0">
                <a:solidFill>
                  <a:srgbClr val="0070C0"/>
                </a:solidFill>
                <a:latin typeface="Times New Roman" panose="02020603050405020304" pitchFamily="18" charset="0"/>
                <a:cs typeface="B Nazanin" panose="00000400000000000000" pitchFamily="2" charset="-78"/>
              </a:rPr>
              <a:t>- تعیین اجزای </a:t>
            </a:r>
            <a:r>
              <a:rPr lang="en-US" sz="2800" b="1" dirty="0" err="1">
                <a:solidFill>
                  <a:srgbClr val="0070C0"/>
                </a:solidFill>
                <a:latin typeface="Times New Roman" panose="02020603050405020304" pitchFamily="18" charset="0"/>
                <a:cs typeface="B Nazanin" panose="00000400000000000000" pitchFamily="2" charset="-78"/>
              </a:rPr>
              <a:t>pico</a:t>
            </a:r>
            <a:endParaRPr lang="fa-IR" sz="2800" b="1" dirty="0">
              <a:solidFill>
                <a:srgbClr val="0070C0"/>
              </a:solidFill>
              <a:latin typeface="Times New Roman" panose="02020603050405020304" pitchFamily="18" charset="0"/>
              <a:cs typeface="B Nazanin" panose="00000400000000000000" pitchFamily="2" charset="-78"/>
            </a:endParaRPr>
          </a:p>
          <a:p>
            <a:pPr marL="0" indent="0" algn="r" rtl="1">
              <a:buNone/>
            </a:pPr>
            <a:r>
              <a:rPr lang="fa-IR" sz="2800" b="1" dirty="0">
                <a:latin typeface="Times New Roman" panose="02020603050405020304" pitchFamily="18" charset="0"/>
                <a:cs typeface="B Nazanin" panose="00000400000000000000" pitchFamily="2" charset="-78"/>
              </a:rPr>
              <a:t>نوزادان</a:t>
            </a:r>
          </a:p>
          <a:p>
            <a:pPr marL="0" indent="0" algn="r" rtl="1">
              <a:buNone/>
            </a:pPr>
            <a:r>
              <a:rPr lang="fa-IR" sz="2800" b="1" dirty="0">
                <a:latin typeface="Times New Roman" panose="02020603050405020304" pitchFamily="18" charset="0"/>
                <a:cs typeface="B Nazanin" panose="00000400000000000000" pitchFamily="2" charset="-78"/>
              </a:rPr>
              <a:t>تزریق ویتامین </a:t>
            </a:r>
            <a:r>
              <a:rPr lang="en-US" sz="2800" b="1" dirty="0">
                <a:latin typeface="Times New Roman" panose="02020603050405020304" pitchFamily="18" charset="0"/>
                <a:cs typeface="B Nazanin" panose="00000400000000000000" pitchFamily="2" charset="-78"/>
              </a:rPr>
              <a:t>K</a:t>
            </a:r>
          </a:p>
          <a:p>
            <a:pPr marL="0" indent="0" algn="r" rtl="1">
              <a:buNone/>
            </a:pPr>
            <a:r>
              <a:rPr lang="fa-IR" sz="2800" b="1" dirty="0">
                <a:latin typeface="Times New Roman" panose="02020603050405020304" pitchFamily="18" charset="0"/>
                <a:cs typeface="B Nazanin" panose="00000400000000000000" pitchFamily="2" charset="-78"/>
              </a:rPr>
              <a:t>لوسمی</a:t>
            </a:r>
            <a:endParaRPr lang="en-US" sz="2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8210E17A-F2CA-4D52-B7C4-61669492228B}"/>
              </a:ext>
            </a:extLst>
          </p:cNvPr>
          <p:cNvSpPr>
            <a:spLocks noGrp="1"/>
          </p:cNvSpPr>
          <p:nvPr>
            <p:ph type="sldNum" sz="quarter" idx="12"/>
          </p:nvPr>
        </p:nvSpPr>
        <p:spPr/>
        <p:txBody>
          <a:bodyPr/>
          <a:lstStyle/>
          <a:p>
            <a:fld id="{70DEB68B-DBB5-4F54-B6AD-E86FB4AEDA18}" type="slidenum">
              <a:rPr lang="en-US" smtClean="0"/>
              <a:t>16</a:t>
            </a:fld>
            <a:endParaRPr lang="en-US"/>
          </a:p>
        </p:txBody>
      </p:sp>
    </p:spTree>
    <p:extLst>
      <p:ext uri="{BB962C8B-B14F-4D97-AF65-F5344CB8AC3E}">
        <p14:creationId xmlns:p14="http://schemas.microsoft.com/office/powerpoint/2010/main" val="919382319"/>
      </p:ext>
    </p:extLst>
  </p:cSld>
  <p:clrMapOvr>
    <a:masterClrMapping/>
  </p:clrMapOvr>
  <p:transition spd="slow">
    <p:push dir="u"/>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46E489-EFC3-40B9-B0B9-8B110D886CDE}"/>
              </a:ext>
            </a:extLst>
          </p:cNvPr>
          <p:cNvSpPr>
            <a:spLocks noGrp="1"/>
          </p:cNvSpPr>
          <p:nvPr>
            <p:ph type="title"/>
          </p:nvPr>
        </p:nvSpPr>
        <p:spPr>
          <a:xfrm>
            <a:off x="1484311" y="685801"/>
            <a:ext cx="10018713" cy="1352006"/>
          </a:xfrm>
        </p:spPr>
        <p:style>
          <a:lnRef idx="1">
            <a:schemeClr val="accent3"/>
          </a:lnRef>
          <a:fillRef idx="2">
            <a:schemeClr val="accent3"/>
          </a:fillRef>
          <a:effectRef idx="1">
            <a:schemeClr val="accent3"/>
          </a:effectRef>
          <a:fontRef idx="minor">
            <a:schemeClr val="dk1"/>
          </a:fontRef>
        </p:style>
        <p:txBody>
          <a:bodyPr/>
          <a:lstStyle/>
          <a:p>
            <a:pPr algn="r" rtl="1"/>
            <a:r>
              <a:rPr lang="fa-IR" dirty="0">
                <a:cs typeface="B Titr" panose="00000700000000000000" pitchFamily="2" charset="-78"/>
              </a:rPr>
              <a:t> تدوین استراتژی جستجو- ادامه</a:t>
            </a:r>
            <a:endParaRPr lang="en-US" dirty="0"/>
          </a:p>
        </p:txBody>
      </p:sp>
      <p:sp>
        <p:nvSpPr>
          <p:cNvPr id="3" name="Content Placeholder 2">
            <a:extLst>
              <a:ext uri="{FF2B5EF4-FFF2-40B4-BE49-F238E27FC236}">
                <a16:creationId xmlns:a16="http://schemas.microsoft.com/office/drawing/2014/main" id="{9E2523DB-E1BB-42F0-9956-48337CFEC8CB}"/>
              </a:ext>
            </a:extLst>
          </p:cNvPr>
          <p:cNvSpPr>
            <a:spLocks noGrp="1"/>
          </p:cNvSpPr>
          <p:nvPr>
            <p:ph idx="1"/>
          </p:nvPr>
        </p:nvSpPr>
        <p:spPr>
          <a:xfrm>
            <a:off x="1842052" y="1905000"/>
            <a:ext cx="9662560" cy="4006222"/>
          </a:xfrm>
        </p:spPr>
        <p:txBody>
          <a:bodyPr>
            <a:normAutofit/>
          </a:bodyPr>
          <a:lstStyle/>
          <a:p>
            <a:pPr marL="0" indent="0" algn="r" rtl="1">
              <a:buNone/>
            </a:pPr>
            <a:r>
              <a:rPr lang="fa-IR" sz="2000" b="1" dirty="0">
                <a:solidFill>
                  <a:srgbClr val="0070C0"/>
                </a:solidFill>
                <a:latin typeface="Times New Roman" panose="02020603050405020304" pitchFamily="18" charset="0"/>
                <a:cs typeface="B Nazanin" panose="00000400000000000000" pitchFamily="2" charset="-78"/>
              </a:rPr>
              <a:t>- تعیین کلیدواژه های مترادف</a:t>
            </a:r>
          </a:p>
          <a:p>
            <a:pPr marL="0" indent="0" algn="r" rtl="1">
              <a:buNone/>
            </a:pPr>
            <a:r>
              <a:rPr lang="fa-IR" sz="2000" b="1" dirty="0">
                <a:latin typeface="Times New Roman" panose="02020603050405020304" pitchFamily="18" charset="0"/>
                <a:cs typeface="B Nazanin" panose="00000400000000000000" pitchFamily="2" charset="-78"/>
              </a:rPr>
              <a:t>1.نوزادان</a:t>
            </a:r>
          </a:p>
          <a:p>
            <a:pPr marL="0" indent="0" algn="l">
              <a:buNone/>
            </a:pPr>
            <a:r>
              <a:rPr lang="en-US" sz="2000" dirty="0">
                <a:latin typeface="Times New Roman" panose="02020603050405020304" pitchFamily="18" charset="0"/>
                <a:cs typeface="B Nazanin" panose="00000400000000000000" pitchFamily="2" charset="-78"/>
              </a:rPr>
              <a:t>Neonate, newborn, infant, kid</a:t>
            </a:r>
          </a:p>
          <a:p>
            <a:pPr marL="0" indent="0" algn="r" rtl="1">
              <a:buNone/>
            </a:pPr>
            <a:r>
              <a:rPr lang="fa-IR" sz="2000" b="1" dirty="0">
                <a:latin typeface="Times New Roman" panose="02020603050405020304" pitchFamily="18" charset="0"/>
                <a:cs typeface="B Nazanin" panose="00000400000000000000" pitchFamily="2" charset="-78"/>
              </a:rPr>
              <a:t>2. ویتامین </a:t>
            </a:r>
            <a:r>
              <a:rPr lang="en-US" sz="2000" b="1" dirty="0">
                <a:latin typeface="Times New Roman" panose="02020603050405020304" pitchFamily="18" charset="0"/>
                <a:cs typeface="B Nazanin" panose="00000400000000000000" pitchFamily="2" charset="-78"/>
              </a:rPr>
              <a:t>k</a:t>
            </a:r>
          </a:p>
          <a:p>
            <a:pPr marL="0" indent="0" algn="l">
              <a:buNone/>
            </a:pPr>
            <a:r>
              <a:rPr lang="en-US" sz="2000" dirty="0">
                <a:latin typeface="Times New Roman" panose="02020603050405020304" pitchFamily="18" charset="0"/>
                <a:cs typeface="Times New Roman" panose="02020603050405020304" pitchFamily="18" charset="0"/>
              </a:rPr>
              <a:t>vitamin k</a:t>
            </a:r>
          </a:p>
          <a:p>
            <a:pPr marL="0" indent="0" algn="r" rtl="1">
              <a:buNone/>
            </a:pPr>
            <a:r>
              <a:rPr lang="fa-IR" sz="2000" b="1" dirty="0">
                <a:latin typeface="Times New Roman" panose="02020603050405020304" pitchFamily="18" charset="0"/>
                <a:cs typeface="B Nazanin" panose="00000400000000000000" pitchFamily="2" charset="-78"/>
              </a:rPr>
              <a:t>3. لوسمی</a:t>
            </a:r>
          </a:p>
          <a:p>
            <a:pPr marL="0" indent="0" algn="l">
              <a:buNone/>
            </a:pPr>
            <a:r>
              <a:rPr lang="en-US" sz="2000" dirty="0">
                <a:latin typeface="Times New Roman" panose="02020603050405020304" pitchFamily="18" charset="0"/>
                <a:cs typeface="Times New Roman" panose="02020603050405020304" pitchFamily="18" charset="0"/>
              </a:rPr>
              <a:t>leukemia , blood cancer</a:t>
            </a:r>
            <a:endParaRPr lang="fa-IR" sz="2000" b="1"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F3264FC7-3A49-4AEF-807B-5944136E7B6D}"/>
              </a:ext>
            </a:extLst>
          </p:cNvPr>
          <p:cNvSpPr>
            <a:spLocks noGrp="1"/>
          </p:cNvSpPr>
          <p:nvPr>
            <p:ph type="sldNum" sz="quarter" idx="12"/>
          </p:nvPr>
        </p:nvSpPr>
        <p:spPr/>
        <p:txBody>
          <a:bodyPr/>
          <a:lstStyle/>
          <a:p>
            <a:fld id="{70DEB68B-DBB5-4F54-B6AD-E86FB4AEDA18}" type="slidenum">
              <a:rPr lang="en-US" smtClean="0"/>
              <a:t>17</a:t>
            </a:fld>
            <a:endParaRPr lang="en-US"/>
          </a:p>
        </p:txBody>
      </p:sp>
    </p:spTree>
    <p:extLst>
      <p:ext uri="{BB962C8B-B14F-4D97-AF65-F5344CB8AC3E}">
        <p14:creationId xmlns:p14="http://schemas.microsoft.com/office/powerpoint/2010/main" val="2689439785"/>
      </p:ext>
    </p:extLst>
  </p:cSld>
  <p:clrMapOvr>
    <a:masterClrMapping/>
  </p:clrMapOvr>
  <p:transition spd="slow">
    <p:push dir="u"/>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26F03-0AE5-4623-BDA8-F8743C623EE6}"/>
              </a:ext>
            </a:extLst>
          </p:cNvPr>
          <p:cNvSpPr>
            <a:spLocks noGrp="1"/>
          </p:cNvSpPr>
          <p:nvPr>
            <p:ph type="title"/>
          </p:nvPr>
        </p:nvSpPr>
        <p:spPr>
          <a:xfrm>
            <a:off x="1541417" y="354842"/>
            <a:ext cx="9961607" cy="989149"/>
          </a:xfrm>
        </p:spPr>
        <p:style>
          <a:lnRef idx="1">
            <a:schemeClr val="accent6"/>
          </a:lnRef>
          <a:fillRef idx="2">
            <a:schemeClr val="accent6"/>
          </a:fillRef>
          <a:effectRef idx="1">
            <a:schemeClr val="accent6"/>
          </a:effectRef>
          <a:fontRef idx="minor">
            <a:schemeClr val="dk1"/>
          </a:fontRef>
        </p:style>
        <p:txBody>
          <a:bodyPr/>
          <a:lstStyle/>
          <a:p>
            <a:pPr algn="r" rtl="1"/>
            <a:r>
              <a:rPr lang="fa-IR" dirty="0">
                <a:cs typeface="B Titr" panose="00000700000000000000" pitchFamily="2" charset="-78"/>
              </a:rPr>
              <a:t>تدوین استراتژی جستجو- ادامه</a:t>
            </a:r>
            <a:endParaRPr lang="en-US" dirty="0"/>
          </a:p>
        </p:txBody>
      </p:sp>
      <p:sp>
        <p:nvSpPr>
          <p:cNvPr id="3" name="Content Placeholder 2">
            <a:extLst>
              <a:ext uri="{FF2B5EF4-FFF2-40B4-BE49-F238E27FC236}">
                <a16:creationId xmlns:a16="http://schemas.microsoft.com/office/drawing/2014/main" id="{14B5E54B-0D14-4BEE-8D62-2DA9A0624205}"/>
              </a:ext>
            </a:extLst>
          </p:cNvPr>
          <p:cNvSpPr>
            <a:spLocks noGrp="1"/>
          </p:cNvSpPr>
          <p:nvPr>
            <p:ph idx="1"/>
          </p:nvPr>
        </p:nvSpPr>
        <p:spPr>
          <a:xfrm>
            <a:off x="687388" y="1665026"/>
            <a:ext cx="10817224" cy="4246195"/>
          </a:xfrm>
        </p:spPr>
        <p:txBody>
          <a:bodyPr>
            <a:normAutofit fontScale="92500" lnSpcReduction="20000"/>
          </a:bodyPr>
          <a:lstStyle/>
          <a:p>
            <a:pPr algn="r" rtl="1">
              <a:buFontTx/>
              <a:buChar char="-"/>
            </a:pPr>
            <a:r>
              <a:rPr lang="fa-IR" sz="3200" b="1" dirty="0">
                <a:solidFill>
                  <a:srgbClr val="0070C0"/>
                </a:solidFill>
                <a:latin typeface="Times New Roman" panose="02020603050405020304" pitchFamily="18" charset="0"/>
                <a:cs typeface="B Nazanin" panose="00000400000000000000" pitchFamily="2" charset="-78"/>
              </a:rPr>
              <a:t>ترکیب مفاهیم و طراحی استراتژی جستجو</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مفاهیم اصلی با </a:t>
            </a:r>
            <a:r>
              <a:rPr lang="en-US" sz="3000" b="1" dirty="0">
                <a:solidFill>
                  <a:schemeClr val="tx1"/>
                </a:solidFill>
                <a:latin typeface="Times New Roman" panose="02020603050405020304" pitchFamily="18" charset="0"/>
                <a:cs typeface="B Nazanin" panose="00000400000000000000" pitchFamily="2" charset="-78"/>
              </a:rPr>
              <a:t>AND</a:t>
            </a:r>
            <a:r>
              <a:rPr lang="fa-IR" sz="3000" b="1" dirty="0">
                <a:solidFill>
                  <a:schemeClr val="tx1"/>
                </a:solidFill>
                <a:latin typeface="Times New Roman" panose="02020603050405020304" pitchFamily="18" charset="0"/>
                <a:cs typeface="B Nazanin" panose="00000400000000000000" pitchFamily="2" charset="-78"/>
              </a:rPr>
              <a:t> ترکیب می‌شوند. </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کلیدواژه‌های مترادف در () قرار گرفته و با </a:t>
            </a:r>
            <a:r>
              <a:rPr lang="en-US" sz="3000" b="1" dirty="0">
                <a:solidFill>
                  <a:schemeClr val="tx1"/>
                </a:solidFill>
                <a:latin typeface="Times New Roman" panose="02020603050405020304" pitchFamily="18" charset="0"/>
                <a:cs typeface="B Nazanin" panose="00000400000000000000" pitchFamily="2" charset="-78"/>
              </a:rPr>
              <a:t>OR</a:t>
            </a:r>
            <a:r>
              <a:rPr lang="fa-IR" sz="3000" b="1" dirty="0">
                <a:solidFill>
                  <a:schemeClr val="tx1"/>
                </a:solidFill>
                <a:latin typeface="Times New Roman" panose="02020603050405020304" pitchFamily="18" charset="0"/>
                <a:cs typeface="B Nazanin" panose="00000400000000000000" pitchFamily="2" charset="-78"/>
              </a:rPr>
              <a:t> با هم ترکیب می‌شوند.</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برای بازیابی حالت های جمع و مفرد کلمه از علامت بریده‌سازی مثل ؟ یا * استفاده کنید.</a:t>
            </a:r>
          </a:p>
          <a:p>
            <a:pPr lvl="1" algn="r" rtl="1">
              <a:buFont typeface="Wingdings" panose="05000000000000000000" pitchFamily="2" charset="2"/>
              <a:buChar char="v"/>
            </a:pPr>
            <a:r>
              <a:rPr lang="fa-IR" sz="3000" b="1" dirty="0">
                <a:solidFill>
                  <a:schemeClr val="tx1"/>
                </a:solidFill>
                <a:latin typeface="Times New Roman" panose="02020603050405020304" pitchFamily="18" charset="0"/>
                <a:cs typeface="B Nazanin" panose="00000400000000000000" pitchFamily="2" charset="-78"/>
              </a:rPr>
              <a:t>برای جستجوی عبارت خاص علامت " "</a:t>
            </a:r>
          </a:p>
          <a:p>
            <a:pPr marL="0" indent="0" algn="r" rtl="1">
              <a:buNone/>
            </a:pPr>
            <a:endParaRPr lang="fa-IR" sz="3200" b="1" dirty="0">
              <a:solidFill>
                <a:schemeClr val="tx1"/>
              </a:solidFill>
              <a:latin typeface="Times New Roman" panose="02020603050405020304" pitchFamily="18" charset="0"/>
              <a:cs typeface="B Nazanin" panose="00000400000000000000" pitchFamily="2" charset="-78"/>
            </a:endParaRPr>
          </a:p>
          <a:p>
            <a:pPr algn="l">
              <a:buFontTx/>
              <a:buChar char="-"/>
            </a:pPr>
            <a:r>
              <a:rPr lang="en-US" sz="3200" b="1"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neonate</a:t>
            </a:r>
            <a:r>
              <a:rPr lang="en-US"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dirty="0">
                <a:highlight>
                  <a:srgbClr val="FFFF00"/>
                </a:highlight>
                <a:latin typeface="Times New Roman" panose="02020603050405020304" pitchFamily="18" charset="0"/>
                <a:cs typeface="Times New Roman" panose="02020603050405020304" pitchFamily="18" charset="0"/>
              </a:rPr>
              <a:t>OR</a:t>
            </a:r>
            <a:r>
              <a:rPr lang="en-US" sz="3200" dirty="0">
                <a:latin typeface="Times New Roman" panose="02020603050405020304" pitchFamily="18" charset="0"/>
                <a:cs typeface="Times New Roman" panose="02020603050405020304" pitchFamily="18" charset="0"/>
              </a:rPr>
              <a:t> newborn? OR </a:t>
            </a:r>
            <a:r>
              <a:rPr lang="en-US" sz="3200" dirty="0">
                <a:latin typeface="Times New Roman" panose="02020603050405020304" pitchFamily="18" charset="0"/>
                <a:cs typeface="B Nazanin" panose="00000400000000000000" pitchFamily="2" charset="-78"/>
              </a:rPr>
              <a:t>infant? OR kid?</a:t>
            </a:r>
            <a:r>
              <a:rPr lang="en-US" sz="3200" b="1" dirty="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dirty="0">
                <a:highlight>
                  <a:srgbClr val="00FF00"/>
                </a:highlight>
                <a:latin typeface="Times New Roman" panose="02020603050405020304" pitchFamily="18" charset="0"/>
                <a:cs typeface="Times New Roman" panose="02020603050405020304" pitchFamily="18" charset="0"/>
              </a:rPr>
              <a:t>AND</a:t>
            </a:r>
            <a:r>
              <a:rPr lang="en-US" sz="3200" dirty="0">
                <a:latin typeface="Times New Roman" panose="02020603050405020304" pitchFamily="18" charset="0"/>
                <a:cs typeface="Times New Roman" panose="02020603050405020304" pitchFamily="18" charset="0"/>
              </a:rPr>
              <a:t> </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vitamin k</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 </a:t>
            </a:r>
            <a:r>
              <a:rPr lang="en-US" sz="3200" dirty="0">
                <a:highlight>
                  <a:srgbClr val="00FF00"/>
                </a:highlight>
                <a:latin typeface="Times New Roman" panose="02020603050405020304" pitchFamily="18" charset="0"/>
                <a:cs typeface="Times New Roman" panose="02020603050405020304" pitchFamily="18" charset="0"/>
              </a:rPr>
              <a:t>AND</a:t>
            </a:r>
            <a:r>
              <a:rPr lang="en-US" sz="3200" dirty="0">
                <a:latin typeface="Times New Roman" panose="02020603050405020304" pitchFamily="18" charset="0"/>
                <a:cs typeface="Times New Roman" panose="02020603050405020304" pitchFamily="18" charset="0"/>
              </a:rPr>
              <a:t> (leukemia OR </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blood cancer</a:t>
            </a:r>
            <a:r>
              <a:rPr lang="fa-IR" sz="3200" dirty="0">
                <a:solidFill>
                  <a:srgbClr val="FF0000"/>
                </a:solidFill>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3918223B-267D-44AC-95C7-2053CF382656}"/>
              </a:ext>
            </a:extLst>
          </p:cNvPr>
          <p:cNvSpPr>
            <a:spLocks noGrp="1"/>
          </p:cNvSpPr>
          <p:nvPr>
            <p:ph type="sldNum" sz="quarter" idx="12"/>
          </p:nvPr>
        </p:nvSpPr>
        <p:spPr/>
        <p:txBody>
          <a:bodyPr/>
          <a:lstStyle/>
          <a:p>
            <a:fld id="{70DEB68B-DBB5-4F54-B6AD-E86FB4AEDA18}" type="slidenum">
              <a:rPr lang="en-US" smtClean="0"/>
              <a:t>18</a:t>
            </a:fld>
            <a:endParaRPr lang="en-US"/>
          </a:p>
        </p:txBody>
      </p:sp>
    </p:spTree>
    <p:extLst>
      <p:ext uri="{BB962C8B-B14F-4D97-AF65-F5344CB8AC3E}">
        <p14:creationId xmlns:p14="http://schemas.microsoft.com/office/powerpoint/2010/main" val="31589401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240DB4-8462-42F0-9B70-6BF79DC2FA14}"/>
              </a:ext>
            </a:extLst>
          </p:cNvPr>
          <p:cNvSpPr>
            <a:spLocks noGrp="1"/>
          </p:cNvSpPr>
          <p:nvPr>
            <p:ph type="title"/>
          </p:nvPr>
        </p:nvSpPr>
        <p:spPr>
          <a:xfrm>
            <a:off x="2037807" y="91440"/>
            <a:ext cx="9466806" cy="1058091"/>
          </a:xfrm>
        </p:spPr>
        <p:style>
          <a:lnRef idx="1">
            <a:schemeClr val="accent6"/>
          </a:lnRef>
          <a:fillRef idx="2">
            <a:schemeClr val="accent6"/>
          </a:fillRef>
          <a:effectRef idx="1">
            <a:schemeClr val="accent6"/>
          </a:effectRef>
          <a:fontRef idx="minor">
            <a:schemeClr val="dk1"/>
          </a:fontRef>
        </p:style>
        <p:txBody>
          <a:bodyPr>
            <a:normAutofit/>
          </a:bodyPr>
          <a:lstStyle/>
          <a:p>
            <a:pPr algn="r" rtl="1"/>
            <a:r>
              <a:rPr lang="fa-IR" dirty="0">
                <a:cs typeface="B Titr" panose="00000700000000000000" pitchFamily="2" charset="-78"/>
              </a:rPr>
              <a:t>مثال دوم:  </a:t>
            </a:r>
            <a:r>
              <a:rPr lang="fa-IR" sz="3600" dirty="0">
                <a:latin typeface="Times New Roman" panose="02020603050405020304" pitchFamily="18" charset="0"/>
                <a:cs typeface="B Nazanin" panose="00000400000000000000" pitchFamily="2" charset="-78"/>
              </a:rPr>
              <a:t>بررسی اثر</a:t>
            </a:r>
            <a:r>
              <a:rPr lang="fa-IR" sz="3600" u="sng" dirty="0">
                <a:latin typeface="Times New Roman" panose="02020603050405020304" pitchFamily="18" charset="0"/>
                <a:cs typeface="B Nazanin" panose="00000400000000000000" pitchFamily="2" charset="-78"/>
              </a:rPr>
              <a:t> ورزش </a:t>
            </a:r>
            <a:r>
              <a:rPr lang="fa-IR" sz="3600" dirty="0">
                <a:latin typeface="Times New Roman" panose="02020603050405020304" pitchFamily="18" charset="0"/>
                <a:cs typeface="B Nazanin" panose="00000400000000000000" pitchFamily="2" charset="-78"/>
              </a:rPr>
              <a:t>بر </a:t>
            </a:r>
            <a:r>
              <a:rPr lang="fa-IR" sz="3600" u="sng" dirty="0">
                <a:latin typeface="Times New Roman" panose="02020603050405020304" pitchFamily="18" charset="0"/>
                <a:cs typeface="B Nazanin" panose="00000400000000000000" pitchFamily="2" charset="-78"/>
              </a:rPr>
              <a:t>بیماران قلبی </a:t>
            </a:r>
            <a:r>
              <a:rPr lang="fa-IR" sz="3600" u="sng" dirty="0" smtClean="0">
                <a:latin typeface="Times New Roman" panose="02020603050405020304" pitchFamily="18" charset="0"/>
                <a:cs typeface="B Nazanin" panose="00000400000000000000" pitchFamily="2" charset="-78"/>
              </a:rPr>
              <a:t>عروقی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93A5CF21-C5FC-42AA-91E4-5C48B8D69D38}"/>
              </a:ext>
            </a:extLst>
          </p:cNvPr>
          <p:cNvSpPr>
            <a:spLocks noGrp="1"/>
          </p:cNvSpPr>
          <p:nvPr>
            <p:ph idx="1"/>
          </p:nvPr>
        </p:nvSpPr>
        <p:spPr>
          <a:xfrm>
            <a:off x="857251" y="1057275"/>
            <a:ext cx="11101388" cy="5614987"/>
          </a:xfrm>
        </p:spPr>
        <p:txBody>
          <a:bodyPr>
            <a:normAutofit/>
          </a:bodyPr>
          <a:lstStyle/>
          <a:p>
            <a:pPr marL="0" indent="0" algn="r" rtl="1">
              <a:buNone/>
            </a:pPr>
            <a:r>
              <a:rPr lang="fa-IR" sz="1800" b="1" dirty="0">
                <a:solidFill>
                  <a:srgbClr val="0070C0"/>
                </a:solidFill>
                <a:latin typeface="Times New Roman" panose="02020603050405020304" pitchFamily="18" charset="0"/>
                <a:cs typeface="B Nazanin" panose="00000400000000000000" pitchFamily="2" charset="-78"/>
              </a:rPr>
              <a:t>- </a:t>
            </a:r>
            <a:r>
              <a:rPr lang="fa-IR" sz="2000" b="1" dirty="0">
                <a:solidFill>
                  <a:srgbClr val="0070C0"/>
                </a:solidFill>
                <a:latin typeface="Times New Roman" panose="02020603050405020304" pitchFamily="18" charset="0"/>
                <a:cs typeface="B Nazanin" panose="00000400000000000000" pitchFamily="2" charset="-78"/>
              </a:rPr>
              <a:t>تعیین کلید واژه اصلی :   </a:t>
            </a:r>
            <a:r>
              <a:rPr lang="fa-IR" sz="1800" b="1" dirty="0">
                <a:latin typeface="Times New Roman" panose="02020603050405020304" pitchFamily="18" charset="0"/>
                <a:cs typeface="B Nazanin" panose="00000400000000000000" pitchFamily="2" charset="-78"/>
              </a:rPr>
              <a:t>1</a:t>
            </a:r>
            <a:r>
              <a:rPr lang="fa-IR" sz="1800" b="1" dirty="0">
                <a:solidFill>
                  <a:srgbClr val="FF0000"/>
                </a:solidFill>
                <a:latin typeface="Times New Roman" panose="02020603050405020304" pitchFamily="18" charset="0"/>
                <a:cs typeface="B Nazanin" panose="00000400000000000000" pitchFamily="2" charset="-78"/>
              </a:rPr>
              <a:t>.ورزش </a:t>
            </a:r>
            <a:r>
              <a:rPr lang="en-US" sz="1800" dirty="0">
                <a:latin typeface="Times New Roman" panose="02020603050405020304" pitchFamily="18" charset="0"/>
                <a:cs typeface="B Nazanin" panose="00000400000000000000" pitchFamily="2" charset="-78"/>
              </a:rPr>
              <a:t>Exercise</a:t>
            </a:r>
            <a:r>
              <a:rPr lang="fa-IR" sz="1800" dirty="0">
                <a:latin typeface="Times New Roman" panose="02020603050405020304" pitchFamily="18" charset="0"/>
                <a:cs typeface="B Nazanin" panose="00000400000000000000" pitchFamily="2" charset="-78"/>
              </a:rPr>
              <a:t>    </a:t>
            </a:r>
            <a:r>
              <a:rPr lang="fa-IR" sz="1800" b="1" dirty="0">
                <a:latin typeface="Times New Roman" panose="02020603050405020304" pitchFamily="18" charset="0"/>
                <a:cs typeface="B Nazanin" panose="00000400000000000000" pitchFamily="2" charset="-78"/>
              </a:rPr>
              <a:t>2.</a:t>
            </a:r>
            <a:r>
              <a:rPr lang="fa-IR" sz="1800" b="1" dirty="0">
                <a:solidFill>
                  <a:srgbClr val="FF0000"/>
                </a:solidFill>
                <a:latin typeface="Times New Roman" panose="02020603050405020304" pitchFamily="18" charset="0"/>
                <a:cs typeface="B Nazanin" panose="00000400000000000000" pitchFamily="2" charset="-78"/>
              </a:rPr>
              <a:t>بیماری قلبی عروقی </a:t>
            </a:r>
            <a:r>
              <a:rPr lang="en-US" sz="1800" dirty="0">
                <a:latin typeface="Times New Roman" panose="02020603050405020304" pitchFamily="18" charset="0"/>
                <a:cs typeface="B Nazanin" panose="00000400000000000000" pitchFamily="2" charset="-78"/>
              </a:rPr>
              <a:t>Cardiovascular disease</a:t>
            </a:r>
            <a:endParaRPr lang="fa-IR" sz="1800" dirty="0">
              <a:latin typeface="Times New Roman" panose="02020603050405020304" pitchFamily="18" charset="0"/>
              <a:cs typeface="B Nazanin" panose="00000400000000000000" pitchFamily="2" charset="-78"/>
            </a:endParaRPr>
          </a:p>
          <a:p>
            <a:pPr marL="0" indent="0" algn="r" rtl="1">
              <a:buNone/>
            </a:pPr>
            <a:endParaRPr lang="fa-IR" sz="1800" b="1" dirty="0">
              <a:solidFill>
                <a:srgbClr val="0070C0"/>
              </a:solidFill>
              <a:latin typeface="Times New Roman" panose="02020603050405020304" pitchFamily="18" charset="0"/>
              <a:cs typeface="B Nazanin" panose="00000400000000000000" pitchFamily="2" charset="-78"/>
            </a:endParaRPr>
          </a:p>
          <a:p>
            <a:pPr marL="0" indent="0" algn="r" rtl="1">
              <a:buNone/>
            </a:pPr>
            <a:r>
              <a:rPr lang="fa-IR" sz="1800" b="1" dirty="0">
                <a:solidFill>
                  <a:srgbClr val="0070C0"/>
                </a:solidFill>
                <a:latin typeface="Times New Roman" panose="02020603050405020304" pitchFamily="18" charset="0"/>
                <a:cs typeface="B Nazanin" panose="00000400000000000000" pitchFamily="2" charset="-78"/>
              </a:rPr>
              <a:t>-</a:t>
            </a:r>
            <a:r>
              <a:rPr lang="fa-IR" sz="2000" b="1" dirty="0">
                <a:solidFill>
                  <a:srgbClr val="0070C0"/>
                </a:solidFill>
                <a:latin typeface="Times New Roman" panose="02020603050405020304" pitchFamily="18" charset="0"/>
                <a:cs typeface="B Nazanin" panose="00000400000000000000" pitchFamily="2" charset="-78"/>
              </a:rPr>
              <a:t>تعیین کلیدواژه های مترادف</a:t>
            </a:r>
          </a:p>
          <a:p>
            <a:pPr marL="0" indent="0" algn="r" rtl="1">
              <a:buNone/>
            </a:pPr>
            <a:r>
              <a:rPr lang="fa-IR" sz="1800" b="1" dirty="0">
                <a:latin typeface="Times New Roman" panose="02020603050405020304" pitchFamily="18" charset="0"/>
                <a:cs typeface="B Nazanin" panose="00000400000000000000" pitchFamily="2" charset="-78"/>
              </a:rPr>
              <a:t>1.</a:t>
            </a:r>
            <a:r>
              <a:rPr lang="en-US" sz="1800" b="1" dirty="0">
                <a:latin typeface="Times New Roman" panose="02020603050405020304" pitchFamily="18" charset="0"/>
                <a:cs typeface="B Nazanin" panose="00000400000000000000" pitchFamily="2" charset="-78"/>
              </a:rPr>
              <a:t>(Exercise) </a:t>
            </a:r>
            <a:r>
              <a:rPr lang="fa-IR" sz="1800" b="1" dirty="0">
                <a:latin typeface="Times New Roman" panose="02020603050405020304" pitchFamily="18" charset="0"/>
                <a:cs typeface="B Nazanin" panose="00000400000000000000" pitchFamily="2" charset="-78"/>
              </a:rPr>
              <a:t>ورزش</a:t>
            </a:r>
          </a:p>
          <a:p>
            <a:pPr marL="0" indent="0" algn="l">
              <a:buNone/>
            </a:pPr>
            <a:r>
              <a:rPr lang="en-US" sz="1800" dirty="0" smtClean="0">
                <a:latin typeface="Times New Roman" panose="02020603050405020304" pitchFamily="18" charset="0"/>
                <a:cs typeface="B Nazanin" panose="00000400000000000000" pitchFamily="2" charset="-78"/>
              </a:rPr>
              <a:t>Exerci</a:t>
            </a:r>
            <a:r>
              <a:rPr lang="en-US" sz="2000" dirty="0" smtClean="0">
                <a:latin typeface="Times New Roman" panose="02020603050405020304" pitchFamily="18" charset="0"/>
                <a:cs typeface="B Nazanin" panose="00000400000000000000" pitchFamily="2" charset="-78"/>
              </a:rPr>
              <a:t>se</a:t>
            </a:r>
            <a:r>
              <a:rPr lang="en-US" sz="1800" dirty="0" smtClean="0">
                <a:latin typeface="Times New Roman" panose="02020603050405020304" pitchFamily="18" charset="0"/>
                <a:cs typeface="B Nazanin" panose="00000400000000000000" pitchFamily="2" charset="-78"/>
              </a:rPr>
              <a:t>, </a:t>
            </a:r>
            <a:r>
              <a:rPr lang="en-US" sz="1800" dirty="0">
                <a:latin typeface="Times New Roman" panose="02020603050405020304" pitchFamily="18" charset="0"/>
                <a:cs typeface="B Nazanin" panose="00000400000000000000" pitchFamily="2" charset="-78"/>
              </a:rPr>
              <a:t>sport, athletic, physical practice, physical fitness</a:t>
            </a:r>
            <a:endParaRPr lang="fa-IR" sz="1800" dirty="0">
              <a:latin typeface="Times New Roman" panose="02020603050405020304" pitchFamily="18" charset="0"/>
              <a:cs typeface="B Nazanin" panose="00000400000000000000" pitchFamily="2" charset="-78"/>
            </a:endParaRPr>
          </a:p>
          <a:p>
            <a:pPr marL="0" indent="0" algn="r" rtl="1">
              <a:buNone/>
            </a:pPr>
            <a:r>
              <a:rPr lang="fa-IR" sz="1800" b="1" dirty="0">
                <a:latin typeface="Times New Roman" panose="02020603050405020304" pitchFamily="18" charset="0"/>
                <a:cs typeface="B Nazanin" panose="00000400000000000000" pitchFamily="2" charset="-78"/>
              </a:rPr>
              <a:t>2. </a:t>
            </a:r>
            <a:r>
              <a:rPr lang="en-US" sz="1800" b="1" dirty="0">
                <a:latin typeface="Times New Roman" panose="02020603050405020304" pitchFamily="18" charset="0"/>
                <a:cs typeface="B Nazanin" panose="00000400000000000000" pitchFamily="2" charset="-78"/>
              </a:rPr>
              <a:t>(Cardiovascular disease) </a:t>
            </a:r>
            <a:r>
              <a:rPr lang="fa-IR" sz="1800" b="1" dirty="0">
                <a:latin typeface="Times New Roman" panose="02020603050405020304" pitchFamily="18" charset="0"/>
                <a:cs typeface="B Nazanin" panose="00000400000000000000" pitchFamily="2" charset="-78"/>
              </a:rPr>
              <a:t> قلبی عروقی</a:t>
            </a:r>
          </a:p>
          <a:p>
            <a:pPr marL="0" indent="0" algn="l">
              <a:buNone/>
            </a:pPr>
            <a:r>
              <a:rPr lang="en-US" sz="1800" dirty="0">
                <a:latin typeface="Times New Roman" panose="02020603050405020304" pitchFamily="18" charset="0"/>
                <a:cs typeface="B Nazanin" panose="00000400000000000000" pitchFamily="2" charset="-78"/>
              </a:rPr>
              <a:t>Cardiovascular disease, Heart disease, vascular disease</a:t>
            </a:r>
            <a:endParaRPr lang="fa-IR" sz="1800" dirty="0">
              <a:latin typeface="Times New Roman" panose="02020603050405020304" pitchFamily="18" charset="0"/>
              <a:cs typeface="B Nazanin" panose="00000400000000000000" pitchFamily="2" charset="-78"/>
            </a:endParaRPr>
          </a:p>
          <a:p>
            <a:pPr marL="0" indent="0" algn="l">
              <a:buNone/>
            </a:pPr>
            <a:endParaRPr lang="en-US" sz="1800" dirty="0">
              <a:latin typeface="Times New Roman" panose="02020603050405020304" pitchFamily="18" charset="0"/>
              <a:cs typeface="B Nazanin" panose="00000400000000000000" pitchFamily="2" charset="-78"/>
            </a:endParaRPr>
          </a:p>
          <a:p>
            <a:pPr algn="r" rtl="1">
              <a:buFontTx/>
              <a:buChar char="-"/>
            </a:pPr>
            <a:r>
              <a:rPr lang="fa-IR" sz="2000" b="1" dirty="0">
                <a:solidFill>
                  <a:srgbClr val="0070C0"/>
                </a:solidFill>
                <a:latin typeface="Times New Roman" panose="02020603050405020304" pitchFamily="18" charset="0"/>
                <a:cs typeface="B Nazanin" panose="00000400000000000000" pitchFamily="2" charset="-78"/>
              </a:rPr>
              <a:t>ترکیب مفاهیم و طراحی استراتژی جستجو</a:t>
            </a:r>
          </a:p>
          <a:p>
            <a:pPr marL="0" indent="0" algn="l">
              <a:buNone/>
            </a:pPr>
            <a:r>
              <a:rPr lang="en-US" sz="2800" b="1" dirty="0">
                <a:solidFill>
                  <a:srgbClr val="FF0000"/>
                </a:solidFill>
                <a:latin typeface="Times New Roman" panose="02020603050405020304" pitchFamily="18" charset="0"/>
                <a:cs typeface="B Nazanin" panose="00000400000000000000" pitchFamily="2" charset="-78"/>
              </a:rPr>
              <a:t>(</a:t>
            </a:r>
            <a:r>
              <a:rPr lang="en-US" sz="1800" dirty="0" err="1">
                <a:latin typeface="Times New Roman" panose="02020603050405020304" pitchFamily="18" charset="0"/>
                <a:cs typeface="B Nazanin" panose="00000400000000000000" pitchFamily="2" charset="-78"/>
              </a:rPr>
              <a:t>exerci</a:t>
            </a:r>
            <a:r>
              <a:rPr lang="en-US" sz="1800" dirty="0">
                <a:latin typeface="Times New Roman" panose="02020603050405020304" pitchFamily="18" charset="0"/>
                <a:cs typeface="B Nazanin" panose="00000400000000000000" pitchFamily="2" charset="-78"/>
              </a:rPr>
              <a:t>* OR sport* OR athletic* OR</a:t>
            </a:r>
            <a:r>
              <a:rPr lang="en-US" sz="1800" dirty="0">
                <a:solidFill>
                  <a:srgbClr val="00B0F0"/>
                </a:solidFill>
                <a:latin typeface="Times New Roman" panose="02020603050405020304" pitchFamily="18" charset="0"/>
                <a:cs typeface="B Nazanin" panose="00000400000000000000" pitchFamily="2" charset="-78"/>
              </a:rPr>
              <a:t> </a:t>
            </a:r>
            <a:r>
              <a:rPr lang="en-US" sz="2400" b="1" dirty="0">
                <a:solidFill>
                  <a:srgbClr val="00B0F0"/>
                </a:solidFill>
                <a:latin typeface="Times New Roman" panose="02020603050405020304" pitchFamily="18" charset="0"/>
                <a:cs typeface="B Nazanin" panose="00000400000000000000" pitchFamily="2" charset="-78"/>
              </a:rPr>
              <a:t>(</a:t>
            </a:r>
            <a:r>
              <a:rPr lang="en-US" sz="1800" dirty="0">
                <a:latin typeface="Times New Roman" panose="02020603050405020304" pitchFamily="18" charset="0"/>
                <a:cs typeface="B Nazanin" panose="00000400000000000000" pitchFamily="2" charset="-78"/>
              </a:rPr>
              <a:t>physical AND </a:t>
            </a:r>
            <a:r>
              <a:rPr lang="en-US" sz="1800" b="1" dirty="0">
                <a:solidFill>
                  <a:schemeClr val="accent2">
                    <a:lumMod val="60000"/>
                    <a:lumOff val="40000"/>
                  </a:schemeClr>
                </a:solidFill>
                <a:latin typeface="Times New Roman" panose="02020603050405020304" pitchFamily="18" charset="0"/>
                <a:cs typeface="B Nazanin" panose="00000400000000000000" pitchFamily="2" charset="-78"/>
              </a:rPr>
              <a:t>(</a:t>
            </a:r>
            <a:r>
              <a:rPr lang="en-US" sz="1800" dirty="0">
                <a:latin typeface="Times New Roman" panose="02020603050405020304" pitchFamily="18" charset="0"/>
                <a:cs typeface="B Nazanin" panose="00000400000000000000" pitchFamily="2" charset="-78"/>
              </a:rPr>
              <a:t>practice* OR fitness</a:t>
            </a:r>
            <a:r>
              <a:rPr lang="en-US" sz="1800" b="1" dirty="0">
                <a:solidFill>
                  <a:schemeClr val="accent2">
                    <a:lumMod val="60000"/>
                    <a:lumOff val="40000"/>
                  </a:schemeClr>
                </a:solidFill>
                <a:latin typeface="Times New Roman" panose="02020603050405020304" pitchFamily="18" charset="0"/>
                <a:cs typeface="B Nazanin" panose="00000400000000000000" pitchFamily="2" charset="-78"/>
              </a:rPr>
              <a:t>)</a:t>
            </a:r>
            <a:r>
              <a:rPr lang="en-US" sz="2400" b="1" dirty="0">
                <a:solidFill>
                  <a:srgbClr val="00B0F0"/>
                </a:solidFill>
                <a:latin typeface="Times New Roman" panose="02020603050405020304" pitchFamily="18" charset="0"/>
                <a:cs typeface="B Nazanin" panose="00000400000000000000" pitchFamily="2" charset="-78"/>
              </a:rPr>
              <a:t>)</a:t>
            </a:r>
            <a:r>
              <a:rPr lang="en-US" sz="2800" b="1" dirty="0">
                <a:solidFill>
                  <a:srgbClr val="FF0000"/>
                </a:solidFill>
                <a:latin typeface="Times New Roman" panose="02020603050405020304" pitchFamily="18" charset="0"/>
                <a:cs typeface="B Nazanin" panose="00000400000000000000" pitchFamily="2" charset="-78"/>
              </a:rPr>
              <a:t>)</a:t>
            </a:r>
            <a:r>
              <a:rPr lang="en-US" sz="2400" b="1" dirty="0">
                <a:solidFill>
                  <a:srgbClr val="FF0000"/>
                </a:solidFill>
                <a:latin typeface="Times New Roman" panose="02020603050405020304" pitchFamily="18" charset="0"/>
                <a:cs typeface="B Nazanin" panose="00000400000000000000" pitchFamily="2" charset="-78"/>
              </a:rPr>
              <a:t> </a:t>
            </a:r>
            <a:r>
              <a:rPr lang="en-US" sz="1800" b="1" dirty="0">
                <a:latin typeface="Times New Roman" panose="02020603050405020304" pitchFamily="18" charset="0"/>
                <a:cs typeface="B Nazanin" panose="00000400000000000000" pitchFamily="2" charset="-78"/>
              </a:rPr>
              <a:t>AND </a:t>
            </a:r>
            <a:r>
              <a:rPr lang="en-US" sz="2800" b="1" dirty="0">
                <a:latin typeface="Times New Roman" panose="02020603050405020304" pitchFamily="18" charset="0"/>
                <a:cs typeface="B Nazanin" panose="00000400000000000000" pitchFamily="2" charset="-78"/>
              </a:rPr>
              <a:t>(</a:t>
            </a:r>
            <a:r>
              <a:rPr lang="en-US" sz="1800" dirty="0">
                <a:latin typeface="Times New Roman" panose="02020603050405020304" pitchFamily="18" charset="0"/>
                <a:cs typeface="B Nazanin" panose="00000400000000000000" pitchFamily="2" charset="-78"/>
              </a:rPr>
              <a:t>Cardi* OR heart OR </a:t>
            </a:r>
            <a:r>
              <a:rPr lang="en-US" sz="1800" dirty="0" err="1">
                <a:latin typeface="Times New Roman" panose="02020603050405020304" pitchFamily="18" charset="0"/>
                <a:cs typeface="B Nazanin" panose="00000400000000000000" pitchFamily="2" charset="-78"/>
              </a:rPr>
              <a:t>vascu</a:t>
            </a:r>
            <a:r>
              <a:rPr lang="en-US" sz="1800" dirty="0">
                <a:latin typeface="Times New Roman" panose="02020603050405020304" pitchFamily="18" charset="0"/>
                <a:cs typeface="B Nazanin" panose="00000400000000000000" pitchFamily="2" charset="-78"/>
              </a:rPr>
              <a:t>*</a:t>
            </a:r>
            <a:r>
              <a:rPr lang="en-US" sz="2800" b="1" dirty="0">
                <a:latin typeface="Times New Roman" panose="02020603050405020304" pitchFamily="18" charset="0"/>
                <a:cs typeface="B Nazanin" panose="00000400000000000000" pitchFamily="2" charset="-78"/>
              </a:rPr>
              <a:t>)</a:t>
            </a:r>
            <a:endParaRPr lang="en-US" sz="2800" dirty="0">
              <a:latin typeface="Times New Roman" panose="02020603050405020304" pitchFamily="18" charset="0"/>
              <a:cs typeface="B Nazanin" panose="00000400000000000000" pitchFamily="2" charset="-78"/>
            </a:endParaRPr>
          </a:p>
          <a:p>
            <a:pPr marL="0" indent="0" algn="r" rtl="1">
              <a:buNone/>
            </a:pPr>
            <a:endParaRPr lang="en-US" sz="1800" dirty="0">
              <a:latin typeface="Times New Roman" panose="02020603050405020304" pitchFamily="18" charset="0"/>
              <a:cs typeface="B Nazanin" panose="00000400000000000000" pitchFamily="2" charset="-78"/>
            </a:endParaRPr>
          </a:p>
          <a:p>
            <a:endParaRPr lang="en-US" dirty="0"/>
          </a:p>
        </p:txBody>
      </p:sp>
      <p:sp>
        <p:nvSpPr>
          <p:cNvPr id="4" name="Slide Number Placeholder 3">
            <a:extLst>
              <a:ext uri="{FF2B5EF4-FFF2-40B4-BE49-F238E27FC236}">
                <a16:creationId xmlns:a16="http://schemas.microsoft.com/office/drawing/2014/main" id="{0F43EB79-7D6C-4593-8A05-60222787020B}"/>
              </a:ext>
            </a:extLst>
          </p:cNvPr>
          <p:cNvSpPr>
            <a:spLocks noGrp="1"/>
          </p:cNvSpPr>
          <p:nvPr>
            <p:ph type="sldNum" sz="quarter" idx="12"/>
          </p:nvPr>
        </p:nvSpPr>
        <p:spPr/>
        <p:txBody>
          <a:bodyPr/>
          <a:lstStyle/>
          <a:p>
            <a:fld id="{70DEB68B-DBB5-4F54-B6AD-E86FB4AEDA18}" type="slidenum">
              <a:rPr lang="en-US" smtClean="0"/>
              <a:t>19</a:t>
            </a:fld>
            <a:endParaRPr lang="en-US"/>
          </a:p>
        </p:txBody>
      </p:sp>
    </p:spTree>
    <p:extLst>
      <p:ext uri="{BB962C8B-B14F-4D97-AF65-F5344CB8AC3E}">
        <p14:creationId xmlns:p14="http://schemas.microsoft.com/office/powerpoint/2010/main" val="3603414530"/>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484311" y="849086"/>
            <a:ext cx="10018713" cy="1319348"/>
          </a:xfrm>
        </p:spPr>
        <p:style>
          <a:lnRef idx="1">
            <a:schemeClr val="accent1"/>
          </a:lnRef>
          <a:fillRef idx="2">
            <a:schemeClr val="accent1"/>
          </a:fillRef>
          <a:effectRef idx="1">
            <a:schemeClr val="accent1"/>
          </a:effectRef>
          <a:fontRef idx="minor">
            <a:schemeClr val="dk1"/>
          </a:fontRef>
        </p:style>
        <p:txBody>
          <a:bodyPr/>
          <a:lstStyle/>
          <a:p>
            <a:r>
              <a:rPr lang="fa-IR" dirty="0" smtClean="0">
                <a:latin typeface="B "/>
                <a:cs typeface="B Titr" panose="00000700000000000000" pitchFamily="2" charset="-78"/>
              </a:rPr>
              <a:t>جست و جو</a:t>
            </a:r>
            <a:endParaRPr lang="en-US" dirty="0">
              <a:latin typeface="B "/>
              <a:cs typeface="B Titr" panose="00000700000000000000" pitchFamily="2" charset="-78"/>
            </a:endParaRPr>
          </a:p>
        </p:txBody>
      </p:sp>
      <p:sp>
        <p:nvSpPr>
          <p:cNvPr id="3" name="Content Placeholder 2"/>
          <p:cNvSpPr>
            <a:spLocks noGrp="1"/>
          </p:cNvSpPr>
          <p:nvPr>
            <p:ph idx="1"/>
          </p:nvPr>
        </p:nvSpPr>
        <p:spPr>
          <a:xfrm>
            <a:off x="1484310" y="2259875"/>
            <a:ext cx="10018713" cy="3531326"/>
          </a:xfrm>
        </p:spPr>
        <p:txBody>
          <a:bodyPr/>
          <a:lstStyle/>
          <a:p>
            <a:pPr algn="r" rtl="1"/>
            <a:r>
              <a:rPr lang="fa-IR" dirty="0" smtClean="0">
                <a:cs typeface="B Nazanin" panose="00000400000000000000" pitchFamily="2" charset="-78"/>
              </a:rPr>
              <a:t>شروع جستجو با </a:t>
            </a:r>
            <a:r>
              <a:rPr lang="fa-IR" dirty="0" smtClean="0">
                <a:solidFill>
                  <a:srgbClr val="FF0000"/>
                </a:solidFill>
                <a:cs typeface="B Nazanin" panose="00000400000000000000" pitchFamily="2" charset="-78"/>
              </a:rPr>
              <a:t>بیان </a:t>
            </a:r>
            <a:r>
              <a:rPr lang="fa-IR" dirty="0" smtClean="0">
                <a:solidFill>
                  <a:srgbClr val="FF0000"/>
                </a:solidFill>
                <a:cs typeface="B Nazanin" panose="00000400000000000000" pitchFamily="2" charset="-78"/>
              </a:rPr>
              <a:t>نیاز اطلاعاتی </a:t>
            </a:r>
            <a:r>
              <a:rPr lang="fa-IR" dirty="0" smtClean="0">
                <a:cs typeface="B Nazanin" panose="00000400000000000000" pitchFamily="2" charset="-78"/>
              </a:rPr>
              <a:t>آغاز می‌شود.</a:t>
            </a:r>
          </a:p>
          <a:p>
            <a:pPr algn="r" rtl="1"/>
            <a:r>
              <a:rPr lang="fa-IR" dirty="0" smtClean="0">
                <a:cs typeface="B Nazanin" panose="00000400000000000000" pitchFamily="2" charset="-78"/>
              </a:rPr>
              <a:t>بیان نیاز اطلاعاتی مستلزم </a:t>
            </a:r>
            <a:r>
              <a:rPr lang="fa-IR" dirty="0" smtClean="0">
                <a:solidFill>
                  <a:srgbClr val="002060"/>
                </a:solidFill>
                <a:cs typeface="B Nazanin" panose="00000400000000000000" pitchFamily="2" charset="-78"/>
              </a:rPr>
              <a:t>شناخت  و یا یافتن کلیدواژه هاست</a:t>
            </a:r>
            <a:r>
              <a:rPr lang="fa-IR" dirty="0" smtClean="0">
                <a:cs typeface="B Nazanin" panose="00000400000000000000" pitchFamily="2" charset="-78"/>
              </a:rPr>
              <a:t>.</a:t>
            </a:r>
          </a:p>
          <a:p>
            <a:pPr algn="r" rtl="1"/>
            <a:r>
              <a:rPr lang="fa-IR" dirty="0" smtClean="0">
                <a:cs typeface="B Nazanin" panose="00000400000000000000" pitchFamily="2" charset="-78"/>
              </a:rPr>
              <a:t>جستجو یک فرآیند </a:t>
            </a:r>
            <a:r>
              <a:rPr lang="fa-IR" dirty="0" smtClean="0">
                <a:solidFill>
                  <a:schemeClr val="accent5">
                    <a:lumMod val="75000"/>
                  </a:schemeClr>
                </a:solidFill>
                <a:cs typeface="B Nazanin" panose="00000400000000000000" pitchFamily="2" charset="-78"/>
              </a:rPr>
              <a:t>گام به گام </a:t>
            </a:r>
            <a:r>
              <a:rPr lang="fa-IR" dirty="0" smtClean="0">
                <a:cs typeface="B Nazanin" panose="00000400000000000000" pitchFamily="2" charset="-78"/>
              </a:rPr>
              <a:t>است.</a:t>
            </a:r>
          </a:p>
          <a:p>
            <a:pPr algn="r" rtl="1"/>
            <a:r>
              <a:rPr lang="fa-IR" dirty="0" smtClean="0">
                <a:cs typeface="B Nazanin" panose="00000400000000000000" pitchFamily="2" charset="-78"/>
              </a:rPr>
              <a:t>جستجو یک فرآیند </a:t>
            </a:r>
            <a:r>
              <a:rPr lang="fa-IR" dirty="0" smtClean="0">
                <a:solidFill>
                  <a:schemeClr val="accent6">
                    <a:lumMod val="75000"/>
                  </a:schemeClr>
                </a:solidFill>
                <a:cs typeface="B Nazanin" panose="00000400000000000000" pitchFamily="2" charset="-78"/>
              </a:rPr>
              <a:t>آزمون و خطاست</a:t>
            </a:r>
            <a:r>
              <a:rPr lang="fa-IR" dirty="0" smtClean="0">
                <a:cs typeface="B Nazanin" panose="00000400000000000000" pitchFamily="2" charset="-78"/>
              </a:rPr>
              <a:t>.</a:t>
            </a:r>
          </a:p>
          <a:p>
            <a:pPr algn="r" rtl="1"/>
            <a:r>
              <a:rPr lang="fa-IR" dirty="0" smtClean="0">
                <a:cs typeface="B Nazanin" panose="00000400000000000000" pitchFamily="2" charset="-78"/>
              </a:rPr>
              <a:t>به هنگام انجام جستجو در پایگاه های اطلاعاتی </a:t>
            </a:r>
            <a:r>
              <a:rPr lang="fa-IR" dirty="0" smtClean="0">
                <a:solidFill>
                  <a:schemeClr val="accent5">
                    <a:lumMod val="75000"/>
                  </a:schemeClr>
                </a:solidFill>
                <a:cs typeface="B Nazanin" panose="00000400000000000000" pitchFamily="2" charset="-78"/>
              </a:rPr>
              <a:t>صبور</a:t>
            </a:r>
            <a:r>
              <a:rPr lang="fa-IR" dirty="0" smtClean="0">
                <a:cs typeface="B Nazanin" panose="00000400000000000000" pitchFamily="2" charset="-78"/>
              </a:rPr>
              <a:t> باشید.</a:t>
            </a:r>
          </a:p>
          <a:p>
            <a:pPr algn="r" rtl="1"/>
            <a:r>
              <a:rPr lang="fa-IR" dirty="0" smtClean="0">
                <a:solidFill>
                  <a:schemeClr val="accent4">
                    <a:lumMod val="75000"/>
                  </a:schemeClr>
                </a:solidFill>
                <a:cs typeface="B Nazanin" panose="00000400000000000000" pitchFamily="2" charset="-78"/>
              </a:rPr>
              <a:t>ارزیابی و نگاه نقادانه </a:t>
            </a:r>
            <a:r>
              <a:rPr lang="fa-IR" dirty="0" smtClean="0">
                <a:cs typeface="B Nazanin" panose="00000400000000000000" pitchFamily="2" charset="-78"/>
              </a:rPr>
              <a:t>جز جدایی ناپذیر هر جستجویی است.</a:t>
            </a:r>
          </a:p>
        </p:txBody>
      </p:sp>
      <p:sp>
        <p:nvSpPr>
          <p:cNvPr id="4" name="Slide Number Placeholder 3"/>
          <p:cNvSpPr>
            <a:spLocks noGrp="1"/>
          </p:cNvSpPr>
          <p:nvPr>
            <p:ph type="sldNum" sz="quarter" idx="12"/>
          </p:nvPr>
        </p:nvSpPr>
        <p:spPr/>
        <p:txBody>
          <a:bodyPr/>
          <a:lstStyle/>
          <a:p>
            <a:fld id="{60DE0574-6CD9-49D5-B9D1-D9FD3F3BE718}" type="slidenum">
              <a:rPr lang="en-US" smtClean="0"/>
              <a:t>2</a:t>
            </a:fld>
            <a:endParaRPr lang="en-US"/>
          </a:p>
        </p:txBody>
      </p:sp>
    </p:spTree>
    <p:extLst>
      <p:ext uri="{BB962C8B-B14F-4D97-AF65-F5344CB8AC3E}">
        <p14:creationId xmlns:p14="http://schemas.microsoft.com/office/powerpoint/2010/main" val="1034419043"/>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F72C74-303E-4ACC-8A83-55DFC026BC24}"/>
              </a:ext>
            </a:extLst>
          </p:cNvPr>
          <p:cNvSpPr>
            <a:spLocks noGrp="1"/>
          </p:cNvSpPr>
          <p:nvPr>
            <p:ph type="title"/>
          </p:nvPr>
        </p:nvSpPr>
        <p:spPr>
          <a:xfrm>
            <a:off x="1922929" y="685801"/>
            <a:ext cx="9580095" cy="1219200"/>
          </a:xfrm>
        </p:spPr>
        <p:style>
          <a:lnRef idx="1">
            <a:schemeClr val="accent2"/>
          </a:lnRef>
          <a:fillRef idx="2">
            <a:schemeClr val="accent2"/>
          </a:fillRef>
          <a:effectRef idx="1">
            <a:schemeClr val="accent2"/>
          </a:effectRef>
          <a:fontRef idx="minor">
            <a:schemeClr val="dk1"/>
          </a:fontRef>
        </p:style>
        <p:txBody>
          <a:bodyPr/>
          <a:lstStyle/>
          <a:p>
            <a:pPr algn="r" rtl="1"/>
            <a:r>
              <a:rPr lang="fa-IR" dirty="0">
                <a:cs typeface="B Titr" panose="00000700000000000000" pitchFamily="2" charset="-78"/>
              </a:rPr>
              <a:t>نکته:</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3461E59-65C2-4E14-94A8-DE0A5A58264D}"/>
              </a:ext>
            </a:extLst>
          </p:cNvPr>
          <p:cNvSpPr>
            <a:spLocks noGrp="1"/>
          </p:cNvSpPr>
          <p:nvPr>
            <p:ph idx="1"/>
          </p:nvPr>
        </p:nvSpPr>
        <p:spPr>
          <a:xfrm>
            <a:off x="1922929" y="1905000"/>
            <a:ext cx="9581683" cy="4006222"/>
          </a:xfrm>
        </p:spPr>
        <p:txBody>
          <a:bodyPr>
            <a:normAutofit/>
          </a:bodyPr>
          <a:lstStyle/>
          <a:p>
            <a:pPr algn="just" rtl="1"/>
            <a:r>
              <a:rPr lang="fa-IR" sz="2400" dirty="0">
                <a:latin typeface="Times New Roman" panose="02020603050405020304" pitchFamily="18" charset="0"/>
                <a:cs typeface="B Nazanin" panose="00000400000000000000" pitchFamily="2" charset="-78"/>
              </a:rPr>
              <a:t>تعیین کلیدواژه‌های جستجو مستلزم شناخت نسبی به موضوع و همچنین بررسی نتایج چندین جستجوی اولیه است تا بتوان کلیدواژه‌های مرتبط را شناسایی کرد.</a:t>
            </a:r>
          </a:p>
          <a:p>
            <a:pPr algn="just" rtl="1"/>
            <a:r>
              <a:rPr lang="fa-IR" sz="2400" dirty="0">
                <a:latin typeface="Times New Roman" panose="02020603050405020304" pitchFamily="18" charset="0"/>
                <a:cs typeface="B Nazanin" panose="00000400000000000000" pitchFamily="2" charset="-78"/>
              </a:rPr>
              <a:t>منابع مرجعی مانند اصطلاحنامه برای تعیین و تشخیص کلیدواژه‌های جستجو بسیار کاربردی هستند.</a:t>
            </a:r>
          </a:p>
          <a:p>
            <a:pPr algn="just" rtl="1"/>
            <a:r>
              <a:rPr lang="fa-IR" sz="2400" dirty="0">
                <a:latin typeface="Times New Roman" panose="02020603050405020304" pitchFamily="18" charset="0"/>
                <a:cs typeface="B Nazanin" panose="00000400000000000000" pitchFamily="2" charset="-78"/>
              </a:rPr>
              <a:t>اصطلاحنامه </a:t>
            </a:r>
            <a:r>
              <a:rPr lang="en-US" sz="2400" dirty="0">
                <a:latin typeface="Times New Roman" panose="02020603050405020304" pitchFamily="18" charset="0"/>
                <a:cs typeface="B Nazanin" panose="00000400000000000000" pitchFamily="2" charset="-78"/>
              </a:rPr>
              <a:t>Mesh </a:t>
            </a:r>
            <a:r>
              <a:rPr lang="fa-IR" sz="2400" dirty="0">
                <a:latin typeface="Times New Roman" panose="02020603050405020304" pitchFamily="18" charset="0"/>
                <a:cs typeface="B Nazanin" panose="00000400000000000000" pitchFamily="2" charset="-78"/>
              </a:rPr>
              <a:t> و </a:t>
            </a:r>
            <a:r>
              <a:rPr lang="en-US" sz="2400" dirty="0">
                <a:latin typeface="Times New Roman" panose="02020603050405020304" pitchFamily="18" charset="0"/>
                <a:cs typeface="B Nazanin" panose="00000400000000000000" pitchFamily="2" charset="-78"/>
              </a:rPr>
              <a:t> EmTree</a:t>
            </a:r>
            <a:r>
              <a:rPr lang="fa-IR" sz="2400" dirty="0">
                <a:latin typeface="Times New Roman" panose="02020603050405020304" pitchFamily="18" charset="0"/>
                <a:cs typeface="B Nazanin" panose="00000400000000000000" pitchFamily="2" charset="-78"/>
              </a:rPr>
              <a:t> در حوزه علوم پزشکی</a:t>
            </a:r>
            <a:r>
              <a:rPr lang="en-US" sz="2400"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 از اصطلاحنامه‌های معتبر هستند که به ترتیب از طریق پایگاه‌های </a:t>
            </a:r>
            <a:r>
              <a:rPr lang="en-US" sz="2400" dirty="0">
                <a:latin typeface="Times New Roman" panose="02020603050405020304" pitchFamily="18" charset="0"/>
                <a:cs typeface="B Nazanin" panose="00000400000000000000" pitchFamily="2" charset="-78"/>
              </a:rPr>
              <a:t>PubMed </a:t>
            </a:r>
            <a:r>
              <a:rPr lang="fa-IR" sz="2400" dirty="0">
                <a:latin typeface="Times New Roman" panose="02020603050405020304" pitchFamily="18" charset="0"/>
                <a:cs typeface="B Nazanin" panose="00000400000000000000" pitchFamily="2" charset="-78"/>
              </a:rPr>
              <a:t> و </a:t>
            </a:r>
            <a:r>
              <a:rPr lang="en-US" sz="2400" dirty="0">
                <a:latin typeface="Times New Roman" panose="02020603050405020304" pitchFamily="18" charset="0"/>
                <a:cs typeface="B Nazanin" panose="00000400000000000000" pitchFamily="2" charset="-78"/>
              </a:rPr>
              <a:t>Embase</a:t>
            </a:r>
            <a:r>
              <a:rPr lang="fa-IR" sz="2400" dirty="0">
                <a:latin typeface="Times New Roman" panose="02020603050405020304" pitchFamily="18" charset="0"/>
                <a:cs typeface="B Nazanin" panose="00000400000000000000" pitchFamily="2" charset="-78"/>
              </a:rPr>
              <a:t> دسترس پذیر می‌باشد.</a:t>
            </a:r>
            <a:endParaRPr lang="en-US"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D130592A-82D0-4F67-909C-FE7330DD0E99}"/>
              </a:ext>
            </a:extLst>
          </p:cNvPr>
          <p:cNvSpPr>
            <a:spLocks noGrp="1"/>
          </p:cNvSpPr>
          <p:nvPr>
            <p:ph type="sldNum" sz="quarter" idx="12"/>
          </p:nvPr>
        </p:nvSpPr>
        <p:spPr/>
        <p:txBody>
          <a:bodyPr/>
          <a:lstStyle/>
          <a:p>
            <a:fld id="{70DEB68B-DBB5-4F54-B6AD-E86FB4AEDA18}" type="slidenum">
              <a:rPr lang="en-US" smtClean="0"/>
              <a:t>20</a:t>
            </a:fld>
            <a:endParaRPr lang="en-US"/>
          </a:p>
        </p:txBody>
      </p:sp>
    </p:spTree>
    <p:extLst>
      <p:ext uri="{BB962C8B-B14F-4D97-AF65-F5344CB8AC3E}">
        <p14:creationId xmlns:p14="http://schemas.microsoft.com/office/powerpoint/2010/main" val="38279870"/>
      </p:ext>
    </p:extLst>
  </p:cSld>
  <p:clrMapOvr>
    <a:masterClrMapping/>
  </p:clrMapOvr>
  <mc:AlternateContent xmlns:mc="http://schemas.openxmlformats.org/markup-compatibility/2006">
    <mc:Choice xmlns:p14="http://schemas.microsoft.com/office/powerpoint/2010/main" Requires="p14">
      <p:transition spd="slow" p14:dur="1600">
        <p14:prism isInverted="1"/>
      </p:transition>
    </mc:Choice>
    <mc:Fallback>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B12D69-7FD2-46D8-92E1-61F660A734FA}"/>
              </a:ext>
            </a:extLst>
          </p:cNvPr>
          <p:cNvSpPr>
            <a:spLocks noGrp="1"/>
          </p:cNvSpPr>
          <p:nvPr>
            <p:ph type="title"/>
          </p:nvPr>
        </p:nvSpPr>
        <p:spPr>
          <a:xfrm>
            <a:off x="2043113" y="624110"/>
            <a:ext cx="9461499" cy="1280890"/>
          </a:xfrm>
        </p:spPr>
        <p:style>
          <a:lnRef idx="1">
            <a:schemeClr val="accent5"/>
          </a:lnRef>
          <a:fillRef idx="2">
            <a:schemeClr val="accent5"/>
          </a:fillRef>
          <a:effectRef idx="1">
            <a:schemeClr val="accent5"/>
          </a:effectRef>
          <a:fontRef idx="minor">
            <a:schemeClr val="dk1"/>
          </a:fontRef>
        </p:style>
        <p:txBody>
          <a:bodyPr/>
          <a:lstStyle/>
          <a:p>
            <a:pPr algn="r" rtl="1"/>
            <a:r>
              <a:rPr lang="fa-IR" dirty="0">
                <a:cs typeface="B Titr" panose="00000700000000000000" pitchFamily="2" charset="-78"/>
              </a:rPr>
              <a:t>معرفی اجمالی پایگاه‌های اطلاعاتی علمی</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65B9633D-CFB7-45F6-81FF-3D9F2D6422BF}"/>
              </a:ext>
            </a:extLst>
          </p:cNvPr>
          <p:cNvSpPr>
            <a:spLocks noGrp="1"/>
          </p:cNvSpPr>
          <p:nvPr>
            <p:ph idx="1"/>
          </p:nvPr>
        </p:nvSpPr>
        <p:spPr>
          <a:xfrm>
            <a:off x="900113" y="2063930"/>
            <a:ext cx="10604499" cy="4169959"/>
          </a:xfrm>
        </p:spPr>
        <p:txBody>
          <a:bodyPr>
            <a:normAutofit/>
          </a:bodyPr>
          <a:lstStyle/>
          <a:p>
            <a:pPr algn="justLow" rtl="1"/>
            <a:r>
              <a:rPr lang="fa-IR" sz="2000" dirty="0">
                <a:cs typeface="B Nazanin" panose="00000400000000000000" pitchFamily="2" charset="-78"/>
              </a:rPr>
              <a:t>موتور جستجوی </a:t>
            </a:r>
            <a:r>
              <a:rPr lang="en-US" sz="2000" b="1" dirty="0">
                <a:cs typeface="B Nazanin" panose="00000400000000000000" pitchFamily="2" charset="-78"/>
              </a:rPr>
              <a:t>google scholar</a:t>
            </a:r>
            <a:r>
              <a:rPr lang="fa-IR" sz="2000" dirty="0">
                <a:cs typeface="B Nazanin" panose="00000400000000000000" pitchFamily="2" charset="-78"/>
              </a:rPr>
              <a:t>: جستجوی مقالات علمی در تمامی رشته‌ به صورت رایگان (فارسی و انگلیسی)</a:t>
            </a:r>
          </a:p>
          <a:p>
            <a:pPr algn="justLow" rtl="1"/>
            <a:r>
              <a:rPr lang="fa-IR" sz="2000" dirty="0">
                <a:cs typeface="B Nazanin" panose="00000400000000000000" pitchFamily="2" charset="-78"/>
              </a:rPr>
              <a:t>پایگاه </a:t>
            </a:r>
            <a:r>
              <a:rPr lang="en-US" sz="2000" b="1" dirty="0">
                <a:cs typeface="B Nazanin" panose="00000400000000000000" pitchFamily="2" charset="-78"/>
              </a:rPr>
              <a:t>PubMed</a:t>
            </a:r>
            <a:r>
              <a:rPr lang="fa-IR" sz="2000" dirty="0">
                <a:cs typeface="B Nazanin" panose="00000400000000000000" pitchFamily="2" charset="-78"/>
              </a:rPr>
              <a:t>: جستجوی مقالات حوزه پزشکی و موضوعات مرتبط به صورت رایگان (انگلیسی)</a:t>
            </a:r>
          </a:p>
          <a:p>
            <a:pPr algn="justLow" rtl="1"/>
            <a:r>
              <a:rPr lang="fa-IR" sz="2000" b="1" dirty="0">
                <a:cs typeface="B Nazanin" panose="00000400000000000000" pitchFamily="2" charset="-78"/>
              </a:rPr>
              <a:t>سامانه نوپا</a:t>
            </a:r>
            <a:r>
              <a:rPr lang="fa-IR" sz="2000" dirty="0">
                <a:cs typeface="B Nazanin" panose="00000400000000000000" pitchFamily="2" charset="-78"/>
              </a:rPr>
              <a:t>: جستجو در سامانه‌های </a:t>
            </a:r>
            <a:r>
              <a:rPr lang="fa-IR" sz="2000" u="sng" dirty="0">
                <a:cs typeface="B Nazanin" panose="00000400000000000000" pitchFamily="2" charset="-78"/>
              </a:rPr>
              <a:t>بانک مقالات پزشکی ایران</a:t>
            </a:r>
            <a:r>
              <a:rPr lang="fa-IR" sz="2000" dirty="0">
                <a:cs typeface="B Nazanin" panose="00000400000000000000" pitchFamily="2" charset="-78"/>
              </a:rPr>
              <a:t>، سامانه پایان‌نامه‌های پزشکی ایران و سامانه طرح‌های تحقیقاتی (فارسی)</a:t>
            </a:r>
          </a:p>
          <a:p>
            <a:pPr algn="justLow" rtl="1"/>
            <a:r>
              <a:rPr lang="fa-IR" sz="2000" dirty="0">
                <a:cs typeface="B Nazanin" panose="00000400000000000000" pitchFamily="2" charset="-78"/>
              </a:rPr>
              <a:t>پایگاه اطلاعاتی </a:t>
            </a:r>
            <a:r>
              <a:rPr lang="en-US" sz="2000" b="1" dirty="0">
                <a:cs typeface="B Nazanin" panose="00000400000000000000" pitchFamily="2" charset="-78"/>
              </a:rPr>
              <a:t>Scopus</a:t>
            </a:r>
            <a:r>
              <a:rPr lang="fa-IR" sz="2000" dirty="0">
                <a:cs typeface="B Nazanin" panose="00000400000000000000" pitchFamily="2" charset="-78"/>
              </a:rPr>
              <a:t>، </a:t>
            </a:r>
            <a:r>
              <a:rPr lang="en-US" sz="2000" b="1" dirty="0">
                <a:cs typeface="B Nazanin" panose="00000400000000000000" pitchFamily="2" charset="-78"/>
              </a:rPr>
              <a:t>Web Of Science(WOS)</a:t>
            </a:r>
            <a:r>
              <a:rPr lang="fa-IR" sz="2000" b="1" dirty="0">
                <a:cs typeface="B Nazanin" panose="00000400000000000000" pitchFamily="2" charset="-78"/>
              </a:rPr>
              <a:t> </a:t>
            </a:r>
            <a:r>
              <a:rPr lang="fa-IR" sz="2000" dirty="0" smtClean="0">
                <a:cs typeface="B Nazanin" panose="00000400000000000000" pitchFamily="2" charset="-78"/>
              </a:rPr>
              <a:t>پایگاه </a:t>
            </a:r>
            <a:r>
              <a:rPr lang="fa-IR" sz="2000" dirty="0">
                <a:cs typeface="B Nazanin" panose="00000400000000000000" pitchFamily="2" charset="-78"/>
              </a:rPr>
              <a:t>های استنادی مهم که در تمامی رشته‌ها را تحت پوشش دارند. پایگاه </a:t>
            </a:r>
            <a:r>
              <a:rPr lang="en-US" sz="2000" dirty="0">
                <a:cs typeface="B Nazanin" panose="00000400000000000000" pitchFamily="2" charset="-78"/>
              </a:rPr>
              <a:t>WOS</a:t>
            </a:r>
            <a:r>
              <a:rPr lang="fa-IR" sz="2000" dirty="0">
                <a:cs typeface="B Nazanin" panose="00000400000000000000" pitchFamily="2" charset="-78"/>
              </a:rPr>
              <a:t> مقالات </a:t>
            </a:r>
            <a:r>
              <a:rPr lang="en-US" sz="2000" dirty="0">
                <a:cs typeface="B Nazanin" panose="00000400000000000000" pitchFamily="2" charset="-78"/>
              </a:rPr>
              <a:t>ISI</a:t>
            </a:r>
            <a:r>
              <a:rPr lang="fa-IR" sz="2000" dirty="0">
                <a:cs typeface="B Nazanin" panose="00000400000000000000" pitchFamily="2" charset="-78"/>
              </a:rPr>
              <a:t> را نمایه‌سازی می‌کند. استفاده از این پایگاه‌ها نیاز به اشتراک دارند و از طریق آی پی‌های دانشگاه امکان دستیابی به آنها فراهم است. (انگلیسی)</a:t>
            </a:r>
          </a:p>
          <a:p>
            <a:pPr algn="justLow" rtl="1"/>
            <a:r>
              <a:rPr lang="fa-IR" sz="2000" b="1" dirty="0" smtClean="0">
                <a:cs typeface="B Nazanin" panose="00000400000000000000" pitchFamily="2" charset="-78"/>
              </a:rPr>
              <a:t>پایگاه‌های </a:t>
            </a:r>
            <a:r>
              <a:rPr lang="fa-IR" sz="2000" b="1" dirty="0" smtClean="0">
                <a:cs typeface="B Nazanin" panose="00000400000000000000" pitchFamily="2" charset="-78"/>
              </a:rPr>
              <a:t>جامع که از طریق </a:t>
            </a:r>
            <a:r>
              <a:rPr lang="en-US" sz="2000" b="1" dirty="0" smtClean="0">
                <a:cs typeface="B Nazanin" panose="00000400000000000000" pitchFamily="2" charset="-78"/>
              </a:rPr>
              <a:t>IP</a:t>
            </a:r>
            <a:r>
              <a:rPr lang="fa-IR" sz="2000" b="1" dirty="0" smtClean="0">
                <a:cs typeface="B Nazanin" panose="00000400000000000000" pitchFamily="2" charset="-78"/>
              </a:rPr>
              <a:t> دانشگاه دسترسی به آنها فراهم است: </a:t>
            </a:r>
            <a:r>
              <a:rPr lang="en-US" sz="2000" b="1" dirty="0" smtClean="0">
                <a:cs typeface="B Nazanin" panose="00000400000000000000" pitchFamily="2" charset="-78"/>
              </a:rPr>
              <a:t>Sciencedirect, Springer, Wiley</a:t>
            </a:r>
            <a:endParaRPr lang="en-US" sz="2000" dirty="0">
              <a:latin typeface="Times New Roman" panose="02020603050405020304" pitchFamily="18" charset="0"/>
              <a:cs typeface="Times New Roman" panose="02020603050405020304" pitchFamily="18" charset="0"/>
            </a:endParaRPr>
          </a:p>
        </p:txBody>
      </p:sp>
      <p:sp>
        <p:nvSpPr>
          <p:cNvPr id="4" name="Slide Number Placeholder 3">
            <a:extLst>
              <a:ext uri="{FF2B5EF4-FFF2-40B4-BE49-F238E27FC236}">
                <a16:creationId xmlns:a16="http://schemas.microsoft.com/office/drawing/2014/main" id="{E0CB62BD-39FC-44DC-8DE8-40D302E70591}"/>
              </a:ext>
            </a:extLst>
          </p:cNvPr>
          <p:cNvSpPr>
            <a:spLocks noGrp="1"/>
          </p:cNvSpPr>
          <p:nvPr>
            <p:ph type="sldNum" sz="quarter" idx="12"/>
          </p:nvPr>
        </p:nvSpPr>
        <p:spPr/>
        <p:txBody>
          <a:bodyPr/>
          <a:lstStyle/>
          <a:p>
            <a:fld id="{70DEB68B-DBB5-4F54-B6AD-E86FB4AEDA18}" type="slidenum">
              <a:rPr lang="en-US" smtClean="0"/>
              <a:t>21</a:t>
            </a:fld>
            <a:endParaRPr lang="en-US"/>
          </a:p>
        </p:txBody>
      </p:sp>
    </p:spTree>
    <p:extLst>
      <p:ext uri="{BB962C8B-B14F-4D97-AF65-F5344CB8AC3E}">
        <p14:creationId xmlns:p14="http://schemas.microsoft.com/office/powerpoint/2010/main" val="30354919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2088520" y="168276"/>
            <a:ext cx="9054098" cy="1447800"/>
          </a:xfrm>
          <a:solidFill>
            <a:schemeClr val="accent1">
              <a:lumMod val="20000"/>
              <a:lumOff val="80000"/>
            </a:schemeClr>
          </a:solidFill>
        </p:spPr>
        <p:txBody>
          <a:bodyPr rtlCol="0">
            <a:normAutofit/>
          </a:bodyPr>
          <a:lstStyle/>
          <a:p>
            <a:pPr algn="ctr" rtl="1">
              <a:defRPr/>
            </a:pPr>
            <a:r>
              <a:rPr lang="fa-IR" altLang="en-US" dirty="0">
                <a:solidFill>
                  <a:schemeClr val="tx2"/>
                </a:solidFill>
                <a:cs typeface="B Titr" panose="00000700000000000000" pitchFamily="2" charset="-78"/>
              </a:rPr>
              <a:t>معرفی </a:t>
            </a:r>
            <a:r>
              <a:rPr lang="en-US" altLang="en-US" dirty="0">
                <a:solidFill>
                  <a:schemeClr val="tx2"/>
                </a:solidFill>
                <a:cs typeface="B Titr" panose="00000700000000000000" pitchFamily="2" charset="-78"/>
              </a:rPr>
              <a:t>PubMed</a:t>
            </a:r>
          </a:p>
        </p:txBody>
      </p:sp>
      <p:sp>
        <p:nvSpPr>
          <p:cNvPr id="3" name="Content Placeholder 2"/>
          <p:cNvSpPr>
            <a:spLocks noGrp="1"/>
          </p:cNvSpPr>
          <p:nvPr>
            <p:ph idx="1"/>
          </p:nvPr>
        </p:nvSpPr>
        <p:spPr>
          <a:xfrm>
            <a:off x="1981200" y="1711235"/>
            <a:ext cx="9161418" cy="4950002"/>
          </a:xfrm>
          <a:solidFill>
            <a:schemeClr val="bg1"/>
          </a:solidFill>
        </p:spPr>
        <p:txBody>
          <a:bodyPr>
            <a:normAutofit fontScale="92500" lnSpcReduction="20000"/>
          </a:bodyPr>
          <a:lstStyle/>
          <a:p>
            <a:pPr algn="just" rtl="1" eaLnBrk="1" hangingPunct="1">
              <a:lnSpc>
                <a:spcPct val="120000"/>
              </a:lnSpc>
            </a:pPr>
            <a:endParaRPr lang="fa-IR" altLang="en-US" dirty="0">
              <a:cs typeface="B Nazanin" panose="00000400000000000000" pitchFamily="2" charset="-78"/>
            </a:endParaRPr>
          </a:p>
          <a:p>
            <a:pPr algn="just" rtl="1">
              <a:lnSpc>
                <a:spcPct val="120000"/>
              </a:lnSpc>
            </a:pPr>
            <a:r>
              <a:rPr lang="fa-IR" altLang="en-US" dirty="0">
                <a:cs typeface="B Nazanin" panose="00000400000000000000" pitchFamily="2" charset="-78"/>
              </a:rPr>
              <a:t>کتابخانه ملی پزشکی امریکا (</a:t>
            </a:r>
            <a:r>
              <a:rPr lang="en-US" altLang="en-US" dirty="0">
                <a:solidFill>
                  <a:srgbClr val="FF0000"/>
                </a:solidFill>
                <a:cs typeface="B Nazanin" panose="00000400000000000000" pitchFamily="2" charset="-78"/>
              </a:rPr>
              <a:t>NLM</a:t>
            </a:r>
            <a:r>
              <a:rPr lang="fa-IR" altLang="en-US" dirty="0">
                <a:cs typeface="B Nazanin" panose="00000400000000000000" pitchFamily="2" charset="-78"/>
              </a:rPr>
              <a:t>) </a:t>
            </a:r>
            <a:r>
              <a:rPr lang="en-US" altLang="en-US" dirty="0">
                <a:solidFill>
                  <a:srgbClr val="FF0000"/>
                </a:solidFill>
                <a:cs typeface="B Nazanin" panose="00000400000000000000" pitchFamily="2" charset="-78"/>
              </a:rPr>
              <a:t>N</a:t>
            </a:r>
            <a:r>
              <a:rPr lang="en-US" altLang="en-US" dirty="0">
                <a:cs typeface="B Nazanin" panose="00000400000000000000" pitchFamily="2" charset="-78"/>
              </a:rPr>
              <a:t>ational </a:t>
            </a:r>
            <a:r>
              <a:rPr lang="en-US" altLang="en-US" dirty="0">
                <a:solidFill>
                  <a:srgbClr val="FF0000"/>
                </a:solidFill>
                <a:cs typeface="B Nazanin" panose="00000400000000000000" pitchFamily="2" charset="-78"/>
              </a:rPr>
              <a:t>L</a:t>
            </a:r>
            <a:r>
              <a:rPr lang="en-US" altLang="en-US" dirty="0">
                <a:cs typeface="B Nazanin" panose="00000400000000000000" pitchFamily="2" charset="-78"/>
              </a:rPr>
              <a:t>ibrary of </a:t>
            </a:r>
            <a:r>
              <a:rPr lang="en-US" altLang="en-US" dirty="0">
                <a:solidFill>
                  <a:srgbClr val="FF0000"/>
                </a:solidFill>
                <a:cs typeface="B Nazanin" panose="00000400000000000000" pitchFamily="2" charset="-78"/>
              </a:rPr>
              <a:t>M</a:t>
            </a:r>
            <a:r>
              <a:rPr lang="en-US" altLang="en-US" dirty="0">
                <a:cs typeface="B Nazanin" panose="00000400000000000000" pitchFamily="2" charset="-78"/>
              </a:rPr>
              <a:t>edicine</a:t>
            </a:r>
            <a:r>
              <a:rPr lang="fa-IR" altLang="en-US" dirty="0">
                <a:cs typeface="B Nazanin" panose="00000400000000000000" pitchFamily="2" charset="-78"/>
              </a:rPr>
              <a:t>،</a:t>
            </a:r>
            <a:r>
              <a:rPr lang="fa-IR" dirty="0">
                <a:cs typeface="B Nazanin" panose="00000400000000000000" pitchFamily="2" charset="-78"/>
              </a:rPr>
              <a:t> بزرگترین کتابخانه پزشکی دنیا محسوب می‌شود. رسالت این کتابخانه که به عنوان یک موسسه غیرانتفاعی عمل می‌کند، ارائه اطلاعات لازم به کاربران حوزه پزشکی و پیراپزشکی برای انجام پژوهش، آموزش و انجام مراقبت‌های سلامتی و درمانی است. این کتابخانه کلیه متون و منابع پزشکی منتشر شده در سراسر دنیا را اعم از کتاب، مجلات علمی، تصاویر پزشکی، میکروفیلم، گزارشات علمی و ...  ذخیره و در اختیار کاربران قرار می‌دهد.</a:t>
            </a:r>
          </a:p>
          <a:p>
            <a:pPr algn="just" rtl="1">
              <a:lnSpc>
                <a:spcPct val="120000"/>
              </a:lnSpc>
            </a:pPr>
            <a:r>
              <a:rPr lang="fa-IR" dirty="0">
                <a:cs typeface="B Nazanin" panose="00000400000000000000" pitchFamily="2" charset="-78"/>
              </a:rPr>
              <a:t>بر اساس این هدف، این کتابخانه از سال ۱۸۷۹ میلادی اطلاعات کتابشناختی مقالات مجلات معتبر حوزه پزشکی و پیراپزشکی را گردآوری نموده و در قالب مجلدهای چاپی تحت عنوان « ایندکس مدیکوس» چاپ و در اختیار کاربران قرار داد. از سال ۱۹۶۴ میلادی و با پیشرفت در حوزه فناوری اطلاعات و عرضه شدن لوح فشرده به بازار، این مجموعه به صورت الکترونیکی با نام مدلاین منتشر گردید. از سال ۱۹۹۶ میلادی نیز با گسترش وب جهانی و دسترسی کاربران به اینترنت، دسترسی به این مجموعه به صورت رایگان و از طریق پابمد فراهم شد.</a:t>
            </a:r>
          </a:p>
        </p:txBody>
      </p:sp>
      <p:sp>
        <p:nvSpPr>
          <p:cNvPr id="7172" name="Slide Number Placeholder 3"/>
          <p:cNvSpPr>
            <a:spLocks noGrp="1"/>
          </p:cNvSpPr>
          <p:nvPr>
            <p:ph type="sldNum" sz="quarter" idx="12"/>
          </p:nvPr>
        </p:nvSpPr>
        <p:spPr bwMode="auto">
          <a:xfrm>
            <a:off x="1981200" y="6356351"/>
            <a:ext cx="2133600" cy="365125"/>
          </a:xfr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eaLnBrk="1" hangingPunct="1"/>
            <a:fld id="{FEE223F0-9097-4B1B-BA10-7B14864760B2}" type="slidenum">
              <a:rPr lang="en-US" altLang="en-US">
                <a:solidFill>
                  <a:srgbClr val="898989"/>
                </a:solidFill>
                <a:latin typeface="Calibri" panose="020F0502020204030204" pitchFamily="34" charset="0"/>
              </a:rPr>
              <a:pPr algn="l" eaLnBrk="1" hangingPunct="1"/>
              <a:t>22</a:t>
            </a:fld>
            <a:endParaRPr lang="en-US" altLang="en-US">
              <a:solidFill>
                <a:srgbClr val="898989"/>
              </a:solidFill>
              <a:latin typeface="Calibri" panose="020F0502020204030204" pitchFamily="34" charset="0"/>
            </a:endParaRPr>
          </a:p>
        </p:txBody>
      </p:sp>
      <p:pic>
        <p:nvPicPr>
          <p:cNvPr id="1024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5836" y="168276"/>
            <a:ext cx="1627094" cy="2057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9866528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E41460-D933-4816-B04C-27B6A7D61701}"/>
              </a:ext>
            </a:extLst>
          </p:cNvPr>
          <p:cNvSpPr>
            <a:spLocks noGrp="1"/>
          </p:cNvSpPr>
          <p:nvPr>
            <p:ph type="title"/>
          </p:nvPr>
        </p:nvSpPr>
        <p:spPr>
          <a:xfrm>
            <a:off x="1484311" y="685801"/>
            <a:ext cx="10018713" cy="1325880"/>
          </a:xfrm>
        </p:spPr>
        <p:style>
          <a:lnRef idx="1">
            <a:schemeClr val="accent2"/>
          </a:lnRef>
          <a:fillRef idx="2">
            <a:schemeClr val="accent2"/>
          </a:fillRef>
          <a:effectRef idx="1">
            <a:schemeClr val="accent2"/>
          </a:effectRef>
          <a:fontRef idx="minor">
            <a:schemeClr val="dk1"/>
          </a:fontRef>
        </p:style>
        <p:txBody>
          <a:bodyPr/>
          <a:lstStyle/>
          <a:p>
            <a:pPr algn="ctr" rtl="1"/>
            <a:r>
              <a:rPr lang="fa-IR" dirty="0">
                <a:cs typeface="B Titr" panose="00000700000000000000" pitchFamily="2" charset="-78"/>
              </a:rPr>
              <a:t>پابمد</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0C522591-9868-407A-BE61-6C36E286A899}"/>
              </a:ext>
            </a:extLst>
          </p:cNvPr>
          <p:cNvSpPr>
            <a:spLocks noGrp="1"/>
          </p:cNvSpPr>
          <p:nvPr>
            <p:ph idx="1"/>
          </p:nvPr>
        </p:nvSpPr>
        <p:spPr/>
        <p:txBody>
          <a:bodyPr>
            <a:noAutofit/>
          </a:bodyPr>
          <a:lstStyle/>
          <a:p>
            <a:pPr algn="r" rtl="1"/>
            <a:r>
              <a:rPr lang="fa-IR" sz="1800" b="0" i="0" dirty="0">
                <a:solidFill>
                  <a:srgbClr val="333333"/>
                </a:solidFill>
                <a:effectLst/>
                <a:latin typeface="iransans"/>
                <a:cs typeface="B Nazanin" panose="00000400000000000000" pitchFamily="2" charset="-78"/>
              </a:rPr>
              <a:t>پابمد یک منبع رایگان برای جستجو و بازیابی متون علمی حوزه علوم زیستی و زیست پزشکی است که با هدف بهبود سلامت جامعه در سطح فردی و بین المللی طراحی و تدوین شده است.</a:t>
            </a:r>
          </a:p>
          <a:p>
            <a:pPr algn="r" rtl="1"/>
            <a:r>
              <a:rPr lang="fa-IR" sz="1800" b="0" i="0" dirty="0">
                <a:solidFill>
                  <a:srgbClr val="333333"/>
                </a:solidFill>
                <a:effectLst/>
                <a:latin typeface="iransans"/>
                <a:cs typeface="B Nazanin" panose="00000400000000000000" pitchFamily="2" charset="-78"/>
              </a:rPr>
              <a:t> پابمد دارای بیش از 33 میلیون رکورد و چکیده مقاله از متون علمی در حوزه موضوعی زیست پزشکی و بهداشت و رشته های مرتبط مانند علوم زندگی ، علوم رفتاری ، علوم شیمی و مهندسی زیستی می باشد. </a:t>
            </a:r>
          </a:p>
          <a:p>
            <a:pPr algn="r" rtl="1"/>
            <a:r>
              <a:rPr lang="en-US" dirty="0">
                <a:solidFill>
                  <a:schemeClr val="tx1">
                    <a:lumMod val="75000"/>
                    <a:lumOff val="25000"/>
                  </a:schemeClr>
                </a:solidFill>
                <a:cs typeface="B Nazanin" pitchFamily="2" charset="-78"/>
              </a:rPr>
              <a:t>PubMed </a:t>
            </a:r>
            <a:r>
              <a:rPr lang="fa-IR" dirty="0">
                <a:solidFill>
                  <a:schemeClr val="tx1">
                    <a:lumMod val="75000"/>
                    <a:lumOff val="25000"/>
                  </a:schemeClr>
                </a:solidFill>
                <a:cs typeface="B Nazanin" pitchFamily="2" charset="-78"/>
              </a:rPr>
              <a:t> بانک اطلاعات چکیده است که می تواند شامل پیوندهایی به محتوای کامل متن از وب‌سایت‌ها و ناشران مختلف باشد.</a:t>
            </a:r>
          </a:p>
          <a:p>
            <a:pPr algn="r" rtl="1"/>
            <a:r>
              <a:rPr lang="fa-IR" sz="1800" b="0" i="0" dirty="0">
                <a:solidFill>
                  <a:srgbClr val="333333"/>
                </a:solidFill>
                <a:effectLst/>
                <a:latin typeface="iransans"/>
                <a:cs typeface="B Nazanin" panose="00000400000000000000" pitchFamily="2" charset="-78"/>
              </a:rPr>
              <a:t>پابمد جستجوی متون علمی را از طریق سه منبع اصلی مقدور می سازد :</a:t>
            </a:r>
            <a:endParaRPr lang="fa-IR" sz="1800" dirty="0">
              <a:solidFill>
                <a:srgbClr val="333333"/>
              </a:solidFill>
              <a:latin typeface="iransans"/>
              <a:cs typeface="B Nazanin" panose="00000400000000000000" pitchFamily="2" charset="-78"/>
            </a:endParaRPr>
          </a:p>
          <a:p>
            <a:pPr lvl="1" algn="r" rtl="1"/>
            <a:r>
              <a:rPr lang="fa-IR" sz="1600" dirty="0">
                <a:solidFill>
                  <a:srgbClr val="333333"/>
                </a:solidFill>
                <a:latin typeface="iransans"/>
                <a:cs typeface="B Nazanin" panose="00000400000000000000" pitchFamily="2" charset="-78"/>
              </a:rPr>
              <a:t>مدلاین </a:t>
            </a:r>
            <a:r>
              <a:rPr lang="en-US" sz="1600" dirty="0">
                <a:solidFill>
                  <a:srgbClr val="FF0000"/>
                </a:solidFill>
                <a:latin typeface="iransans"/>
                <a:cs typeface="B Nazanin" panose="00000400000000000000" pitchFamily="2" charset="-78"/>
              </a:rPr>
              <a:t>MEDLINE</a:t>
            </a:r>
            <a:endParaRPr lang="fa-IR" sz="1600" dirty="0">
              <a:solidFill>
                <a:srgbClr val="FF0000"/>
              </a:solidFill>
              <a:latin typeface="iransans"/>
              <a:cs typeface="B Nazanin" panose="00000400000000000000" pitchFamily="2" charset="-78"/>
            </a:endParaRPr>
          </a:p>
          <a:p>
            <a:pPr lvl="1" algn="r" rtl="1"/>
            <a:r>
              <a:rPr lang="fa-IR" sz="1600" dirty="0">
                <a:solidFill>
                  <a:srgbClr val="333333"/>
                </a:solidFill>
                <a:latin typeface="iransans"/>
                <a:cs typeface="B Nazanin" panose="00000400000000000000" pitchFamily="2" charset="-78"/>
              </a:rPr>
              <a:t>پابمد سنترال</a:t>
            </a:r>
            <a:r>
              <a:rPr lang="en-US" sz="1600" dirty="0">
                <a:solidFill>
                  <a:srgbClr val="333333"/>
                </a:solidFill>
                <a:latin typeface="iransans"/>
                <a:cs typeface="B Nazanin" panose="00000400000000000000" pitchFamily="2" charset="-78"/>
              </a:rPr>
              <a:t> PubMed Central </a:t>
            </a:r>
            <a:r>
              <a:rPr lang="en-US" sz="1600" dirty="0">
                <a:solidFill>
                  <a:srgbClr val="FF0000"/>
                </a:solidFill>
                <a:latin typeface="iransans"/>
                <a:cs typeface="B Nazanin" panose="00000400000000000000" pitchFamily="2" charset="-78"/>
              </a:rPr>
              <a:t>(PMC) </a:t>
            </a:r>
            <a:endParaRPr lang="fa-IR" sz="1600" dirty="0">
              <a:solidFill>
                <a:srgbClr val="FF0000"/>
              </a:solidFill>
              <a:latin typeface="iransans"/>
              <a:cs typeface="B Nazanin" panose="00000400000000000000" pitchFamily="2" charset="-78"/>
            </a:endParaRPr>
          </a:p>
          <a:p>
            <a:pPr lvl="1" algn="r" rtl="1"/>
            <a:r>
              <a:rPr lang="fa-IR" sz="1600" dirty="0">
                <a:solidFill>
                  <a:srgbClr val="333333"/>
                </a:solidFill>
                <a:latin typeface="iransans"/>
                <a:cs typeface="B Nazanin" panose="00000400000000000000" pitchFamily="2" charset="-78"/>
              </a:rPr>
              <a:t>قفسه کتاب</a:t>
            </a:r>
            <a:r>
              <a:rPr lang="en-US" sz="1600" dirty="0">
                <a:solidFill>
                  <a:srgbClr val="333333"/>
                </a:solidFill>
                <a:latin typeface="iransans"/>
                <a:cs typeface="B Nazanin" panose="00000400000000000000" pitchFamily="2" charset="-78"/>
              </a:rPr>
              <a:t> </a:t>
            </a:r>
            <a:r>
              <a:rPr lang="en-US" sz="1600" dirty="0">
                <a:solidFill>
                  <a:srgbClr val="FF0000"/>
                </a:solidFill>
                <a:latin typeface="iransans"/>
                <a:cs typeface="B Nazanin" panose="00000400000000000000" pitchFamily="2" charset="-78"/>
              </a:rPr>
              <a:t>Bookshelf</a:t>
            </a:r>
            <a:r>
              <a:rPr lang="en-US" sz="1600" dirty="0">
                <a:solidFill>
                  <a:srgbClr val="333333"/>
                </a:solidFill>
                <a:latin typeface="iransans"/>
                <a:cs typeface="B Nazanin" panose="00000400000000000000" pitchFamily="2" charset="-78"/>
              </a:rPr>
              <a:t> </a:t>
            </a:r>
            <a:endParaRPr lang="en-US" sz="1600" dirty="0">
              <a:cs typeface="B Nazanin" panose="00000400000000000000" pitchFamily="2" charset="-78"/>
            </a:endParaRPr>
          </a:p>
        </p:txBody>
      </p:sp>
    </p:spTree>
    <p:extLst>
      <p:ext uri="{BB962C8B-B14F-4D97-AF65-F5344CB8AC3E}">
        <p14:creationId xmlns:p14="http://schemas.microsoft.com/office/powerpoint/2010/main" val="731087767"/>
      </p:ext>
    </p:extLst>
  </p:cSld>
  <p:clrMapOvr>
    <a:masterClrMapping/>
  </p:clrMapOvr>
  <p:transition spd="slow">
    <p:push dir="u"/>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0996B-2051-48B4-B5D3-458A815B584F}"/>
              </a:ext>
            </a:extLst>
          </p:cNvPr>
          <p:cNvSpPr>
            <a:spLocks noGrp="1"/>
          </p:cNvSpPr>
          <p:nvPr>
            <p:ph type="title"/>
          </p:nvPr>
        </p:nvSpPr>
        <p:spPr>
          <a:xfrm>
            <a:off x="1484311" y="685800"/>
            <a:ext cx="10018713" cy="1456509"/>
          </a:xfrm>
        </p:spPr>
        <p:style>
          <a:lnRef idx="1">
            <a:schemeClr val="accent1"/>
          </a:lnRef>
          <a:fillRef idx="2">
            <a:schemeClr val="accent1"/>
          </a:fillRef>
          <a:effectRef idx="1">
            <a:schemeClr val="accent1"/>
          </a:effectRef>
          <a:fontRef idx="minor">
            <a:schemeClr val="dk1"/>
          </a:fontRef>
        </p:style>
        <p:txBody>
          <a:bodyPr/>
          <a:lstStyle/>
          <a:p>
            <a:pPr algn="ctr" rtl="1"/>
            <a:r>
              <a:rPr lang="fa-IR" dirty="0">
                <a:cs typeface="B Titr" panose="00000700000000000000" pitchFamily="2" charset="-78"/>
              </a:rPr>
              <a:t>مدلاین</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5A3D830B-8C45-42FB-80E4-FD2358B11A0D}"/>
              </a:ext>
            </a:extLst>
          </p:cNvPr>
          <p:cNvSpPr>
            <a:spLocks noGrp="1"/>
          </p:cNvSpPr>
          <p:nvPr>
            <p:ph idx="1"/>
          </p:nvPr>
        </p:nvSpPr>
        <p:spPr>
          <a:xfrm>
            <a:off x="1484310" y="2259875"/>
            <a:ext cx="10018713" cy="3531326"/>
          </a:xfrm>
        </p:spPr>
        <p:txBody>
          <a:bodyPr>
            <a:normAutofit lnSpcReduction="10000"/>
          </a:bodyPr>
          <a:lstStyle/>
          <a:p>
            <a:pPr algn="just" rtl="1"/>
            <a:r>
              <a:rPr lang="fa-IR" b="0" i="0" dirty="0">
                <a:solidFill>
                  <a:srgbClr val="333333"/>
                </a:solidFill>
                <a:effectLst/>
                <a:latin typeface="iransans"/>
                <a:cs typeface="B Nazanin" panose="00000400000000000000" pitchFamily="2" charset="-78"/>
              </a:rPr>
              <a:t>مدلاین بزرگترین زیرمجموعه پابمد محسوب می شود که دارای ۲۷ میلیون رکورد شامل چکیده و اطلاعات کتابشناختی مقالات مجلات حوزه علوم زیستی و زیست پزشکی است. </a:t>
            </a:r>
            <a:r>
              <a:rPr lang="fa-IR" b="0" i="0" dirty="0">
                <a:solidFill>
                  <a:srgbClr val="FF0000"/>
                </a:solidFill>
                <a:effectLst/>
                <a:latin typeface="iransans"/>
                <a:cs typeface="B Nazanin" panose="00000400000000000000" pitchFamily="2" charset="-78"/>
              </a:rPr>
              <a:t>مشخصه اصلی مجموعه مدلاین، نمایه شدن رکوردهای آن با سرعنوان موضوعی پزشکی است</a:t>
            </a:r>
            <a:r>
              <a:rPr lang="en-US" b="0" i="0" dirty="0">
                <a:solidFill>
                  <a:srgbClr val="333333"/>
                </a:solidFill>
                <a:effectLst/>
                <a:latin typeface="iransans"/>
                <a:cs typeface="B Nazanin" panose="00000400000000000000" pitchFamily="2" charset="-78"/>
              </a:rPr>
              <a:t>.</a:t>
            </a:r>
          </a:p>
          <a:p>
            <a:pPr algn="just" rtl="1"/>
            <a:endParaRPr lang="fa-IR" b="0" i="0" dirty="0">
              <a:solidFill>
                <a:srgbClr val="333333"/>
              </a:solidFill>
              <a:effectLst/>
              <a:latin typeface="iransans"/>
              <a:cs typeface="B Nazanin" panose="00000400000000000000" pitchFamily="2" charset="-78"/>
            </a:endParaRPr>
          </a:p>
          <a:p>
            <a:pPr algn="just" rtl="1"/>
            <a:r>
              <a:rPr lang="fa-IR" b="0" i="0" dirty="0">
                <a:effectLst/>
                <a:latin typeface="iransans"/>
                <a:cs typeface="B Nazanin" panose="00000400000000000000" pitchFamily="2" charset="-78"/>
              </a:rPr>
              <a:t>ویژگی دیگر مدلاین </a:t>
            </a:r>
            <a:r>
              <a:rPr lang="fa-IR" b="0" i="0" dirty="0">
                <a:solidFill>
                  <a:srgbClr val="FF0000"/>
                </a:solidFill>
                <a:effectLst/>
                <a:latin typeface="iransans"/>
                <a:cs typeface="B Nazanin" panose="00000400000000000000" pitchFamily="2" charset="-78"/>
              </a:rPr>
              <a:t>انتخابی بودن مجلاتی </a:t>
            </a:r>
            <a:r>
              <a:rPr lang="fa-IR" b="0" i="0" dirty="0">
                <a:solidFill>
                  <a:srgbClr val="333333"/>
                </a:solidFill>
                <a:effectLst/>
                <a:latin typeface="iransans"/>
                <a:cs typeface="B Nazanin" panose="00000400000000000000" pitchFamily="2" charset="-78"/>
              </a:rPr>
              <a:t>است که اطلاعات مقالات آنها وارد مدلاین می شود. کلیه این مجلات به انتخاب « کمیته فنی انتخاب متون » و طبق بررسی های دقیق و داوری علمی وارد مدلاین می شوند. از این رو می توان اینگونه استنباط نمود که مقالات معتبر علمی پزشکی و حوزه های مرتبط در مدلاین نمایه می شوند. در زمان نگارش این راهنما بیش از ۵۲۰۰ مجله از سراسر دنیا به ۴۰ زبان مختلف وارد مدلاین می شود.</a:t>
            </a:r>
          </a:p>
          <a:p>
            <a:pPr algn="just" rtl="1"/>
            <a:endParaRPr lang="en-US" dirty="0">
              <a:cs typeface="B Nazanin" panose="00000400000000000000" pitchFamily="2" charset="-78"/>
            </a:endParaRPr>
          </a:p>
        </p:txBody>
      </p:sp>
    </p:spTree>
    <p:extLst>
      <p:ext uri="{BB962C8B-B14F-4D97-AF65-F5344CB8AC3E}">
        <p14:creationId xmlns:p14="http://schemas.microsoft.com/office/powerpoint/2010/main" val="424478540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drape"/>
      </p:transition>
    </mc:Choice>
    <mc:Fallback>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012CE-E895-48BC-8581-70C580555BB1}"/>
              </a:ext>
            </a:extLst>
          </p:cNvPr>
          <p:cNvSpPr>
            <a:spLocks noGrp="1"/>
          </p:cNvSpPr>
          <p:nvPr>
            <p:ph type="title"/>
          </p:nvPr>
        </p:nvSpPr>
        <p:spPr/>
        <p:style>
          <a:lnRef idx="1">
            <a:schemeClr val="accent4"/>
          </a:lnRef>
          <a:fillRef idx="2">
            <a:schemeClr val="accent4"/>
          </a:fillRef>
          <a:effectRef idx="1">
            <a:schemeClr val="accent4"/>
          </a:effectRef>
          <a:fontRef idx="minor">
            <a:schemeClr val="dk1"/>
          </a:fontRef>
        </p:style>
        <p:txBody>
          <a:bodyPr/>
          <a:lstStyle/>
          <a:p>
            <a:pPr algn="ctr" rtl="1"/>
            <a:r>
              <a:rPr lang="fa-IR" dirty="0">
                <a:cs typeface="B Titr" panose="00000700000000000000" pitchFamily="2" charset="-78"/>
              </a:rPr>
              <a:t>پابمد سنترال یا </a:t>
            </a:r>
            <a:r>
              <a:rPr lang="en-US" dirty="0">
                <a:cs typeface="B Titr" panose="00000700000000000000" pitchFamily="2" charset="-78"/>
              </a:rPr>
              <a:t>PMC</a:t>
            </a:r>
          </a:p>
        </p:txBody>
      </p:sp>
      <p:sp>
        <p:nvSpPr>
          <p:cNvPr id="3" name="Content Placeholder 2">
            <a:extLst>
              <a:ext uri="{FF2B5EF4-FFF2-40B4-BE49-F238E27FC236}">
                <a16:creationId xmlns:a16="http://schemas.microsoft.com/office/drawing/2014/main" id="{42AB8C6A-221A-44D6-9131-C00BC5D29454}"/>
              </a:ext>
            </a:extLst>
          </p:cNvPr>
          <p:cNvSpPr>
            <a:spLocks noGrp="1"/>
          </p:cNvSpPr>
          <p:nvPr>
            <p:ph idx="1"/>
          </p:nvPr>
        </p:nvSpPr>
        <p:spPr/>
        <p:txBody>
          <a:bodyPr>
            <a:normAutofit lnSpcReduction="10000"/>
          </a:bodyPr>
          <a:lstStyle/>
          <a:p>
            <a:pPr algn="just" rtl="1"/>
            <a:r>
              <a:rPr lang="fa-IR" b="0" i="0" dirty="0">
                <a:solidFill>
                  <a:srgbClr val="333333"/>
                </a:solidFill>
                <a:effectLst/>
                <a:latin typeface="iransans"/>
                <a:cs typeface="B Nazanin" panose="00000400000000000000" pitchFamily="2" charset="-78"/>
              </a:rPr>
              <a:t>پابمد سنترال که اختصارا با </a:t>
            </a:r>
            <a:r>
              <a:rPr lang="en-US" b="0" i="0" dirty="0">
                <a:solidFill>
                  <a:srgbClr val="333333"/>
                </a:solidFill>
                <a:effectLst/>
                <a:latin typeface="iransans"/>
                <a:cs typeface="B Nazanin" panose="00000400000000000000" pitchFamily="2" charset="-78"/>
              </a:rPr>
              <a:t>PMC</a:t>
            </a:r>
            <a:r>
              <a:rPr lang="fa-IR" b="0" i="0" dirty="0">
                <a:solidFill>
                  <a:srgbClr val="333333"/>
                </a:solidFill>
                <a:effectLst/>
                <a:latin typeface="iransans"/>
                <a:cs typeface="B Nazanin" panose="00000400000000000000" pitchFamily="2" charset="-78"/>
              </a:rPr>
              <a:t> شناخته می شود، </a:t>
            </a:r>
            <a:r>
              <a:rPr lang="fa-IR" dirty="0">
                <a:solidFill>
                  <a:srgbClr val="FF0000"/>
                </a:solidFill>
                <a:latin typeface="Arial" panose="020B0604020202020204" pitchFamily="34" charset="0"/>
                <a:cs typeface="B Nazanin" panose="00000400000000000000" pitchFamily="2" charset="-78"/>
              </a:rPr>
              <a:t>مخزن رایگان دیجیتال پابمد </a:t>
            </a:r>
            <a:r>
              <a:rPr lang="fa-IR" dirty="0">
                <a:latin typeface="Arial" panose="020B0604020202020204" pitchFamily="34" charset="0"/>
                <a:cs typeface="B Nazanin" panose="00000400000000000000" pitchFamily="2" charset="-78"/>
              </a:rPr>
              <a:t>است. </a:t>
            </a:r>
            <a:r>
              <a:rPr lang="fa-IR" b="0" i="0" dirty="0">
                <a:solidFill>
                  <a:srgbClr val="333333"/>
                </a:solidFill>
                <a:effectLst/>
                <a:latin typeface="iransans"/>
                <a:cs typeface="B Nazanin" panose="00000400000000000000" pitchFamily="2" charset="-78"/>
              </a:rPr>
              <a:t>در واقع یک آرشیو بزرگ از متن کامل مقالات مجلات و کتب الکترونیکی است که در سال ۲۰۰۰ میلادی راه اندازی گردید .</a:t>
            </a:r>
          </a:p>
          <a:p>
            <a:pPr algn="just" rtl="1"/>
            <a:r>
              <a:rPr lang="fa-IR" b="0" i="0" dirty="0">
                <a:solidFill>
                  <a:srgbClr val="333333"/>
                </a:solidFill>
                <a:effectLst/>
                <a:latin typeface="iransans"/>
                <a:cs typeface="B Nazanin" panose="00000400000000000000" pitchFamily="2" charset="-78"/>
              </a:rPr>
              <a:t> وجود سیاست دسترسی آزاد به منابع که به عنوان فلسفه وجودی پابمد سنترال تلقی می‌شود، باعث شده است بسیاری از مقالات مجلاتی که در مدلاین نمایه نمی‌شوند نیز در پابمد سنترال یافت شوند. در واقع ناشرین می‌توانند بدون نیاز به نمایه کردن مجله خود در مدلاین و با رعایت قوانین، مقالات خود را مستقیماً در این بانک نمایه سازند. این دسته از مجلات کاندید حتما بایستی از نظر علمی مورد تایید کتابخانه ملی پزشکی آمریکا باشند.</a:t>
            </a:r>
            <a:endParaRPr lang="en-US" dirty="0">
              <a:cs typeface="B Nazanin" panose="00000400000000000000" pitchFamily="2" charset="-78"/>
            </a:endParaRPr>
          </a:p>
        </p:txBody>
      </p:sp>
    </p:spTree>
    <p:extLst>
      <p:ext uri="{BB962C8B-B14F-4D97-AF65-F5344CB8AC3E}">
        <p14:creationId xmlns:p14="http://schemas.microsoft.com/office/powerpoint/2010/main" val="1263123704"/>
      </p:ext>
    </p:extLst>
  </p:cSld>
  <p:clrMapOvr>
    <a:masterClrMapping/>
  </p:clrMapOvr>
  <p:transition spd="slow">
    <p:randomBa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3C7866-2F89-4BF3-B1EA-8BD6AAB6CF73}"/>
              </a:ext>
            </a:extLst>
          </p:cNvPr>
          <p:cNvSpPr>
            <a:spLocks noGrp="1"/>
          </p:cNvSpPr>
          <p:nvPr>
            <p:ph type="title"/>
          </p:nvPr>
        </p:nvSpPr>
        <p:spPr/>
        <p:style>
          <a:lnRef idx="1">
            <a:schemeClr val="accent6"/>
          </a:lnRef>
          <a:fillRef idx="2">
            <a:schemeClr val="accent6"/>
          </a:fillRef>
          <a:effectRef idx="1">
            <a:schemeClr val="accent6"/>
          </a:effectRef>
          <a:fontRef idx="minor">
            <a:schemeClr val="dk1"/>
          </a:fontRef>
        </p:style>
        <p:txBody>
          <a:bodyPr/>
          <a:lstStyle/>
          <a:p>
            <a:pPr algn="ctr" rtl="1"/>
            <a:r>
              <a:rPr lang="fa-IR" dirty="0">
                <a:latin typeface="+mn-lt"/>
                <a:cs typeface="B Titr" panose="00000700000000000000" pitchFamily="2" charset="-78"/>
              </a:rPr>
              <a:t>قفسه کتاب </a:t>
            </a:r>
            <a:r>
              <a:rPr lang="en-US" dirty="0">
                <a:latin typeface="+mn-lt"/>
                <a:cs typeface="B Titr" panose="00000700000000000000" pitchFamily="2" charset="-78"/>
              </a:rPr>
              <a:t>Bookshelf</a:t>
            </a:r>
          </a:p>
        </p:txBody>
      </p:sp>
      <p:sp>
        <p:nvSpPr>
          <p:cNvPr id="3" name="Content Placeholder 2">
            <a:extLst>
              <a:ext uri="{FF2B5EF4-FFF2-40B4-BE49-F238E27FC236}">
                <a16:creationId xmlns:a16="http://schemas.microsoft.com/office/drawing/2014/main" id="{2CA2B217-B5B4-4AAB-9E55-067E7E9EFD77}"/>
              </a:ext>
            </a:extLst>
          </p:cNvPr>
          <p:cNvSpPr>
            <a:spLocks noGrp="1"/>
          </p:cNvSpPr>
          <p:nvPr>
            <p:ph idx="1"/>
          </p:nvPr>
        </p:nvSpPr>
        <p:spPr/>
        <p:txBody>
          <a:bodyPr/>
          <a:lstStyle/>
          <a:p>
            <a:pPr algn="just" rtl="1">
              <a:lnSpc>
                <a:spcPct val="100000"/>
              </a:lnSpc>
            </a:pPr>
            <a:r>
              <a:rPr lang="fa-IR" b="0" i="0" dirty="0">
                <a:solidFill>
                  <a:srgbClr val="333333"/>
                </a:solidFill>
                <a:effectLst/>
                <a:latin typeface="iransans"/>
                <a:cs typeface="B Nazanin" panose="00000400000000000000" pitchFamily="2" charset="-78"/>
              </a:rPr>
              <a:t>قفسه کتاب</a:t>
            </a:r>
            <a:r>
              <a:rPr lang="fa-IR" b="1" i="0" dirty="0">
                <a:solidFill>
                  <a:srgbClr val="333333"/>
                </a:solidFill>
                <a:effectLst/>
                <a:latin typeface="IRANSans"/>
                <a:cs typeface="B Nazanin" panose="00000400000000000000" pitchFamily="2" charset="-78"/>
              </a:rPr>
              <a:t> </a:t>
            </a:r>
            <a:r>
              <a:rPr lang="fa-IR" b="0" i="0" dirty="0">
                <a:solidFill>
                  <a:srgbClr val="333333"/>
                </a:solidFill>
                <a:effectLst/>
                <a:latin typeface="iransans"/>
                <a:cs typeface="B Nazanin" panose="00000400000000000000" pitchFamily="2" charset="-78"/>
              </a:rPr>
              <a:t>بخش دیگری است که از طریق پابمد جستجو می‌شود. این مجموعه شامل رکوردهای مربوط به کتاب، فصل یا فصولی از کتاب، گزارش‌ها و یا سایر مدارکی است که در حوزه‌ی زیست پزشکی، بهداشت و علوم زیستی منتشر شده‌اند.</a:t>
            </a:r>
          </a:p>
          <a:p>
            <a:pPr algn="just" rtl="1">
              <a:lnSpc>
                <a:spcPct val="100000"/>
              </a:lnSpc>
            </a:pPr>
            <a:r>
              <a:rPr lang="fa-IR" b="0" i="0" dirty="0">
                <a:solidFill>
                  <a:srgbClr val="333333"/>
                </a:solidFill>
                <a:effectLst/>
                <a:latin typeface="iransans"/>
                <a:cs typeface="B Nazanin" panose="00000400000000000000" pitchFamily="2" charset="-78"/>
              </a:rPr>
              <a:t> قفسه کتاب از سال ۱۹۹۹ میلادی تدوین شده است و تاکنون بیش از ۹۰۰۰ عنوان کتاب درسی، مطالعات مرور نظامند، گزارش‌های فنی، راهنماهای بالینی، اسناد خاکستری و سایر مدارک علمی داوری شده را شامل می‌شود.</a:t>
            </a:r>
            <a:endParaRPr lang="en-US" dirty="0">
              <a:cs typeface="B Nazanin" panose="00000400000000000000" pitchFamily="2" charset="-78"/>
            </a:endParaRPr>
          </a:p>
        </p:txBody>
      </p:sp>
    </p:spTree>
    <p:extLst>
      <p:ext uri="{BB962C8B-B14F-4D97-AF65-F5344CB8AC3E}">
        <p14:creationId xmlns:p14="http://schemas.microsoft.com/office/powerpoint/2010/main" val="3689769471"/>
      </p:ext>
    </p:extLst>
  </p:cSld>
  <p:clrMapOvr>
    <a:masterClrMapping/>
  </p:clrMapOvr>
  <mc:AlternateContent xmlns:mc="http://schemas.openxmlformats.org/markup-compatibility/2006">
    <mc:Choice xmlns:p14="http://schemas.microsoft.com/office/powerpoint/2010/main" Requires="p14">
      <p:transition spd="slow" p14:dur="1600">
        <p14:gallery dir="l"/>
      </p:transition>
    </mc:Choice>
    <mc:Fallback>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lowchart: Connector 4"/>
          <p:cNvSpPr/>
          <p:nvPr/>
        </p:nvSpPr>
        <p:spPr>
          <a:xfrm>
            <a:off x="3146425" y="1379538"/>
            <a:ext cx="5562600" cy="4714875"/>
          </a:xfrm>
          <a:prstGeom prst="flowChartConnector">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TextBox 5"/>
          <p:cNvSpPr txBox="1">
            <a:spLocks noChangeArrowheads="1"/>
          </p:cNvSpPr>
          <p:nvPr/>
        </p:nvSpPr>
        <p:spPr bwMode="auto">
          <a:xfrm>
            <a:off x="4887913" y="1490663"/>
            <a:ext cx="1039812"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b="1">
                <a:latin typeface="Calibri" panose="020F0502020204030204" pitchFamily="34" charset="0"/>
              </a:rPr>
              <a:t>PubMed</a:t>
            </a:r>
          </a:p>
        </p:txBody>
      </p:sp>
      <p:sp>
        <p:nvSpPr>
          <p:cNvPr id="7" name="Flowchart: Connector 6"/>
          <p:cNvSpPr/>
          <p:nvPr/>
        </p:nvSpPr>
        <p:spPr>
          <a:xfrm>
            <a:off x="4610100" y="1614488"/>
            <a:ext cx="4076700" cy="4229100"/>
          </a:xfrm>
          <a:prstGeom prst="flowChartConnector">
            <a:avLst/>
          </a:prstGeom>
          <a:solidFill>
            <a:schemeClr val="accent2"/>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TextBox 7"/>
          <p:cNvSpPr txBox="1">
            <a:spLocks noChangeArrowheads="1"/>
          </p:cNvSpPr>
          <p:nvPr/>
        </p:nvSpPr>
        <p:spPr bwMode="auto">
          <a:xfrm>
            <a:off x="5981700" y="2940050"/>
            <a:ext cx="1517650"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200">
                <a:latin typeface="Calibri" panose="020F0502020204030204" pitchFamily="34" charset="0"/>
              </a:rPr>
              <a:t>Medline</a:t>
            </a:r>
          </a:p>
          <a:p>
            <a:pPr algn="ctr" eaLnBrk="1" hangingPunct="1"/>
            <a:endParaRPr lang="en-US" altLang="en-US" sz="2200">
              <a:latin typeface="Calibri" panose="020F0502020204030204" pitchFamily="34" charset="0"/>
            </a:endParaRPr>
          </a:p>
        </p:txBody>
      </p:sp>
      <p:sp>
        <p:nvSpPr>
          <p:cNvPr id="10" name="Flowchart: Connector 9"/>
          <p:cNvSpPr/>
          <p:nvPr/>
        </p:nvSpPr>
        <p:spPr>
          <a:xfrm>
            <a:off x="3146425" y="2565113"/>
            <a:ext cx="2590800" cy="2846388"/>
          </a:xfrm>
          <a:prstGeom prst="flowChartConnector">
            <a:avLst/>
          </a:prstGeom>
          <a:solidFill>
            <a:schemeClr val="accent4">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1" name="TextBox 10"/>
          <p:cNvSpPr txBox="1">
            <a:spLocks noChangeArrowheads="1"/>
          </p:cNvSpPr>
          <p:nvPr/>
        </p:nvSpPr>
        <p:spPr bwMode="auto">
          <a:xfrm>
            <a:off x="4011614" y="3028951"/>
            <a:ext cx="12160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en-US" altLang="en-US" sz="2000">
                <a:latin typeface="Calibri" panose="020F0502020204030204" pitchFamily="34" charset="0"/>
              </a:rPr>
              <a:t>PubMed Central</a:t>
            </a:r>
          </a:p>
        </p:txBody>
      </p:sp>
      <p:sp>
        <p:nvSpPr>
          <p:cNvPr id="2" name="TextBox 1">
            <a:extLst>
              <a:ext uri="{FF2B5EF4-FFF2-40B4-BE49-F238E27FC236}">
                <a16:creationId xmlns:a16="http://schemas.microsoft.com/office/drawing/2014/main" id="{79738A16-B1BC-4391-B981-3DB4E35A0B3B}"/>
              </a:ext>
            </a:extLst>
          </p:cNvPr>
          <p:cNvSpPr txBox="1"/>
          <p:nvPr/>
        </p:nvSpPr>
        <p:spPr>
          <a:xfrm>
            <a:off x="1584511" y="71635"/>
            <a:ext cx="9022977" cy="1200329"/>
          </a:xfrm>
          <a:prstGeom prst="rect">
            <a:avLst/>
          </a:prstGeom>
        </p:spPr>
        <p:style>
          <a:lnRef idx="1">
            <a:schemeClr val="accent3"/>
          </a:lnRef>
          <a:fillRef idx="2">
            <a:schemeClr val="accent3"/>
          </a:fillRef>
          <a:effectRef idx="1">
            <a:schemeClr val="accent3"/>
          </a:effectRef>
          <a:fontRef idx="minor">
            <a:schemeClr val="dk1"/>
          </a:fontRef>
        </p:style>
        <p:txBody>
          <a:bodyPr wrap="square" rtlCol="0">
            <a:spAutoFit/>
          </a:bodyPr>
          <a:lstStyle/>
          <a:p>
            <a:pPr algn="ctr" rtl="1"/>
            <a:r>
              <a:rPr lang="fa-IR" sz="3600" dirty="0">
                <a:cs typeface="B Titr" panose="00000700000000000000" pitchFamily="2" charset="-78"/>
              </a:rPr>
              <a:t>تفاوت </a:t>
            </a:r>
            <a:r>
              <a:rPr lang="en-US" sz="3600" dirty="0">
                <a:cs typeface="B Titr" panose="00000700000000000000" pitchFamily="2" charset="-78"/>
              </a:rPr>
              <a:t>PubMed</a:t>
            </a:r>
            <a:r>
              <a:rPr lang="fa-IR" sz="3600" dirty="0">
                <a:cs typeface="B Titr" panose="00000700000000000000" pitchFamily="2" charset="-78"/>
              </a:rPr>
              <a:t>، </a:t>
            </a:r>
            <a:r>
              <a:rPr lang="en-US" sz="3600" dirty="0">
                <a:cs typeface="B Titr" panose="00000700000000000000" pitchFamily="2" charset="-78"/>
              </a:rPr>
              <a:t>Medline</a:t>
            </a:r>
            <a:r>
              <a:rPr lang="fa-IR" sz="3600" dirty="0">
                <a:cs typeface="B Titr" panose="00000700000000000000" pitchFamily="2" charset="-78"/>
              </a:rPr>
              <a:t> و </a:t>
            </a:r>
            <a:r>
              <a:rPr lang="en-US" sz="3600" dirty="0">
                <a:cs typeface="B Titr" panose="00000700000000000000" pitchFamily="2" charset="-78"/>
              </a:rPr>
              <a:t>PMC</a:t>
            </a:r>
            <a:endParaRPr lang="fa-IR" sz="3600" dirty="0">
              <a:cs typeface="B Titr" panose="00000700000000000000" pitchFamily="2" charset="-78"/>
            </a:endParaRPr>
          </a:p>
          <a:p>
            <a:pPr algn="r" rtl="1"/>
            <a:endParaRPr lang="en-US" sz="3600" dirty="0">
              <a:cs typeface="B Titr" panose="00000700000000000000" pitchFamily="2" charset="-78"/>
            </a:endParaRPr>
          </a:p>
        </p:txBody>
      </p:sp>
    </p:spTree>
    <p:extLst>
      <p:ext uri="{BB962C8B-B14F-4D97-AF65-F5344CB8AC3E}">
        <p14:creationId xmlns:p14="http://schemas.microsoft.com/office/powerpoint/2010/main" val="2406966144"/>
      </p:ext>
    </p:extLst>
  </p:cSld>
  <p:clrMapOvr>
    <a:masterClrMapping/>
  </p:clrMapOvr>
  <p:transition spd="med">
    <p:pull/>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319349" y="1295400"/>
            <a:ext cx="10285464" cy="4033540"/>
          </a:xfrm>
          <a:prstGeom prst="rect">
            <a:avLst/>
          </a:prstGeom>
        </p:spPr>
        <p:txBody>
          <a:bodyPr wrap="square">
            <a:spAutoFit/>
          </a:bodyPr>
          <a:lstStyle/>
          <a:p>
            <a:pPr marL="800100" indent="-40005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جستجوی</a:t>
            </a:r>
            <a:r>
              <a:rPr lang="en-US" sz="2800" b="1" dirty="0">
                <a:latin typeface="+mj-lt"/>
                <a:ea typeface="Calibri" panose="020F0502020204030204" pitchFamily="34" charset="0"/>
                <a:cs typeface="B Nazanin" panose="00000400000000000000" pitchFamily="2" charset="-78"/>
              </a:rPr>
              <a:t> </a:t>
            </a:r>
            <a:r>
              <a:rPr lang="fa-IR" sz="2800" b="1" dirty="0">
                <a:latin typeface="+mj-lt"/>
                <a:ea typeface="Calibri" panose="020F0502020204030204" pitchFamily="34" charset="0"/>
                <a:cs typeface="B Nazanin" panose="00000400000000000000" pitchFamily="2" charset="-78"/>
              </a:rPr>
              <a:t>کلیدواژه ای( ساده، پیشرفته): </a:t>
            </a:r>
            <a:r>
              <a:rPr lang="fa-IR" sz="2000" b="1" dirty="0">
                <a:latin typeface="+mj-lt"/>
                <a:ea typeface="Calibri" panose="020F0502020204030204" pitchFamily="34" charset="0"/>
                <a:cs typeface="B Nazanin" panose="00000400000000000000" pitchFamily="2" charset="-78"/>
              </a:rPr>
              <a:t>مقالاتی که کلیدواژه مورد نظر شما در آن مقالات وجود دارد بازیابی شده ولی مترادف های کلیدواژه مورد نظر را بازیابی نمی کند.</a:t>
            </a:r>
          </a:p>
          <a:p>
            <a:pPr marL="685800" indent="-342900" algn="r" rtl="1">
              <a:lnSpc>
                <a:spcPct val="107000"/>
              </a:lnSpc>
              <a:spcAft>
                <a:spcPts val="600"/>
              </a:spcAft>
              <a:buFont typeface="Arial" panose="020B0604020202020204" pitchFamily="34" charset="0"/>
              <a:buChar char="•"/>
              <a:defRPr/>
            </a:pPr>
            <a:r>
              <a:rPr lang="en-US" sz="2800" b="1" dirty="0" smtClean="0">
                <a:latin typeface="+mj-lt"/>
                <a:ea typeface="Calibri" panose="020F0502020204030204" pitchFamily="34" charset="0"/>
                <a:cs typeface="B Nazanin" panose="00000400000000000000" pitchFamily="2" charset="-78"/>
              </a:rPr>
              <a:t> </a:t>
            </a:r>
            <a:r>
              <a:rPr lang="fa-IR" sz="2800" b="1" dirty="0">
                <a:latin typeface="+mj-lt"/>
                <a:ea typeface="Calibri" panose="020F0502020204030204" pitchFamily="34" charset="0"/>
                <a:cs typeface="B Nazanin" panose="00000400000000000000" pitchFamily="2" charset="-78"/>
              </a:rPr>
              <a:t>جستجوی موضوعی از طریق اصطلاحنامه </a:t>
            </a:r>
            <a:r>
              <a:rPr lang="en-US" sz="2800" b="1" dirty="0">
                <a:latin typeface="+mj-lt"/>
                <a:ea typeface="Calibri" panose="020F0502020204030204" pitchFamily="34" charset="0"/>
                <a:cs typeface="B Nazanin" panose="00000400000000000000" pitchFamily="2" charset="-78"/>
              </a:rPr>
              <a:t>MeSH (Medical Subject </a:t>
            </a:r>
            <a:r>
              <a:rPr lang="en-US" sz="2800" b="1" dirty="0" smtClean="0">
                <a:latin typeface="+mj-lt"/>
                <a:ea typeface="Calibri" panose="020F0502020204030204" pitchFamily="34" charset="0"/>
                <a:cs typeface="B Nazanin" panose="00000400000000000000" pitchFamily="2" charset="-78"/>
              </a:rPr>
              <a:t>Heading</a:t>
            </a:r>
            <a:r>
              <a:rPr lang="en-US" sz="2800" b="1" dirty="0">
                <a:latin typeface="+mj-lt"/>
                <a:ea typeface="Calibri" panose="020F0502020204030204" pitchFamily="34" charset="0"/>
                <a:cs typeface="B Nazanin" panose="00000400000000000000" pitchFamily="2" charset="-78"/>
              </a:rPr>
              <a:t>)</a:t>
            </a:r>
            <a:r>
              <a:rPr lang="fa-IR" sz="2800" b="1" dirty="0">
                <a:latin typeface="+mj-lt"/>
                <a:ea typeface="Calibri" panose="020F0502020204030204" pitchFamily="34" charset="0"/>
                <a:cs typeface="B Nazanin" panose="00000400000000000000" pitchFamily="2" charset="-78"/>
              </a:rPr>
              <a:t> </a:t>
            </a:r>
            <a:r>
              <a:rPr lang="fa-IR" sz="2000" b="1" dirty="0">
                <a:latin typeface="+mj-lt"/>
                <a:ea typeface="Calibri" panose="020F0502020204030204" pitchFamily="34" charset="0"/>
                <a:cs typeface="B Nazanin" panose="00000400000000000000" pitchFamily="2" charset="-78"/>
              </a:rPr>
              <a:t>بازیابی مقالات با کلیدواژه مورد جستجو و تمامی مترادف های آن</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 امکان ارائه جزئیات جستجوها </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امکان فیلتر نتایج جستجو</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امکان دانلود تاریخچه جستجوهای انجام شده </a:t>
            </a:r>
          </a:p>
          <a:p>
            <a:pPr marL="742950" indent="-342900" algn="r" rtl="1">
              <a:lnSpc>
                <a:spcPct val="107000"/>
              </a:lnSpc>
              <a:spcAft>
                <a:spcPts val="600"/>
              </a:spcAft>
              <a:buFont typeface="Arial" panose="020B0604020202020204" pitchFamily="34" charset="0"/>
              <a:buChar char="•"/>
              <a:defRPr/>
            </a:pPr>
            <a:r>
              <a:rPr lang="fa-IR" sz="2800" b="1" dirty="0">
                <a:latin typeface="+mj-lt"/>
                <a:ea typeface="Calibri" panose="020F0502020204030204" pitchFamily="34" charset="0"/>
                <a:cs typeface="B Nazanin" panose="00000400000000000000" pitchFamily="2" charset="-78"/>
              </a:rPr>
              <a:t>ارائه پیوند بیرونی به مدارک </a:t>
            </a:r>
            <a:endParaRPr lang="en-US" sz="2800" b="1" dirty="0">
              <a:latin typeface="+mj-lt"/>
              <a:ea typeface="Calibri" panose="020F0502020204030204" pitchFamily="34" charset="0"/>
              <a:cs typeface="B Nazanin" panose="00000400000000000000" pitchFamily="2" charset="-78"/>
            </a:endParaRPr>
          </a:p>
        </p:txBody>
      </p:sp>
      <p:sp>
        <p:nvSpPr>
          <p:cNvPr id="15" name="Title 1"/>
          <p:cNvSpPr>
            <a:spLocks noGrp="1"/>
          </p:cNvSpPr>
          <p:nvPr>
            <p:ph type="title"/>
          </p:nvPr>
        </p:nvSpPr>
        <p:spPr>
          <a:xfrm>
            <a:off x="1524001" y="156754"/>
            <a:ext cx="9143999" cy="986246"/>
          </a:xfrm>
          <a:ln>
            <a:headEnd/>
            <a:tailEnd/>
          </a:ln>
        </p:spPr>
        <p:style>
          <a:lnRef idx="1">
            <a:schemeClr val="accent6"/>
          </a:lnRef>
          <a:fillRef idx="2">
            <a:schemeClr val="accent6"/>
          </a:fillRef>
          <a:effectRef idx="1">
            <a:schemeClr val="accent6"/>
          </a:effectRef>
          <a:fontRef idx="minor">
            <a:schemeClr val="dk1"/>
          </a:fontRef>
        </p:style>
        <p:txBody>
          <a:bodyPr rtlCol="0">
            <a:noAutofit/>
          </a:bodyPr>
          <a:lstStyle/>
          <a:p>
            <a:pPr algn="ctr" rtl="1">
              <a:defRPr/>
            </a:pPr>
            <a:r>
              <a:rPr lang="fa-IR" b="1" dirty="0">
                <a:ln w="9525">
                  <a:solidFill>
                    <a:schemeClr val="bg1"/>
                  </a:solidFill>
                  <a:prstDash val="solid"/>
                </a:ln>
                <a:solidFill>
                  <a:schemeClr val="tx2"/>
                </a:solidFill>
                <a:effectLst>
                  <a:outerShdw blurRad="12700" dist="38100" dir="2700000" algn="tl" rotWithShape="0">
                    <a:schemeClr val="accent5">
                      <a:lumMod val="60000"/>
                      <a:lumOff val="40000"/>
                    </a:schemeClr>
                  </a:outerShdw>
                </a:effectLst>
                <a:cs typeface="B Zar" panose="00000400000000000000" pitchFamily="2" charset="-78"/>
              </a:rPr>
              <a:t>ویژگی</a:t>
            </a:r>
            <a:r>
              <a:rPr lang="fa-IR" b="1" dirty="0">
                <a:ln w="13462">
                  <a:solidFill>
                    <a:schemeClr val="bg1"/>
                  </a:solidFill>
                  <a:prstDash val="solid"/>
                </a:ln>
                <a:solidFill>
                  <a:schemeClr val="tx2"/>
                </a:solidFill>
                <a:effectLst>
                  <a:outerShdw dist="38100" dir="2700000" algn="bl" rotWithShape="0">
                    <a:schemeClr val="accent5"/>
                  </a:outerShdw>
                </a:effectLst>
                <a:cs typeface="B Zar" panose="00000400000000000000" pitchFamily="2" charset="-78"/>
              </a:rPr>
              <a:t> </a:t>
            </a:r>
            <a:r>
              <a:rPr lang="fa-IR" b="1" dirty="0">
                <a:ln w="9525">
                  <a:solidFill>
                    <a:schemeClr val="bg1"/>
                  </a:solidFill>
                  <a:prstDash val="solid"/>
                </a:ln>
                <a:solidFill>
                  <a:schemeClr val="tx2"/>
                </a:solidFill>
                <a:effectLst>
                  <a:outerShdw blurRad="12700" dist="38100" dir="2700000" algn="tl" rotWithShape="0">
                    <a:schemeClr val="accent5">
                      <a:lumMod val="60000"/>
                      <a:lumOff val="40000"/>
                    </a:schemeClr>
                  </a:outerShdw>
                </a:effectLst>
                <a:cs typeface="B Zar" panose="00000400000000000000" pitchFamily="2" charset="-78"/>
              </a:rPr>
              <a:t>های</a:t>
            </a:r>
            <a:r>
              <a:rPr lang="fa-IR" b="1" dirty="0">
                <a:ln w="13462">
                  <a:solidFill>
                    <a:schemeClr val="bg1"/>
                  </a:solidFill>
                  <a:prstDash val="solid"/>
                </a:ln>
                <a:solidFill>
                  <a:schemeClr val="tx2"/>
                </a:solidFill>
                <a:effectLst>
                  <a:outerShdw dist="38100" dir="2700000" algn="bl" rotWithShape="0">
                    <a:schemeClr val="accent5"/>
                  </a:outerShdw>
                </a:effectLst>
                <a:cs typeface="B Zar" panose="00000400000000000000" pitchFamily="2" charset="-78"/>
              </a:rPr>
              <a:t> </a:t>
            </a:r>
            <a:r>
              <a:rPr lang="en-US" b="1" dirty="0">
                <a:ln w="9525">
                  <a:solidFill>
                    <a:schemeClr val="bg1"/>
                  </a:solidFill>
                  <a:prstDash val="solid"/>
                </a:ln>
                <a:solidFill>
                  <a:schemeClr val="tx2"/>
                </a:solidFill>
                <a:effectLst>
                  <a:outerShdw blurRad="12700" dist="38100" dir="2700000" algn="tl" rotWithShape="0">
                    <a:schemeClr val="accent5">
                      <a:lumMod val="60000"/>
                      <a:lumOff val="40000"/>
                    </a:schemeClr>
                  </a:outerShdw>
                </a:effectLst>
                <a:cs typeface="B Zar" panose="00000400000000000000" pitchFamily="2" charset="-78"/>
              </a:rPr>
              <a:t>PubMed</a:t>
            </a:r>
          </a:p>
        </p:txBody>
      </p:sp>
    </p:spTree>
    <p:extLst>
      <p:ext uri="{BB962C8B-B14F-4D97-AF65-F5344CB8AC3E}">
        <p14:creationId xmlns:p14="http://schemas.microsoft.com/office/powerpoint/2010/main" val="4014816464"/>
      </p:ext>
    </p:extLst>
  </p:cSld>
  <p:clrMapOvr>
    <a:masterClrMapping/>
  </p:clrMapOvr>
  <p:transition spd="slow">
    <p:push dir="u"/>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1999" cy="1393826"/>
          </a:xfrm>
          <a:solidFill>
            <a:schemeClr val="accent1">
              <a:lumMod val="20000"/>
              <a:lumOff val="80000"/>
            </a:schemeClr>
          </a:solidFill>
        </p:spPr>
        <p:txBody>
          <a:bodyPr rtlCol="0">
            <a:normAutofit fontScale="90000"/>
          </a:bodyPr>
          <a:lstStyle/>
          <a:p>
            <a:pPr algn="ctr" rtl="1">
              <a:defRPr/>
            </a:pPr>
            <a:r>
              <a:rPr lang="en-US" sz="2600" b="1" dirty="0">
                <a:solidFill>
                  <a:schemeClr val="tx2"/>
                </a:solidFill>
                <a:cs typeface="B Zar" panose="00000400000000000000" pitchFamily="2" charset="-78"/>
              </a:rPr>
              <a:t/>
            </a:r>
            <a:br>
              <a:rPr lang="en-US" sz="2600" b="1" dirty="0">
                <a:solidFill>
                  <a:schemeClr val="tx2"/>
                </a:solidFill>
                <a:cs typeface="B Zar" panose="00000400000000000000" pitchFamily="2" charset="-78"/>
              </a:rPr>
            </a:br>
            <a:r>
              <a:rPr lang="fa-IR" sz="2600" b="1" dirty="0">
                <a:solidFill>
                  <a:schemeClr val="tx2"/>
                </a:solidFill>
                <a:cs typeface="B Zar" panose="00000400000000000000" pitchFamily="2" charset="-78"/>
              </a:rPr>
              <a:t>آدرس دسترسی به </a:t>
            </a:r>
            <a:r>
              <a:rPr lang="en-US" sz="2600" b="1" dirty="0">
                <a:solidFill>
                  <a:schemeClr val="tx2"/>
                </a:solidFill>
                <a:cs typeface="B Zar" panose="00000400000000000000" pitchFamily="2" charset="-78"/>
              </a:rPr>
              <a:t>PubMed</a:t>
            </a:r>
            <a:r>
              <a:rPr lang="fa-IR" sz="2600" b="1" dirty="0">
                <a:solidFill>
                  <a:schemeClr val="tx2"/>
                </a:solidFill>
                <a:cs typeface="B Zar" panose="00000400000000000000" pitchFamily="2" charset="-78"/>
              </a:rPr>
              <a:t>   </a:t>
            </a:r>
            <a:br>
              <a:rPr lang="fa-IR" sz="2600" b="1" dirty="0">
                <a:solidFill>
                  <a:schemeClr val="tx2"/>
                </a:solidFill>
                <a:cs typeface="B Zar" panose="00000400000000000000" pitchFamily="2" charset="-78"/>
              </a:rPr>
            </a:br>
            <a:r>
              <a:rPr lang="en-US" sz="2800" b="1" dirty="0">
                <a:solidFill>
                  <a:schemeClr val="tx2"/>
                </a:solidFill>
              </a:rPr>
              <a:t>https://pubmed.ncbi.nlm.nih.gov</a:t>
            </a:r>
            <a:br>
              <a:rPr lang="en-US" sz="2800" b="1" dirty="0">
                <a:solidFill>
                  <a:schemeClr val="tx2"/>
                </a:solidFill>
              </a:rPr>
            </a:br>
            <a:endParaRPr lang="en-US" sz="2600" b="1" dirty="0">
              <a:solidFill>
                <a:schemeClr val="tx2"/>
              </a:solidFill>
              <a:cs typeface="B Zar" panose="00000400000000000000" pitchFamily="2" charset="-78"/>
            </a:endParaRPr>
          </a:p>
        </p:txBody>
      </p:sp>
      <p:sp>
        <p:nvSpPr>
          <p:cNvPr id="12292" name="Slide Number Placeholder 4"/>
          <p:cNvSpPr>
            <a:spLocks noGrp="1"/>
          </p:cNvSpPr>
          <p:nvPr>
            <p:ph type="sldNum" sz="quarter" idx="12"/>
          </p:nvPr>
        </p:nvSpPr>
        <p:spPr bwMode="auto">
          <a:xfrm>
            <a:off x="1981200" y="6356351"/>
            <a:ext cx="2133600" cy="365125"/>
          </a:xfrm>
          <a:ln>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l" eaLnBrk="1" hangingPunct="1"/>
            <a:fld id="{522472B8-E3ED-4322-9A01-198D2FAB0A06}" type="slidenum">
              <a:rPr lang="en-US" altLang="en-US">
                <a:solidFill>
                  <a:srgbClr val="898989"/>
                </a:solidFill>
                <a:latin typeface="Calibri" panose="020F0502020204030204" pitchFamily="34" charset="0"/>
              </a:rPr>
              <a:pPr algn="l" eaLnBrk="1" hangingPunct="1"/>
              <a:t>29</a:t>
            </a:fld>
            <a:endParaRPr lang="en-US" altLang="en-US">
              <a:solidFill>
                <a:srgbClr val="898989"/>
              </a:solidFill>
              <a:latin typeface="Calibri" panose="020F0502020204030204" pitchFamily="34" charset="0"/>
            </a:endParaRPr>
          </a:p>
        </p:txBody>
      </p:sp>
      <p:pic>
        <p:nvPicPr>
          <p:cNvPr id="4" name="Picture 3"/>
          <p:cNvPicPr>
            <a:picLocks noChangeAspect="1"/>
          </p:cNvPicPr>
          <p:nvPr/>
        </p:nvPicPr>
        <p:blipFill>
          <a:blip r:embed="rId3" cstate="print"/>
          <a:stretch>
            <a:fillRect/>
          </a:stretch>
        </p:blipFill>
        <p:spPr>
          <a:xfrm>
            <a:off x="1304245" y="1707652"/>
            <a:ext cx="9459550" cy="4235948"/>
          </a:xfrm>
          <a:prstGeom prst="rect">
            <a:avLst/>
          </a:prstGeom>
        </p:spPr>
      </p:pic>
    </p:spTree>
    <p:extLst>
      <p:ext uri="{BB962C8B-B14F-4D97-AF65-F5344CB8AC3E}">
        <p14:creationId xmlns:p14="http://schemas.microsoft.com/office/powerpoint/2010/main" val="3826610203"/>
      </p:ext>
    </p:extLst>
  </p:cSld>
  <p:clrMapOvr>
    <a:masterClrMapping/>
  </p:clrMapOvr>
  <mc:AlternateContent xmlns:mc="http://schemas.openxmlformats.org/markup-compatibility/2006">
    <mc:Choice xmlns:p14="http://schemas.microsoft.com/office/powerpoint/2010/main" Requires="p14">
      <p:transition spd="slow" p14:dur="1250">
        <p14:flip dir="r"/>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04AA7A8-5956-4B55-9DC6-B9FBA7AB6924}"/>
              </a:ext>
            </a:extLst>
          </p:cNvPr>
          <p:cNvSpPr>
            <a:spLocks noGrp="1"/>
          </p:cNvSpPr>
          <p:nvPr>
            <p:ph type="title"/>
          </p:nvPr>
        </p:nvSpPr>
        <p:spPr>
          <a:xfrm>
            <a:off x="2482089" y="665674"/>
            <a:ext cx="9022523" cy="1280890"/>
          </a:xfrm>
        </p:spPr>
        <p:style>
          <a:lnRef idx="1">
            <a:schemeClr val="accent4"/>
          </a:lnRef>
          <a:fillRef idx="2">
            <a:schemeClr val="accent4"/>
          </a:fillRef>
          <a:effectRef idx="1">
            <a:schemeClr val="accent4"/>
          </a:effectRef>
          <a:fontRef idx="minor">
            <a:schemeClr val="dk1"/>
          </a:fontRef>
        </p:style>
        <p:txBody>
          <a:bodyPr/>
          <a:lstStyle/>
          <a:p>
            <a:pPr rtl="1"/>
            <a:r>
              <a:rPr lang="fa-IR" dirty="0">
                <a:cs typeface="B Titr" panose="00000700000000000000" pitchFamily="2" charset="-78"/>
              </a:rPr>
              <a:t>استراتژی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F4E3E67F-5124-4C40-B182-2FF70423BF67}"/>
              </a:ext>
            </a:extLst>
          </p:cNvPr>
          <p:cNvSpPr>
            <a:spLocks noGrp="1"/>
          </p:cNvSpPr>
          <p:nvPr>
            <p:ph idx="1"/>
          </p:nvPr>
        </p:nvSpPr>
        <p:spPr>
          <a:xfrm>
            <a:off x="2482089" y="2272936"/>
            <a:ext cx="9022523" cy="3638285"/>
          </a:xfrm>
        </p:spPr>
        <p:txBody>
          <a:bodyPr>
            <a:normAutofit/>
          </a:bodyPr>
          <a:lstStyle/>
          <a:p>
            <a:pPr algn="r" rtl="1"/>
            <a:r>
              <a:rPr lang="fa-IR" sz="2800" dirty="0">
                <a:cs typeface="B Nazanin" panose="00000400000000000000" pitchFamily="2" charset="-78"/>
              </a:rPr>
              <a:t>برای تدوین استراتژی جستجو باید با </a:t>
            </a:r>
            <a:r>
              <a:rPr lang="fa-IR" sz="2800" dirty="0" smtClean="0">
                <a:solidFill>
                  <a:srgbClr val="C00000"/>
                </a:solidFill>
                <a:cs typeface="B Nazanin" panose="00000400000000000000" pitchFamily="2" charset="-78"/>
              </a:rPr>
              <a:t>عملگرها  </a:t>
            </a:r>
            <a:r>
              <a:rPr lang="fa-IR" sz="2800" dirty="0">
                <a:cs typeface="B Nazanin" panose="00000400000000000000" pitchFamily="2" charset="-78"/>
              </a:rPr>
              <a:t>و کارکرد هر کدام آشنا باشیم .</a:t>
            </a:r>
          </a:p>
          <a:p>
            <a:pPr algn="r" rtl="1"/>
            <a:r>
              <a:rPr lang="fa-IR" sz="2800" dirty="0">
                <a:cs typeface="B Nazanin" panose="00000400000000000000" pitchFamily="2" charset="-78"/>
              </a:rPr>
              <a:t> مرحله دوم در استراتژی جستجو انتخاب پایگاه اطلاعاتی مناسب است.</a:t>
            </a:r>
          </a:p>
        </p:txBody>
      </p:sp>
      <p:sp>
        <p:nvSpPr>
          <p:cNvPr id="4" name="Slide Number Placeholder 3">
            <a:extLst>
              <a:ext uri="{FF2B5EF4-FFF2-40B4-BE49-F238E27FC236}">
                <a16:creationId xmlns:a16="http://schemas.microsoft.com/office/drawing/2014/main" id="{3DA01095-1516-4E3A-8519-7700B042290E}"/>
              </a:ext>
            </a:extLst>
          </p:cNvPr>
          <p:cNvSpPr>
            <a:spLocks noGrp="1"/>
          </p:cNvSpPr>
          <p:nvPr>
            <p:ph type="sldNum" sz="quarter" idx="12"/>
          </p:nvPr>
        </p:nvSpPr>
        <p:spPr/>
        <p:txBody>
          <a:bodyPr/>
          <a:lstStyle/>
          <a:p>
            <a:fld id="{70DEB68B-DBB5-4F54-B6AD-E86FB4AEDA18}" type="slidenum">
              <a:rPr lang="en-US" smtClean="0"/>
              <a:t>3</a:t>
            </a:fld>
            <a:endParaRPr lang="en-US"/>
          </a:p>
        </p:txBody>
      </p:sp>
    </p:spTree>
    <p:extLst>
      <p:ext uri="{BB962C8B-B14F-4D97-AF65-F5344CB8AC3E}">
        <p14:creationId xmlns:p14="http://schemas.microsoft.com/office/powerpoint/2010/main" val="39388669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2EAC0F-0470-43F0-9C4F-A7100E8FE609}"/>
              </a:ext>
            </a:extLst>
          </p:cNvPr>
          <p:cNvSpPr>
            <a:spLocks noGrp="1"/>
          </p:cNvSpPr>
          <p:nvPr>
            <p:ph type="title"/>
          </p:nvPr>
        </p:nvSpPr>
        <p:spPr>
          <a:xfrm>
            <a:off x="838200" y="272956"/>
            <a:ext cx="10515600" cy="776462"/>
          </a:xfrm>
        </p:spPr>
        <p:txBody>
          <a:bodyPr/>
          <a:lstStyle/>
          <a:p>
            <a:pPr algn="ctr" rtl="1"/>
            <a:r>
              <a:rPr lang="fa-IR" dirty="0">
                <a:cs typeface="B Titr" panose="00000700000000000000" pitchFamily="2" charset="-78"/>
              </a:rPr>
              <a:t>صفحه جستجوی پیشرفته</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7D5AD4EA-0704-4AC9-B938-CA55BEEA1CC5}"/>
              </a:ext>
            </a:extLst>
          </p:cNvPr>
          <p:cNvPicPr>
            <a:picLocks noGrp="1" noChangeAspect="1"/>
          </p:cNvPicPr>
          <p:nvPr>
            <p:ph idx="1"/>
          </p:nvPr>
        </p:nvPicPr>
        <p:blipFill>
          <a:blip r:embed="rId2"/>
          <a:stretch>
            <a:fillRect/>
          </a:stretch>
        </p:blipFill>
        <p:spPr>
          <a:xfrm>
            <a:off x="1160060" y="1064525"/>
            <a:ext cx="9336077" cy="5556386"/>
          </a:xfrm>
        </p:spPr>
      </p:pic>
      <p:sp>
        <p:nvSpPr>
          <p:cNvPr id="6" name="Arrow: Right 5">
            <a:extLst>
              <a:ext uri="{FF2B5EF4-FFF2-40B4-BE49-F238E27FC236}">
                <a16:creationId xmlns:a16="http://schemas.microsoft.com/office/drawing/2014/main" id="{E70D7B25-DA93-4E70-B020-63A09A5EC641}"/>
              </a:ext>
            </a:extLst>
          </p:cNvPr>
          <p:cNvSpPr/>
          <p:nvPr/>
        </p:nvSpPr>
        <p:spPr>
          <a:xfrm>
            <a:off x="1937982" y="3261815"/>
            <a:ext cx="696036" cy="167185"/>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2EED7961-8AD8-4B4B-B906-DEDD3E3A37FB}"/>
              </a:ext>
            </a:extLst>
          </p:cNvPr>
          <p:cNvSpPr txBox="1"/>
          <p:nvPr/>
        </p:nvSpPr>
        <p:spPr>
          <a:xfrm>
            <a:off x="302397" y="2797791"/>
            <a:ext cx="1635585" cy="1754326"/>
          </a:xfrm>
          <a:prstGeom prst="rect">
            <a:avLst/>
          </a:prstGeom>
          <a:noFill/>
          <a:ln>
            <a:solidFill>
              <a:srgbClr val="FF0000"/>
            </a:solidFill>
          </a:ln>
        </p:spPr>
        <p:txBody>
          <a:bodyPr wrap="square" rtlCol="0">
            <a:spAutoFit/>
          </a:bodyPr>
          <a:lstStyle/>
          <a:p>
            <a:pPr algn="justLow" rtl="1"/>
            <a:r>
              <a:rPr lang="fa-IR" dirty="0">
                <a:cs typeface="B Nazanin" panose="00000400000000000000" pitchFamily="2" charset="-78"/>
              </a:rPr>
              <a:t>امکان جستجو در فیلد خاص مانند عنوان، چکیده، پدیدآور، مجله، سرعنوان‌های مش، تاریخ، ناشر و...</a:t>
            </a:r>
            <a:endParaRPr lang="en-US" dirty="0">
              <a:cs typeface="B Nazanin" panose="00000400000000000000" pitchFamily="2" charset="-78"/>
            </a:endParaRPr>
          </a:p>
        </p:txBody>
      </p:sp>
      <p:sp>
        <p:nvSpPr>
          <p:cNvPr id="8" name="Arrow: Left 7">
            <a:extLst>
              <a:ext uri="{FF2B5EF4-FFF2-40B4-BE49-F238E27FC236}">
                <a16:creationId xmlns:a16="http://schemas.microsoft.com/office/drawing/2014/main" id="{8DF95485-49F5-4BFD-94C1-3D22D7322A80}"/>
              </a:ext>
            </a:extLst>
          </p:cNvPr>
          <p:cNvSpPr/>
          <p:nvPr/>
        </p:nvSpPr>
        <p:spPr>
          <a:xfrm>
            <a:off x="9676263" y="3178222"/>
            <a:ext cx="577755" cy="167185"/>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9" name="TextBox 8">
            <a:extLst>
              <a:ext uri="{FF2B5EF4-FFF2-40B4-BE49-F238E27FC236}">
                <a16:creationId xmlns:a16="http://schemas.microsoft.com/office/drawing/2014/main" id="{F5DA87DD-3E0F-4EC8-8C5C-26236D6D3848}"/>
              </a:ext>
            </a:extLst>
          </p:cNvPr>
          <p:cNvSpPr txBox="1"/>
          <p:nvPr/>
        </p:nvSpPr>
        <p:spPr>
          <a:xfrm>
            <a:off x="10385946" y="3016155"/>
            <a:ext cx="1503657" cy="646331"/>
          </a:xfrm>
          <a:prstGeom prst="rect">
            <a:avLst/>
          </a:prstGeom>
          <a:noFill/>
          <a:ln>
            <a:solidFill>
              <a:srgbClr val="FF0000"/>
            </a:solidFill>
          </a:ln>
        </p:spPr>
        <p:txBody>
          <a:bodyPr wrap="square" rtlCol="0">
            <a:spAutoFit/>
          </a:bodyPr>
          <a:lstStyle/>
          <a:p>
            <a:pPr algn="justLow" rtl="1"/>
            <a:r>
              <a:rPr lang="fa-IR" dirty="0">
                <a:cs typeface="B Nazanin" panose="00000400000000000000" pitchFamily="2" charset="-78"/>
              </a:rPr>
              <a:t>امکان استفاده از عملگرهای بولین</a:t>
            </a:r>
            <a:endParaRPr lang="en-US" dirty="0">
              <a:cs typeface="B Nazanin" panose="00000400000000000000" pitchFamily="2" charset="-78"/>
            </a:endParaRPr>
          </a:p>
        </p:txBody>
      </p:sp>
      <p:sp>
        <p:nvSpPr>
          <p:cNvPr id="10" name="TextBox 9">
            <a:extLst>
              <a:ext uri="{FF2B5EF4-FFF2-40B4-BE49-F238E27FC236}">
                <a16:creationId xmlns:a16="http://schemas.microsoft.com/office/drawing/2014/main" id="{E7A515A9-DFDF-44DF-9A36-926E705BC3BA}"/>
              </a:ext>
            </a:extLst>
          </p:cNvPr>
          <p:cNvSpPr txBox="1"/>
          <p:nvPr/>
        </p:nvSpPr>
        <p:spPr>
          <a:xfrm>
            <a:off x="2634018" y="3932017"/>
            <a:ext cx="5691115" cy="776461"/>
          </a:xfrm>
          <a:prstGeom prst="rect">
            <a:avLst/>
          </a:prstGeom>
          <a:noFill/>
          <a:ln>
            <a:solidFill>
              <a:srgbClr val="FF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BDB6A440-0358-40FE-AC60-F6B806F3C365}"/>
              </a:ext>
            </a:extLst>
          </p:cNvPr>
          <p:cNvSpPr txBox="1"/>
          <p:nvPr/>
        </p:nvSpPr>
        <p:spPr>
          <a:xfrm>
            <a:off x="2729551" y="4062147"/>
            <a:ext cx="5595582" cy="646331"/>
          </a:xfrm>
          <a:prstGeom prst="rect">
            <a:avLst/>
          </a:prstGeom>
          <a:noFill/>
        </p:spPr>
        <p:txBody>
          <a:bodyPr wrap="square" rtlCol="0">
            <a:spAutoFit/>
          </a:bodyPr>
          <a:lstStyle/>
          <a:p>
            <a:pPr algn="r" rtl="1"/>
            <a:r>
              <a:rPr lang="fa-IR" dirty="0">
                <a:cs typeface="B Nazanin" panose="00000400000000000000" pitchFamily="2" charset="-78"/>
              </a:rPr>
              <a:t>پس از وارد کردن کلید واژه ها در فیلد جستجو و انتخاب عمگر مناسب، فرمول جستجو در این قسمت قرار می‌گیرد.</a:t>
            </a:r>
            <a:endParaRPr lang="en-US" dirty="0">
              <a:cs typeface="B Nazanin" panose="00000400000000000000" pitchFamily="2" charset="-78"/>
            </a:endParaRPr>
          </a:p>
        </p:txBody>
      </p:sp>
      <p:sp>
        <p:nvSpPr>
          <p:cNvPr id="12" name="TextBox 11">
            <a:extLst>
              <a:ext uri="{FF2B5EF4-FFF2-40B4-BE49-F238E27FC236}">
                <a16:creationId xmlns:a16="http://schemas.microsoft.com/office/drawing/2014/main" id="{2B6A80F6-2085-43C2-9C83-92FF6F5202DA}"/>
              </a:ext>
            </a:extLst>
          </p:cNvPr>
          <p:cNvSpPr txBox="1"/>
          <p:nvPr/>
        </p:nvSpPr>
        <p:spPr>
          <a:xfrm>
            <a:off x="4271749" y="3016155"/>
            <a:ext cx="4546851" cy="646331"/>
          </a:xfrm>
          <a:prstGeom prst="rect">
            <a:avLst/>
          </a:prstGeom>
          <a:noFill/>
          <a:ln>
            <a:solidFill>
              <a:srgbClr val="FF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B83B2C90-FF28-425C-B5A6-2CB8BB00AACC}"/>
              </a:ext>
            </a:extLst>
          </p:cNvPr>
          <p:cNvSpPr txBox="1"/>
          <p:nvPr/>
        </p:nvSpPr>
        <p:spPr>
          <a:xfrm>
            <a:off x="5281683" y="3178222"/>
            <a:ext cx="3220872" cy="338554"/>
          </a:xfrm>
          <a:prstGeom prst="rect">
            <a:avLst/>
          </a:prstGeom>
          <a:noFill/>
        </p:spPr>
        <p:txBody>
          <a:bodyPr wrap="square" rtlCol="0">
            <a:spAutoFit/>
          </a:bodyPr>
          <a:lstStyle/>
          <a:p>
            <a:pPr algn="just" rtl="1"/>
            <a:r>
              <a:rPr lang="fa-IR" sz="1600" dirty="0">
                <a:cs typeface="B Nazanin" panose="00000400000000000000" pitchFamily="2" charset="-78"/>
              </a:rPr>
              <a:t>کلیدواژه های جستجو را در این قسمت وارد کنید</a:t>
            </a:r>
            <a:endParaRPr lang="en-US" sz="1600" dirty="0">
              <a:cs typeface="B Nazanin" panose="00000400000000000000" pitchFamily="2" charset="-78"/>
            </a:endParaRPr>
          </a:p>
        </p:txBody>
      </p:sp>
      <p:sp>
        <p:nvSpPr>
          <p:cNvPr id="14" name="Arrow: Right 13">
            <a:extLst>
              <a:ext uri="{FF2B5EF4-FFF2-40B4-BE49-F238E27FC236}">
                <a16:creationId xmlns:a16="http://schemas.microsoft.com/office/drawing/2014/main" id="{E1895168-B977-40DA-8182-13B0C5D55D47}"/>
              </a:ext>
            </a:extLst>
          </p:cNvPr>
          <p:cNvSpPr/>
          <p:nvPr/>
        </p:nvSpPr>
        <p:spPr>
          <a:xfrm>
            <a:off x="2006221" y="5709883"/>
            <a:ext cx="559557" cy="167184"/>
          </a:xfrm>
          <a:prstGeom prst="rightArrow">
            <a:avLst/>
          </a:prstGeom>
        </p:spPr>
        <p:style>
          <a:lnRef idx="1">
            <a:schemeClr val="accent6"/>
          </a:lnRef>
          <a:fillRef idx="2">
            <a:schemeClr val="accent6"/>
          </a:fillRef>
          <a:effectRef idx="1">
            <a:schemeClr val="accent6"/>
          </a:effectRef>
          <a:fontRef idx="minor">
            <a:schemeClr val="dk1"/>
          </a:fontRef>
        </p:style>
        <p:txBody>
          <a:bodyPr rtlCol="0" anchor="ctr"/>
          <a:lstStyle/>
          <a:p>
            <a:pPr algn="ctr"/>
            <a:endParaRPr lang="en-US"/>
          </a:p>
        </p:txBody>
      </p:sp>
      <p:sp>
        <p:nvSpPr>
          <p:cNvPr id="15" name="TextBox 14">
            <a:extLst>
              <a:ext uri="{FF2B5EF4-FFF2-40B4-BE49-F238E27FC236}">
                <a16:creationId xmlns:a16="http://schemas.microsoft.com/office/drawing/2014/main" id="{98A7068D-6833-47BE-82C9-2F1BB67348F5}"/>
              </a:ext>
            </a:extLst>
          </p:cNvPr>
          <p:cNvSpPr txBox="1"/>
          <p:nvPr/>
        </p:nvSpPr>
        <p:spPr>
          <a:xfrm>
            <a:off x="95535" y="5254388"/>
            <a:ext cx="1842448" cy="1477328"/>
          </a:xfrm>
          <a:prstGeom prst="rect">
            <a:avLst/>
          </a:prstGeom>
          <a:noFill/>
          <a:ln>
            <a:solidFill>
              <a:srgbClr val="FF0000"/>
            </a:solidFill>
          </a:ln>
        </p:spPr>
        <p:txBody>
          <a:bodyPr wrap="square" rtlCol="0">
            <a:spAutoFit/>
          </a:bodyPr>
          <a:lstStyle/>
          <a:p>
            <a:pPr algn="r" rtl="1"/>
            <a:r>
              <a:rPr lang="fa-IR" dirty="0">
                <a:cs typeface="B Nazanin" panose="00000400000000000000" pitchFamily="2" charset="-78"/>
              </a:rPr>
              <a:t>سابقه‌ی جستجوهای قبل در این قسمت قرار می‌گیرد که امکان ترکیب نتایج نیز وجود دارد.</a:t>
            </a:r>
            <a:endParaRPr lang="en-US" dirty="0">
              <a:cs typeface="B Nazanin" panose="00000400000000000000" pitchFamily="2" charset="-78"/>
            </a:endParaRPr>
          </a:p>
        </p:txBody>
      </p:sp>
    </p:spTree>
    <p:extLst>
      <p:ext uri="{BB962C8B-B14F-4D97-AF65-F5344CB8AC3E}">
        <p14:creationId xmlns:p14="http://schemas.microsoft.com/office/powerpoint/2010/main" val="1682399271"/>
      </p:ext>
    </p:extLst>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4ADFAD-AD61-41F2-B715-4D6B988BFF02}"/>
              </a:ext>
            </a:extLst>
          </p:cNvPr>
          <p:cNvSpPr>
            <a:spLocks noGrp="1"/>
          </p:cNvSpPr>
          <p:nvPr>
            <p:ph type="title"/>
          </p:nvPr>
        </p:nvSpPr>
        <p:spPr>
          <a:xfrm>
            <a:off x="838200" y="365126"/>
            <a:ext cx="10515600" cy="692150"/>
          </a:xfrm>
        </p:spPr>
        <p:txBody>
          <a:bodyPr>
            <a:normAutofit fontScale="90000"/>
          </a:bodyPr>
          <a:lstStyle/>
          <a:p>
            <a:pPr algn="ctr" rtl="1"/>
            <a:r>
              <a:rPr lang="fa-IR" dirty="0">
                <a:cs typeface="B Titr" panose="00000700000000000000" pitchFamily="2" charset="-78"/>
              </a:rPr>
              <a:t>صفحه نتایج جستجو</a:t>
            </a:r>
            <a:endParaRPr lang="en-US" dirty="0">
              <a:cs typeface="B Titr" panose="00000700000000000000" pitchFamily="2" charset="-78"/>
            </a:endParaRPr>
          </a:p>
        </p:txBody>
      </p:sp>
      <p:sp>
        <p:nvSpPr>
          <p:cNvPr id="7" name="Content Placeholder 6">
            <a:extLst>
              <a:ext uri="{FF2B5EF4-FFF2-40B4-BE49-F238E27FC236}">
                <a16:creationId xmlns:a16="http://schemas.microsoft.com/office/drawing/2014/main" id="{DF055663-1558-4339-B01D-B98A2E98E52E}"/>
              </a:ext>
            </a:extLst>
          </p:cNvPr>
          <p:cNvSpPr>
            <a:spLocks noGrp="1"/>
          </p:cNvSpPr>
          <p:nvPr>
            <p:ph idx="1"/>
          </p:nvPr>
        </p:nvSpPr>
        <p:spPr/>
        <p:txBody>
          <a:bodyPr/>
          <a:lstStyle/>
          <a:p>
            <a:endParaRPr lang="en-US" dirty="0"/>
          </a:p>
        </p:txBody>
      </p:sp>
      <p:pic>
        <p:nvPicPr>
          <p:cNvPr id="8" name="Content Placeholder 4">
            <a:extLst>
              <a:ext uri="{FF2B5EF4-FFF2-40B4-BE49-F238E27FC236}">
                <a16:creationId xmlns:a16="http://schemas.microsoft.com/office/drawing/2014/main" id="{29B02366-6A8A-45AF-87CA-A0258BD666F3}"/>
              </a:ext>
            </a:extLst>
          </p:cNvPr>
          <p:cNvPicPr>
            <a:picLocks noChangeAspect="1"/>
          </p:cNvPicPr>
          <p:nvPr/>
        </p:nvPicPr>
        <p:blipFill>
          <a:blip r:embed="rId2"/>
          <a:stretch>
            <a:fillRect/>
          </a:stretch>
        </p:blipFill>
        <p:spPr>
          <a:xfrm>
            <a:off x="838200" y="1155332"/>
            <a:ext cx="9588347" cy="5687860"/>
          </a:xfrm>
          <a:prstGeom prst="rect">
            <a:avLst/>
          </a:prstGeom>
          <a:ln w="28575">
            <a:noFill/>
          </a:ln>
        </p:spPr>
      </p:pic>
      <p:sp>
        <p:nvSpPr>
          <p:cNvPr id="10" name="TextBox 9">
            <a:extLst>
              <a:ext uri="{FF2B5EF4-FFF2-40B4-BE49-F238E27FC236}">
                <a16:creationId xmlns:a16="http://schemas.microsoft.com/office/drawing/2014/main" id="{135F1D67-0E6F-4C26-940A-6158E812BB06}"/>
              </a:ext>
            </a:extLst>
          </p:cNvPr>
          <p:cNvSpPr txBox="1"/>
          <p:nvPr/>
        </p:nvSpPr>
        <p:spPr>
          <a:xfrm>
            <a:off x="3943350" y="2138363"/>
            <a:ext cx="2152650" cy="542925"/>
          </a:xfrm>
          <a:prstGeom prst="rect">
            <a:avLst/>
          </a:prstGeom>
          <a:noFill/>
          <a:ln>
            <a:solidFill>
              <a:srgbClr val="FF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08DD8FF0-894F-4066-8804-28D71C43AEE4}"/>
              </a:ext>
            </a:extLst>
          </p:cNvPr>
          <p:cNvSpPr txBox="1"/>
          <p:nvPr/>
        </p:nvSpPr>
        <p:spPr>
          <a:xfrm>
            <a:off x="6240036" y="2240548"/>
            <a:ext cx="1160889" cy="338554"/>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فرمول جستجو</a:t>
            </a:r>
            <a:endParaRPr lang="en-US" sz="1600" dirty="0">
              <a:solidFill>
                <a:srgbClr val="FF0000"/>
              </a:solidFill>
              <a:cs typeface="B Nazanin" panose="00000400000000000000" pitchFamily="2" charset="-78"/>
            </a:endParaRPr>
          </a:p>
        </p:txBody>
      </p:sp>
      <p:sp>
        <p:nvSpPr>
          <p:cNvPr id="12" name="TextBox 11">
            <a:extLst>
              <a:ext uri="{FF2B5EF4-FFF2-40B4-BE49-F238E27FC236}">
                <a16:creationId xmlns:a16="http://schemas.microsoft.com/office/drawing/2014/main" id="{63CE489D-9D4C-4334-B0EE-307C9EDBAEC9}"/>
              </a:ext>
            </a:extLst>
          </p:cNvPr>
          <p:cNvSpPr txBox="1"/>
          <p:nvPr/>
        </p:nvSpPr>
        <p:spPr>
          <a:xfrm>
            <a:off x="1765453" y="3193576"/>
            <a:ext cx="2177897" cy="3747672"/>
          </a:xfrm>
          <a:prstGeom prst="rect">
            <a:avLst/>
          </a:prstGeom>
          <a:noFill/>
          <a:ln>
            <a:solidFill>
              <a:srgbClr val="FF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F4E34555-5D9A-4C38-89BF-3E27D47785A3}"/>
              </a:ext>
            </a:extLst>
          </p:cNvPr>
          <p:cNvSpPr txBox="1"/>
          <p:nvPr/>
        </p:nvSpPr>
        <p:spPr>
          <a:xfrm>
            <a:off x="1576387" y="3316406"/>
            <a:ext cx="2177896" cy="369332"/>
          </a:xfrm>
          <a:prstGeom prst="rect">
            <a:avLst/>
          </a:prstGeom>
          <a:noFill/>
        </p:spPr>
        <p:txBody>
          <a:bodyPr wrap="square" rtlCol="0">
            <a:spAutoFit/>
          </a:bodyPr>
          <a:lstStyle/>
          <a:p>
            <a:pPr algn="r" rtl="1"/>
            <a:r>
              <a:rPr lang="fa-IR" b="1" dirty="0">
                <a:solidFill>
                  <a:srgbClr val="FF0000"/>
                </a:solidFill>
                <a:cs typeface="B Nazanin" panose="00000400000000000000" pitchFamily="2" charset="-78"/>
              </a:rPr>
              <a:t>امکانات فیلتر نتایج</a:t>
            </a:r>
            <a:endParaRPr lang="en-US" b="1" dirty="0">
              <a:solidFill>
                <a:srgbClr val="FF0000"/>
              </a:solidFill>
              <a:cs typeface="B Nazanin" panose="00000400000000000000" pitchFamily="2" charset="-78"/>
            </a:endParaRPr>
          </a:p>
        </p:txBody>
      </p:sp>
      <p:sp>
        <p:nvSpPr>
          <p:cNvPr id="15" name="Arrow: Left 14">
            <a:extLst>
              <a:ext uri="{FF2B5EF4-FFF2-40B4-BE49-F238E27FC236}">
                <a16:creationId xmlns:a16="http://schemas.microsoft.com/office/drawing/2014/main" id="{63435342-A1AE-46B8-978D-770CC0565AF6}"/>
              </a:ext>
            </a:extLst>
          </p:cNvPr>
          <p:cNvSpPr/>
          <p:nvPr/>
        </p:nvSpPr>
        <p:spPr>
          <a:xfrm>
            <a:off x="8120418" y="4321565"/>
            <a:ext cx="1037230" cy="248292"/>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86271072-0B9F-4625-8F5A-9BF838C70912}"/>
              </a:ext>
            </a:extLst>
          </p:cNvPr>
          <p:cNvSpPr txBox="1"/>
          <p:nvPr/>
        </p:nvSpPr>
        <p:spPr>
          <a:xfrm>
            <a:off x="9403306" y="3685738"/>
            <a:ext cx="2579427" cy="2031325"/>
          </a:xfrm>
          <a:prstGeom prst="rect">
            <a:avLst/>
          </a:prstGeom>
          <a:noFill/>
        </p:spPr>
        <p:txBody>
          <a:bodyPr wrap="square" rtlCol="0">
            <a:spAutoFit/>
          </a:bodyPr>
          <a:lstStyle/>
          <a:p>
            <a:pPr algn="just" rtl="1"/>
            <a:r>
              <a:rPr lang="fa-IR" dirty="0">
                <a:cs typeface="B Nazanin" panose="00000400000000000000" pitchFamily="2" charset="-78"/>
              </a:rPr>
              <a:t>رکودهای نتیجه جستجو شامل عنوان مقاله یا کتاب، نویسندگان، سال نشر، شناسه پابمد آی دی ، </a:t>
            </a:r>
            <a:r>
              <a:rPr lang="en-US" dirty="0">
                <a:cs typeface="B Nazanin" panose="00000400000000000000" pitchFamily="2" charset="-78"/>
              </a:rPr>
              <a:t>DOI </a:t>
            </a:r>
            <a:r>
              <a:rPr lang="fa-IR" dirty="0">
                <a:cs typeface="B Nazanin" panose="00000400000000000000" pitchFamily="2" charset="-78"/>
              </a:rPr>
              <a:t> و چکیده مختصر.</a:t>
            </a:r>
          </a:p>
          <a:p>
            <a:pPr algn="just" rtl="1"/>
            <a:r>
              <a:rPr lang="fa-IR" dirty="0">
                <a:cs typeface="B Nazanin" panose="00000400000000000000" pitchFamily="2" charset="-78"/>
              </a:rPr>
              <a:t>با کلیک بر روی عنوان وارد صفحه مقاله شده و اطلاعات مبسوط در آن صفحه قرار دارد.</a:t>
            </a:r>
            <a:endParaRPr lang="en-US" dirty="0">
              <a:cs typeface="B Nazanin" panose="00000400000000000000" pitchFamily="2" charset="-78"/>
            </a:endParaRPr>
          </a:p>
        </p:txBody>
      </p:sp>
      <p:sp>
        <p:nvSpPr>
          <p:cNvPr id="17" name="TextBox 16">
            <a:extLst>
              <a:ext uri="{FF2B5EF4-FFF2-40B4-BE49-F238E27FC236}">
                <a16:creationId xmlns:a16="http://schemas.microsoft.com/office/drawing/2014/main" id="{BE4EC7E2-E1C1-4325-8281-E96D8EC294FC}"/>
              </a:ext>
            </a:extLst>
          </p:cNvPr>
          <p:cNvSpPr txBox="1"/>
          <p:nvPr/>
        </p:nvSpPr>
        <p:spPr>
          <a:xfrm>
            <a:off x="6728346" y="2797791"/>
            <a:ext cx="2429302" cy="451604"/>
          </a:xfrm>
          <a:prstGeom prst="rect">
            <a:avLst/>
          </a:prstGeom>
          <a:noFill/>
          <a:ln>
            <a:solidFill>
              <a:srgbClr val="FF0000"/>
            </a:solidFill>
          </a:ln>
        </p:spPr>
        <p:txBody>
          <a:bodyPr wrap="square" rtlCol="0">
            <a:spAutoFit/>
          </a:bodyPr>
          <a:lstStyle/>
          <a:p>
            <a:endParaRPr lang="en-US" dirty="0"/>
          </a:p>
        </p:txBody>
      </p:sp>
      <p:sp>
        <p:nvSpPr>
          <p:cNvPr id="18" name="TextBox 17">
            <a:extLst>
              <a:ext uri="{FF2B5EF4-FFF2-40B4-BE49-F238E27FC236}">
                <a16:creationId xmlns:a16="http://schemas.microsoft.com/office/drawing/2014/main" id="{2999CA97-AD7A-4307-AA52-02977123C799}"/>
              </a:ext>
            </a:extLst>
          </p:cNvPr>
          <p:cNvSpPr txBox="1"/>
          <p:nvPr/>
        </p:nvSpPr>
        <p:spPr>
          <a:xfrm>
            <a:off x="8652681" y="2797791"/>
            <a:ext cx="3439305" cy="338554"/>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قابلیت مرتب کردن نتایج بر اساس آیتم‌های مختلف</a:t>
            </a:r>
            <a:endParaRPr lang="en-US" sz="16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3071964329"/>
      </p:ext>
    </p:extLst>
  </p:cSld>
  <p:clrMapOvr>
    <a:masterClrMapping/>
  </p:clrMapOvr>
  <p:transition spd="slow">
    <p:push dir="u"/>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A45FBB-55F5-4C4F-AA40-9041731FBEE8}"/>
              </a:ext>
            </a:extLst>
          </p:cNvPr>
          <p:cNvSpPr>
            <a:spLocks noGrp="1"/>
          </p:cNvSpPr>
          <p:nvPr>
            <p:ph type="title"/>
          </p:nvPr>
        </p:nvSpPr>
        <p:spPr>
          <a:xfrm>
            <a:off x="838200" y="365126"/>
            <a:ext cx="10515600" cy="807790"/>
          </a:xfrm>
        </p:spPr>
        <p:txBody>
          <a:bodyPr/>
          <a:lstStyle/>
          <a:p>
            <a:pPr algn="ctr" rtl="1"/>
            <a:r>
              <a:rPr lang="fa-IR" dirty="0">
                <a:cs typeface="B Titr" panose="00000700000000000000" pitchFamily="2" charset="-78"/>
              </a:rPr>
              <a:t>صفحه مقاله </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CDA70CD9-A1D9-4A93-9500-F7D0022CB922}"/>
              </a:ext>
            </a:extLst>
          </p:cNvPr>
          <p:cNvPicPr>
            <a:picLocks noGrp="1" noChangeAspect="1"/>
          </p:cNvPicPr>
          <p:nvPr>
            <p:ph idx="1"/>
          </p:nvPr>
        </p:nvPicPr>
        <p:blipFill>
          <a:blip r:embed="rId2"/>
          <a:stretch>
            <a:fillRect/>
          </a:stretch>
        </p:blipFill>
        <p:spPr>
          <a:xfrm>
            <a:off x="996287" y="1050877"/>
            <a:ext cx="9478750" cy="5232777"/>
          </a:xfrm>
        </p:spPr>
      </p:pic>
      <p:sp>
        <p:nvSpPr>
          <p:cNvPr id="6" name="Arrow: Right 5">
            <a:extLst>
              <a:ext uri="{FF2B5EF4-FFF2-40B4-BE49-F238E27FC236}">
                <a16:creationId xmlns:a16="http://schemas.microsoft.com/office/drawing/2014/main" id="{139B7381-4790-46A1-8B9D-586FD2B113B1}"/>
              </a:ext>
            </a:extLst>
          </p:cNvPr>
          <p:cNvSpPr/>
          <p:nvPr/>
        </p:nvSpPr>
        <p:spPr>
          <a:xfrm>
            <a:off x="2115403" y="2988860"/>
            <a:ext cx="614149" cy="44014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6DB4BD73-022C-45A7-83AE-9D58CD7BA442}"/>
              </a:ext>
            </a:extLst>
          </p:cNvPr>
          <p:cNvSpPr txBox="1"/>
          <p:nvPr/>
        </p:nvSpPr>
        <p:spPr>
          <a:xfrm>
            <a:off x="838200" y="2988860"/>
            <a:ext cx="1072487"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عنوان مقاله</a:t>
            </a:r>
            <a:endParaRPr lang="en-US" dirty="0">
              <a:solidFill>
                <a:srgbClr val="FF0000"/>
              </a:solidFill>
              <a:cs typeface="B Nazanin" panose="00000400000000000000" pitchFamily="2" charset="-78"/>
            </a:endParaRPr>
          </a:p>
        </p:txBody>
      </p:sp>
      <p:sp>
        <p:nvSpPr>
          <p:cNvPr id="8" name="Arrow: Right 7">
            <a:extLst>
              <a:ext uri="{FF2B5EF4-FFF2-40B4-BE49-F238E27FC236}">
                <a16:creationId xmlns:a16="http://schemas.microsoft.com/office/drawing/2014/main" id="{D71B37C9-9DBF-4738-B46A-F0DDF2B721BF}"/>
              </a:ext>
            </a:extLst>
          </p:cNvPr>
          <p:cNvSpPr/>
          <p:nvPr/>
        </p:nvSpPr>
        <p:spPr>
          <a:xfrm>
            <a:off x="2115403" y="3875964"/>
            <a:ext cx="614149" cy="44014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9" name="TextBox 8">
            <a:extLst>
              <a:ext uri="{FF2B5EF4-FFF2-40B4-BE49-F238E27FC236}">
                <a16:creationId xmlns:a16="http://schemas.microsoft.com/office/drawing/2014/main" id="{F5C47CF6-83BA-4608-9DFF-75DAEA9D7D5C}"/>
              </a:ext>
            </a:extLst>
          </p:cNvPr>
          <p:cNvSpPr txBox="1"/>
          <p:nvPr/>
        </p:nvSpPr>
        <p:spPr>
          <a:xfrm>
            <a:off x="838200" y="3875964"/>
            <a:ext cx="1072488" cy="369332"/>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نویسندگان</a:t>
            </a:r>
            <a:endParaRPr lang="en-US" dirty="0">
              <a:solidFill>
                <a:srgbClr val="FF0000"/>
              </a:solidFill>
              <a:cs typeface="B Nazanin" panose="00000400000000000000" pitchFamily="2" charset="-78"/>
            </a:endParaRPr>
          </a:p>
        </p:txBody>
      </p:sp>
      <p:sp>
        <p:nvSpPr>
          <p:cNvPr id="10" name="Arrow: Right 9">
            <a:extLst>
              <a:ext uri="{FF2B5EF4-FFF2-40B4-BE49-F238E27FC236}">
                <a16:creationId xmlns:a16="http://schemas.microsoft.com/office/drawing/2014/main" id="{13D83A7F-26DE-40E8-B867-4E6E8475A6F4}"/>
              </a:ext>
            </a:extLst>
          </p:cNvPr>
          <p:cNvSpPr/>
          <p:nvPr/>
        </p:nvSpPr>
        <p:spPr>
          <a:xfrm>
            <a:off x="2115402" y="5120391"/>
            <a:ext cx="614149" cy="440140"/>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1" name="TextBox 10">
            <a:extLst>
              <a:ext uri="{FF2B5EF4-FFF2-40B4-BE49-F238E27FC236}">
                <a16:creationId xmlns:a16="http://schemas.microsoft.com/office/drawing/2014/main" id="{75EA9DF8-A4AF-44E0-81A5-24B84C51C72E}"/>
              </a:ext>
            </a:extLst>
          </p:cNvPr>
          <p:cNvSpPr txBox="1"/>
          <p:nvPr/>
        </p:nvSpPr>
        <p:spPr>
          <a:xfrm>
            <a:off x="477672" y="5160792"/>
            <a:ext cx="1489122" cy="646331"/>
          </a:xfrm>
          <a:prstGeom prst="rect">
            <a:avLst/>
          </a:prstGeom>
          <a:noFill/>
        </p:spPr>
        <p:txBody>
          <a:bodyPr wrap="square" rtlCol="0">
            <a:spAutoFit/>
          </a:bodyPr>
          <a:lstStyle/>
          <a:p>
            <a:pPr algn="r" rtl="1"/>
            <a:r>
              <a:rPr lang="fa-IR" dirty="0">
                <a:solidFill>
                  <a:srgbClr val="FF0000"/>
                </a:solidFill>
                <a:cs typeface="B Nazanin" panose="00000400000000000000" pitchFamily="2" charset="-78"/>
              </a:rPr>
              <a:t>چکیده</a:t>
            </a:r>
          </a:p>
          <a:p>
            <a:pPr algn="r" rtl="1"/>
            <a:endParaRPr lang="fa-IR" dirty="0">
              <a:cs typeface="B Nazanin" panose="00000400000000000000" pitchFamily="2" charset="-78"/>
            </a:endParaRPr>
          </a:p>
        </p:txBody>
      </p:sp>
      <p:sp>
        <p:nvSpPr>
          <p:cNvPr id="12" name="TextBox 11">
            <a:extLst>
              <a:ext uri="{FF2B5EF4-FFF2-40B4-BE49-F238E27FC236}">
                <a16:creationId xmlns:a16="http://schemas.microsoft.com/office/drawing/2014/main" id="{84D65D51-370D-4AC0-A5E5-FBCFFF2A3D5B}"/>
              </a:ext>
            </a:extLst>
          </p:cNvPr>
          <p:cNvSpPr txBox="1"/>
          <p:nvPr/>
        </p:nvSpPr>
        <p:spPr>
          <a:xfrm>
            <a:off x="117525" y="5964072"/>
            <a:ext cx="2407312" cy="646331"/>
          </a:xfrm>
          <a:prstGeom prst="rect">
            <a:avLst/>
          </a:prstGeom>
          <a:noFill/>
        </p:spPr>
        <p:txBody>
          <a:bodyPr wrap="square" rtlCol="0">
            <a:spAutoFit/>
          </a:bodyPr>
          <a:lstStyle/>
          <a:p>
            <a:pPr algn="just" rtl="1"/>
            <a:r>
              <a:rPr lang="fa-IR" dirty="0">
                <a:cs typeface="B Nazanin" panose="00000400000000000000" pitchFamily="2" charset="-78"/>
              </a:rPr>
              <a:t>اطلاعات بیشتر مقاله با اسکرول کردن قابل دریافت است</a:t>
            </a:r>
            <a:endParaRPr lang="en-US" dirty="0">
              <a:cs typeface="B Nazanin" panose="00000400000000000000" pitchFamily="2" charset="-78"/>
            </a:endParaRPr>
          </a:p>
        </p:txBody>
      </p:sp>
      <p:sp>
        <p:nvSpPr>
          <p:cNvPr id="13" name="Arrow: Left 12">
            <a:extLst>
              <a:ext uri="{FF2B5EF4-FFF2-40B4-BE49-F238E27FC236}">
                <a16:creationId xmlns:a16="http://schemas.microsoft.com/office/drawing/2014/main" id="{BE3D6E6F-B310-4862-BDE8-363C0C9C8237}"/>
              </a:ext>
            </a:extLst>
          </p:cNvPr>
          <p:cNvSpPr/>
          <p:nvPr/>
        </p:nvSpPr>
        <p:spPr>
          <a:xfrm>
            <a:off x="9130352" y="3057252"/>
            <a:ext cx="614149" cy="204564"/>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4" name="TextBox 13">
            <a:extLst>
              <a:ext uri="{FF2B5EF4-FFF2-40B4-BE49-F238E27FC236}">
                <a16:creationId xmlns:a16="http://schemas.microsoft.com/office/drawing/2014/main" id="{7315796E-D1A1-4F85-8240-B06E69AD93F1}"/>
              </a:ext>
            </a:extLst>
          </p:cNvPr>
          <p:cNvSpPr txBox="1"/>
          <p:nvPr/>
        </p:nvSpPr>
        <p:spPr>
          <a:xfrm>
            <a:off x="9744501" y="2988860"/>
            <a:ext cx="2333768" cy="338554"/>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دانلود رایگان مقاله از طریق </a:t>
            </a:r>
            <a:r>
              <a:rPr lang="en-US" sz="1600" dirty="0">
                <a:solidFill>
                  <a:srgbClr val="FF0000"/>
                </a:solidFill>
                <a:cs typeface="B Nazanin" panose="00000400000000000000" pitchFamily="2" charset="-78"/>
              </a:rPr>
              <a:t>PMC</a:t>
            </a:r>
          </a:p>
        </p:txBody>
      </p:sp>
      <p:sp>
        <p:nvSpPr>
          <p:cNvPr id="15" name="Arrow: Left 14">
            <a:extLst>
              <a:ext uri="{FF2B5EF4-FFF2-40B4-BE49-F238E27FC236}">
                <a16:creationId xmlns:a16="http://schemas.microsoft.com/office/drawing/2014/main" id="{E359F252-D2B9-4007-86D4-9A01D7CE7990}"/>
              </a:ext>
            </a:extLst>
          </p:cNvPr>
          <p:cNvSpPr/>
          <p:nvPr/>
        </p:nvSpPr>
        <p:spPr>
          <a:xfrm>
            <a:off x="9157647" y="2716210"/>
            <a:ext cx="614149" cy="204564"/>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6" name="TextBox 15">
            <a:extLst>
              <a:ext uri="{FF2B5EF4-FFF2-40B4-BE49-F238E27FC236}">
                <a16:creationId xmlns:a16="http://schemas.microsoft.com/office/drawing/2014/main" id="{F8B70D71-E64E-4B11-BB0B-AC347D623F67}"/>
              </a:ext>
            </a:extLst>
          </p:cNvPr>
          <p:cNvSpPr txBox="1"/>
          <p:nvPr/>
        </p:nvSpPr>
        <p:spPr>
          <a:xfrm>
            <a:off x="10044752" y="2612094"/>
            <a:ext cx="2033517" cy="369332"/>
          </a:xfrm>
          <a:prstGeom prst="rect">
            <a:avLst/>
          </a:prstGeom>
          <a:noFill/>
        </p:spPr>
        <p:txBody>
          <a:bodyPr wrap="square" rtlCol="0">
            <a:spAutoFit/>
          </a:bodyPr>
          <a:lstStyle/>
          <a:p>
            <a:r>
              <a:rPr lang="fa-IR" dirty="0">
                <a:solidFill>
                  <a:srgbClr val="FF0000"/>
                </a:solidFill>
                <a:cs typeface="B Nazanin" panose="00000400000000000000" pitchFamily="2" charset="-78"/>
              </a:rPr>
              <a:t>ناشران ارائه دهنده مقاله</a:t>
            </a:r>
            <a:endParaRPr lang="en-US" dirty="0">
              <a:solidFill>
                <a:srgbClr val="FF0000"/>
              </a:solidFill>
              <a:cs typeface="B Nazanin" panose="00000400000000000000" pitchFamily="2" charset="-78"/>
            </a:endParaRPr>
          </a:p>
        </p:txBody>
      </p:sp>
      <p:sp>
        <p:nvSpPr>
          <p:cNvPr id="17" name="TextBox 16">
            <a:extLst>
              <a:ext uri="{FF2B5EF4-FFF2-40B4-BE49-F238E27FC236}">
                <a16:creationId xmlns:a16="http://schemas.microsoft.com/office/drawing/2014/main" id="{BAF792A0-92AA-47B5-8AC4-8C109299BB9B}"/>
              </a:ext>
            </a:extLst>
          </p:cNvPr>
          <p:cNvSpPr txBox="1"/>
          <p:nvPr/>
        </p:nvSpPr>
        <p:spPr>
          <a:xfrm>
            <a:off x="6755642" y="1690688"/>
            <a:ext cx="1719618" cy="685752"/>
          </a:xfrm>
          <a:prstGeom prst="rect">
            <a:avLst/>
          </a:prstGeom>
          <a:noFill/>
          <a:ln>
            <a:solidFill>
              <a:srgbClr val="FF0000"/>
            </a:solidFill>
          </a:ln>
        </p:spPr>
        <p:txBody>
          <a:bodyPr wrap="square" rtlCol="0">
            <a:spAutoFit/>
          </a:bodyPr>
          <a:lstStyle/>
          <a:p>
            <a:endParaRPr lang="en-US" dirty="0"/>
          </a:p>
        </p:txBody>
      </p:sp>
      <p:sp>
        <p:nvSpPr>
          <p:cNvPr id="18" name="TextBox 17">
            <a:extLst>
              <a:ext uri="{FF2B5EF4-FFF2-40B4-BE49-F238E27FC236}">
                <a16:creationId xmlns:a16="http://schemas.microsoft.com/office/drawing/2014/main" id="{12A111AB-DF14-44BF-AE69-C32F62CCF420}"/>
              </a:ext>
            </a:extLst>
          </p:cNvPr>
          <p:cNvSpPr txBox="1"/>
          <p:nvPr/>
        </p:nvSpPr>
        <p:spPr>
          <a:xfrm>
            <a:off x="3507475" y="1847637"/>
            <a:ext cx="3248167" cy="523220"/>
          </a:xfrm>
          <a:prstGeom prst="rect">
            <a:avLst/>
          </a:prstGeom>
          <a:noFill/>
        </p:spPr>
        <p:txBody>
          <a:bodyPr wrap="square" rtlCol="0">
            <a:spAutoFit/>
          </a:bodyPr>
          <a:lstStyle/>
          <a:p>
            <a:pPr algn="r" rtl="1"/>
            <a:r>
              <a:rPr lang="fa-IR" sz="1400" dirty="0">
                <a:solidFill>
                  <a:srgbClr val="FF0000"/>
                </a:solidFill>
                <a:cs typeface="B Nazanin" panose="00000400000000000000" pitchFamily="2" charset="-78"/>
              </a:rPr>
              <a:t>امکانات مربوط به ذخیره ، اشتراک یا مدیریت استناد مقاله </a:t>
            </a:r>
            <a:endParaRPr lang="en-US" sz="1400" dirty="0">
              <a:solidFill>
                <a:srgbClr val="FF0000"/>
              </a:solidFill>
              <a:cs typeface="B Nazanin" panose="00000400000000000000" pitchFamily="2" charset="-78"/>
            </a:endParaRPr>
          </a:p>
        </p:txBody>
      </p:sp>
      <p:sp>
        <p:nvSpPr>
          <p:cNvPr id="19" name="Arrow: Left 18">
            <a:extLst>
              <a:ext uri="{FF2B5EF4-FFF2-40B4-BE49-F238E27FC236}">
                <a16:creationId xmlns:a16="http://schemas.microsoft.com/office/drawing/2014/main" id="{1742E43F-CD82-42CD-9A29-AC7B89779D7D}"/>
              </a:ext>
            </a:extLst>
          </p:cNvPr>
          <p:cNvSpPr/>
          <p:nvPr/>
        </p:nvSpPr>
        <p:spPr>
          <a:xfrm>
            <a:off x="9253182" y="3785713"/>
            <a:ext cx="491319" cy="204564"/>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20" name="TextBox 19">
            <a:extLst>
              <a:ext uri="{FF2B5EF4-FFF2-40B4-BE49-F238E27FC236}">
                <a16:creationId xmlns:a16="http://schemas.microsoft.com/office/drawing/2014/main" id="{D5D87F1E-F65B-47A5-968D-AF330C3B4824}"/>
              </a:ext>
            </a:extLst>
          </p:cNvPr>
          <p:cNvSpPr txBox="1"/>
          <p:nvPr/>
        </p:nvSpPr>
        <p:spPr>
          <a:xfrm>
            <a:off x="9771796" y="3785713"/>
            <a:ext cx="2306473" cy="584775"/>
          </a:xfrm>
          <a:prstGeom prst="rect">
            <a:avLst/>
          </a:prstGeom>
          <a:noFill/>
        </p:spPr>
        <p:txBody>
          <a:bodyPr wrap="square" rtlCol="0">
            <a:spAutoFit/>
          </a:bodyPr>
          <a:lstStyle/>
          <a:p>
            <a:pPr algn="r" rtl="1"/>
            <a:r>
              <a:rPr lang="fa-IR" sz="1600" dirty="0">
                <a:solidFill>
                  <a:srgbClr val="FF0000"/>
                </a:solidFill>
                <a:cs typeface="B Nazanin" panose="00000400000000000000" pitchFamily="2" charset="-78"/>
              </a:rPr>
              <a:t>فرمت استناد از طریق گزینه </a:t>
            </a:r>
            <a:r>
              <a:rPr lang="en-US" sz="1600" dirty="0">
                <a:solidFill>
                  <a:srgbClr val="FF0000"/>
                </a:solidFill>
                <a:cs typeface="B Nazanin" panose="00000400000000000000" pitchFamily="2" charset="-78"/>
              </a:rPr>
              <a:t>Cite</a:t>
            </a:r>
            <a:r>
              <a:rPr lang="fa-IR" sz="1600" dirty="0">
                <a:solidFill>
                  <a:srgbClr val="FF0000"/>
                </a:solidFill>
                <a:cs typeface="B Nazanin" panose="00000400000000000000" pitchFamily="2" charset="-78"/>
              </a:rPr>
              <a:t> قابل دریافت است.</a:t>
            </a:r>
            <a:endParaRPr lang="en-US" sz="1600" dirty="0">
              <a:solidFill>
                <a:srgbClr val="FF0000"/>
              </a:solidFill>
              <a:cs typeface="B Nazanin" panose="00000400000000000000" pitchFamily="2" charset="-78"/>
            </a:endParaRPr>
          </a:p>
        </p:txBody>
      </p:sp>
      <p:sp>
        <p:nvSpPr>
          <p:cNvPr id="3" name="Right Arrow 2"/>
          <p:cNvSpPr/>
          <p:nvPr/>
        </p:nvSpPr>
        <p:spPr>
          <a:xfrm>
            <a:off x="2251881" y="2541896"/>
            <a:ext cx="477670" cy="174314"/>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4" name="TextBox 3"/>
          <p:cNvSpPr txBox="1"/>
          <p:nvPr/>
        </p:nvSpPr>
        <p:spPr>
          <a:xfrm>
            <a:off x="0" y="2370857"/>
            <a:ext cx="2115402" cy="338554"/>
          </a:xfrm>
          <a:prstGeom prst="rect">
            <a:avLst/>
          </a:prstGeom>
          <a:noFill/>
        </p:spPr>
        <p:txBody>
          <a:bodyPr wrap="square" rtlCol="0">
            <a:spAutoFit/>
          </a:bodyPr>
          <a:lstStyle/>
          <a:p>
            <a:pPr algn="r" rtl="1"/>
            <a:r>
              <a:rPr lang="fa-IR" sz="1600" dirty="0" smtClean="0">
                <a:solidFill>
                  <a:srgbClr val="FF0000"/>
                </a:solidFill>
                <a:cs typeface="B Nazanin" panose="00000400000000000000" pitchFamily="2" charset="-78"/>
              </a:rPr>
              <a:t>عنوان مجله، سال نشر مقاله</a:t>
            </a:r>
            <a:endParaRPr lang="en-US" sz="1600" dirty="0">
              <a:solidFill>
                <a:srgbClr val="FF0000"/>
              </a:solidFill>
              <a:cs typeface="B Nazanin" panose="00000400000000000000" pitchFamily="2" charset="-78"/>
            </a:endParaRPr>
          </a:p>
        </p:txBody>
      </p:sp>
    </p:spTree>
    <p:extLst>
      <p:ext uri="{BB962C8B-B14F-4D97-AF65-F5344CB8AC3E}">
        <p14:creationId xmlns:p14="http://schemas.microsoft.com/office/powerpoint/2010/main" val="1402083438"/>
      </p:ext>
    </p:extLst>
  </p:cSld>
  <p:clrMapOvr>
    <a:masterClrMapping/>
  </p:clrMapOvr>
  <p:transition spd="med">
    <p:pull/>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3A1165-3C15-4EF0-95F3-0DCB2ECBA433}"/>
              </a:ext>
            </a:extLst>
          </p:cNvPr>
          <p:cNvSpPr>
            <a:spLocks noGrp="1"/>
          </p:cNvSpPr>
          <p:nvPr>
            <p:ph type="title"/>
          </p:nvPr>
        </p:nvSpPr>
        <p:spPr/>
        <p:txBody>
          <a:bodyPr/>
          <a:lstStyle/>
          <a:p>
            <a:pPr algn="ctr" rtl="1"/>
            <a:r>
              <a:rPr lang="fa-IR" dirty="0">
                <a:cs typeface="B Titr" panose="00000700000000000000" pitchFamily="2" charset="-78"/>
              </a:rPr>
              <a:t>اصطلاحنامه چیست؟</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7DC72E1D-8145-4742-8F4B-E5E8CFC5CC70}"/>
              </a:ext>
            </a:extLst>
          </p:cNvPr>
          <p:cNvSpPr>
            <a:spLocks noGrp="1"/>
          </p:cNvSpPr>
          <p:nvPr>
            <p:ph idx="1"/>
          </p:nvPr>
        </p:nvSpPr>
        <p:spPr/>
        <p:txBody>
          <a:bodyPr>
            <a:normAutofit fontScale="92500" lnSpcReduction="20000"/>
          </a:bodyPr>
          <a:lstStyle/>
          <a:p>
            <a:pPr algn="just" rtl="1"/>
            <a:r>
              <a:rPr lang="fa-IR" dirty="0">
                <a:cs typeface="B Nazanin" panose="00000400000000000000" pitchFamily="2" charset="-78"/>
              </a:rPr>
              <a:t>اصطلاحنامه </a:t>
            </a:r>
            <a:r>
              <a:rPr lang="fa-IR" dirty="0">
                <a:solidFill>
                  <a:srgbClr val="FF0000"/>
                </a:solidFill>
                <a:cs typeface="B Nazanin" panose="00000400000000000000" pitchFamily="2" charset="-78"/>
              </a:rPr>
              <a:t>مجموعه‌ای از واژگان کنترل شده و منظم </a:t>
            </a:r>
            <a:r>
              <a:rPr lang="fa-IR" dirty="0">
                <a:cs typeface="B Nazanin" panose="00000400000000000000" pitchFamily="2" charset="-78"/>
              </a:rPr>
              <a:t>است. واژگان کنترل شده زیرمجموعه‌ای از زبان اصلی است مشتمل بر اصطلاحات خاص</a:t>
            </a:r>
            <a:endParaRPr lang="en-US" dirty="0">
              <a:cs typeface="B Nazanin" panose="00000400000000000000" pitchFamily="2" charset="-78"/>
            </a:endParaRPr>
          </a:p>
          <a:p>
            <a:pPr algn="just" rtl="1"/>
            <a:r>
              <a:rPr lang="fa-IR" dirty="0">
                <a:cs typeface="B Nazanin" panose="00000400000000000000" pitchFamily="2" charset="-78"/>
              </a:rPr>
              <a:t>کنترل واژگان با ایجاد</a:t>
            </a:r>
            <a:r>
              <a:rPr lang="fa-IR" dirty="0">
                <a:solidFill>
                  <a:srgbClr val="FF0000"/>
                </a:solidFill>
                <a:cs typeface="B Nazanin" panose="00000400000000000000" pitchFamily="2" charset="-78"/>
              </a:rPr>
              <a:t> روابط </a:t>
            </a:r>
            <a:r>
              <a:rPr lang="fa-IR" dirty="0">
                <a:cs typeface="B Nazanin" panose="00000400000000000000" pitchFamily="2" charset="-78"/>
              </a:rPr>
              <a:t>مختلف بین آنها انجام می‌گیرد</a:t>
            </a:r>
            <a:r>
              <a:rPr lang="en-US" dirty="0">
                <a:cs typeface="B Nazanin" panose="00000400000000000000" pitchFamily="2" charset="-78"/>
              </a:rPr>
              <a:t>.</a:t>
            </a:r>
            <a:r>
              <a:rPr lang="fa-IR" dirty="0">
                <a:cs typeface="B Nazanin" panose="00000400000000000000" pitchFamily="2" charset="-78"/>
              </a:rPr>
              <a:t> ( رابطه  اعم، اخص، مترادف)</a:t>
            </a:r>
          </a:p>
          <a:p>
            <a:pPr algn="just" rtl="1"/>
            <a:r>
              <a:rPr lang="fa-IR" dirty="0">
                <a:cs typeface="B Nazanin" panose="00000400000000000000" pitchFamily="2" charset="-78"/>
              </a:rPr>
              <a:t>هدف اصطلاحنامه ایجاد یکدستی در نمایه‌سازی اسناد و سهولت در کاوش اطلاعات می‌باشد. منظور از یکدستی ایجاد معیارهایی برای انتخاب واحد از بین چند انتخاب است.</a:t>
            </a:r>
          </a:p>
          <a:p>
            <a:pPr algn="just" rtl="1"/>
            <a:r>
              <a:rPr lang="ar-SA" altLang="en-US" dirty="0">
                <a:cs typeface="B Nazanin" panose="00000400000000000000" pitchFamily="2" charset="-78"/>
              </a:rPr>
              <a:t>بسیاری از پایگاه</a:t>
            </a:r>
            <a:r>
              <a:rPr lang="fa-IR" altLang="en-US" dirty="0">
                <a:cs typeface="B Nazanin" panose="00000400000000000000" pitchFamily="2" charset="-78"/>
              </a:rPr>
              <a:t>‌</a:t>
            </a:r>
            <a:r>
              <a:rPr lang="ar-SA" altLang="en-US" dirty="0">
                <a:cs typeface="B Nazanin" panose="00000400000000000000" pitchFamily="2" charset="-78"/>
              </a:rPr>
              <a:t>های اطلاعاتی ونمایه</a:t>
            </a:r>
            <a:r>
              <a:rPr lang="fa-IR" altLang="en-US" dirty="0">
                <a:cs typeface="B Nazanin" panose="00000400000000000000" pitchFamily="2" charset="-78"/>
              </a:rPr>
              <a:t>‌</a:t>
            </a:r>
            <a:r>
              <a:rPr lang="ar-SA" altLang="en-US" dirty="0">
                <a:cs typeface="B Nazanin" panose="00000400000000000000" pitchFamily="2" charset="-78"/>
              </a:rPr>
              <a:t>نامه</a:t>
            </a:r>
            <a:r>
              <a:rPr lang="fa-IR" altLang="en-US" dirty="0">
                <a:cs typeface="B Nazanin" panose="00000400000000000000" pitchFamily="2" charset="-78"/>
              </a:rPr>
              <a:t>‌</a:t>
            </a:r>
            <a:r>
              <a:rPr lang="ar-SA" altLang="en-US" dirty="0">
                <a:cs typeface="B Nazanin" panose="00000400000000000000" pitchFamily="2" charset="-78"/>
              </a:rPr>
              <a:t>ها</a:t>
            </a:r>
            <a:r>
              <a:rPr lang="en-US" altLang="en-US" dirty="0">
                <a:cs typeface="B Nazanin" panose="00000400000000000000" pitchFamily="2" charset="-78"/>
              </a:rPr>
              <a:t>،  </a:t>
            </a:r>
            <a:r>
              <a:rPr lang="ar-SA" altLang="en-US" dirty="0">
                <a:solidFill>
                  <a:srgbClr val="FF0000"/>
                </a:solidFill>
                <a:cs typeface="B Nazanin" panose="00000400000000000000" pitchFamily="2" charset="-78"/>
              </a:rPr>
              <a:t>اصطلاح</a:t>
            </a:r>
            <a:r>
              <a:rPr lang="fa-IR" altLang="en-US" dirty="0">
                <a:solidFill>
                  <a:srgbClr val="FF0000"/>
                </a:solidFill>
                <a:cs typeface="B Nazanin" panose="00000400000000000000" pitchFamily="2" charset="-78"/>
              </a:rPr>
              <a:t>‌</a:t>
            </a:r>
            <a:r>
              <a:rPr lang="ar-SA" altLang="en-US" dirty="0">
                <a:solidFill>
                  <a:srgbClr val="FF0000"/>
                </a:solidFill>
                <a:cs typeface="B Nazanin" panose="00000400000000000000" pitchFamily="2" charset="-78"/>
              </a:rPr>
              <a:t>های استاندارد </a:t>
            </a:r>
            <a:r>
              <a:rPr lang="ar-SA" altLang="en-US" dirty="0">
                <a:cs typeface="B Nazanin" panose="00000400000000000000" pitchFamily="2" charset="-78"/>
              </a:rPr>
              <a:t>برای کلیدواژه</a:t>
            </a:r>
            <a:r>
              <a:rPr lang="fa-IR" altLang="en-US" dirty="0">
                <a:cs typeface="B Nazanin" panose="00000400000000000000" pitchFamily="2" charset="-78"/>
              </a:rPr>
              <a:t>‌</a:t>
            </a:r>
            <a:r>
              <a:rPr lang="ar-SA" altLang="en-US" dirty="0">
                <a:cs typeface="B Nazanin" panose="00000400000000000000" pitchFamily="2" charset="-78"/>
              </a:rPr>
              <a:t>های مقاله به کار می برند</a:t>
            </a:r>
            <a:r>
              <a:rPr lang="en-US" altLang="en-US" dirty="0">
                <a:cs typeface="B Nazanin" panose="00000400000000000000" pitchFamily="2" charset="-78"/>
              </a:rPr>
              <a:t>.</a:t>
            </a:r>
            <a:r>
              <a:rPr lang="fa-IR" altLang="en-US" dirty="0">
                <a:cs typeface="B Nazanin" panose="00000400000000000000" pitchFamily="2" charset="-78"/>
              </a:rPr>
              <a:t> </a:t>
            </a:r>
            <a:r>
              <a:rPr lang="ar-SA" altLang="en-US" dirty="0">
                <a:cs typeface="B Nazanin" panose="00000400000000000000" pitchFamily="2" charset="-78"/>
              </a:rPr>
              <a:t>این عمل برای </a:t>
            </a:r>
            <a:r>
              <a:rPr lang="ar-SA" altLang="en-US" dirty="0">
                <a:solidFill>
                  <a:srgbClr val="FF0000"/>
                </a:solidFill>
                <a:cs typeface="B Nazanin" panose="00000400000000000000" pitchFamily="2" charset="-78"/>
              </a:rPr>
              <a:t>تسهیل روند دسترسی به اطلاعات </a:t>
            </a:r>
            <a:r>
              <a:rPr lang="ar-SA" altLang="en-US" dirty="0">
                <a:cs typeface="B Nazanin" panose="00000400000000000000" pitchFamily="2" charset="-78"/>
              </a:rPr>
              <a:t>توسط کاربر انجام می شود. این اصطلاح های استاندارد از اصطلاحنامه</a:t>
            </a:r>
            <a:r>
              <a:rPr lang="fa-IR" altLang="en-US" dirty="0">
                <a:cs typeface="B Nazanin" panose="00000400000000000000" pitchFamily="2" charset="-78"/>
              </a:rPr>
              <a:t>‌</a:t>
            </a:r>
            <a:r>
              <a:rPr lang="ar-SA" altLang="en-US" dirty="0">
                <a:cs typeface="B Nazanin" panose="00000400000000000000" pitchFamily="2" charset="-78"/>
              </a:rPr>
              <a:t>های استاندارد در هر رشته علمی استخراج می شود</a:t>
            </a:r>
            <a:r>
              <a:rPr lang="en-US" altLang="en-US" dirty="0">
                <a:cs typeface="B Nazanin" panose="00000400000000000000" pitchFamily="2" charset="-78"/>
              </a:rPr>
              <a:t>.</a:t>
            </a:r>
          </a:p>
          <a:p>
            <a:pPr marL="0" marR="0" lvl="0" indent="0" algn="just" defTabSz="914400" rtl="0" eaLnBrk="0" fontAlgn="base" latinLnBrk="0" hangingPunct="0">
              <a:lnSpc>
                <a:spcPct val="100000"/>
              </a:lnSpc>
              <a:spcBef>
                <a:spcPct val="0"/>
              </a:spcBef>
              <a:spcAft>
                <a:spcPct val="0"/>
              </a:spcAft>
              <a:buClrTx/>
              <a:buSzTx/>
              <a:buFontTx/>
              <a:buNone/>
              <a:tabLst/>
            </a:pPr>
            <a:r>
              <a:rPr lang="en-US" altLang="en-US" dirty="0">
                <a:cs typeface="B Nazanin" panose="00000400000000000000" pitchFamily="2" charset="-78"/>
              </a:rPr>
              <a:t>      </a:t>
            </a:r>
          </a:p>
          <a:p>
            <a:pPr algn="just" rtl="1"/>
            <a:endParaRPr lang="en-US" dirty="0">
              <a:cs typeface="B Nazanin" panose="00000400000000000000" pitchFamily="2" charset="-78"/>
            </a:endParaRPr>
          </a:p>
        </p:txBody>
      </p:sp>
      <p:sp>
        <p:nvSpPr>
          <p:cNvPr id="4" name="Rectangle 1">
            <a:extLst>
              <a:ext uri="{FF2B5EF4-FFF2-40B4-BE49-F238E27FC236}">
                <a16:creationId xmlns:a16="http://schemas.microsoft.com/office/drawing/2014/main" id="{E16889C3-471C-4100-8770-146E023F70DF}"/>
              </a:ext>
            </a:extLst>
          </p:cNvPr>
          <p:cNvSpPr>
            <a:spLocks noChangeArrowheads="1"/>
          </p:cNvSpPr>
          <p:nvPr/>
        </p:nvSpPr>
        <p:spPr bwMode="auto">
          <a:xfrm>
            <a:off x="6003634" y="43934"/>
            <a:ext cx="184731" cy="369332"/>
          </a:xfrm>
          <a:prstGeom prst="rect">
            <a:avLst/>
          </a:prstGeom>
          <a:solidFill>
            <a:srgbClr val="EEEEEE"/>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5" name="AutoShape 2">
            <a:hlinkClick r:id="rId2"/>
            <a:extLst>
              <a:ext uri="{FF2B5EF4-FFF2-40B4-BE49-F238E27FC236}">
                <a16:creationId xmlns:a16="http://schemas.microsoft.com/office/drawing/2014/main" id="{54F87E98-85F0-48DD-8ED3-C86B7A659AF6}"/>
              </a:ext>
            </a:extLst>
          </p:cNvPr>
          <p:cNvSpPr>
            <a:spLocks noChangeAspect="1" noChangeArrowheads="1"/>
          </p:cNvSpPr>
          <p:nvPr/>
        </p:nvSpPr>
        <p:spPr bwMode="auto">
          <a:xfrm>
            <a:off x="-120650" y="-53975"/>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Tree>
    <p:extLst>
      <p:ext uri="{BB962C8B-B14F-4D97-AF65-F5344CB8AC3E}">
        <p14:creationId xmlns:p14="http://schemas.microsoft.com/office/powerpoint/2010/main" val="496520862"/>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65B6D-9079-454A-9705-B3A60CA42C90}"/>
              </a:ext>
            </a:extLst>
          </p:cNvPr>
          <p:cNvSpPr>
            <a:spLocks noGrp="1"/>
          </p:cNvSpPr>
          <p:nvPr>
            <p:ph type="title"/>
          </p:nvPr>
        </p:nvSpPr>
        <p:spPr>
          <a:xfrm>
            <a:off x="940526" y="416788"/>
            <a:ext cx="10818087" cy="985837"/>
          </a:xfrm>
        </p:spPr>
        <p:style>
          <a:lnRef idx="1">
            <a:schemeClr val="accent5"/>
          </a:lnRef>
          <a:fillRef idx="2">
            <a:schemeClr val="accent5"/>
          </a:fillRef>
          <a:effectRef idx="1">
            <a:schemeClr val="accent5"/>
          </a:effectRef>
          <a:fontRef idx="minor">
            <a:schemeClr val="dk1"/>
          </a:fontRef>
        </p:style>
        <p:txBody>
          <a:bodyPr>
            <a:normAutofit fontScale="90000"/>
          </a:bodyPr>
          <a:lstStyle/>
          <a:p>
            <a:pPr algn="r" rtl="1"/>
            <a:r>
              <a:rPr lang="fa-IR" b="1" dirty="0">
                <a:solidFill>
                  <a:srgbClr val="C00000"/>
                </a:solidFill>
                <a:cs typeface="B Titr" panose="00000700000000000000" pitchFamily="2" charset="-78"/>
              </a:rPr>
              <a:t>اصطلاحنامه پزشکی مش </a:t>
            </a:r>
            <a:r>
              <a:rPr lang="en-US" b="1" dirty="0">
                <a:cs typeface="B Titr" panose="00000700000000000000" pitchFamily="2" charset="-78"/>
              </a:rPr>
              <a:t>(Medical Subject Heading- </a:t>
            </a:r>
            <a:r>
              <a:rPr lang="en-US" b="1" dirty="0" err="1">
                <a:cs typeface="B Titr" panose="00000700000000000000" pitchFamily="2" charset="-78"/>
              </a:rPr>
              <a:t>MeSH</a:t>
            </a:r>
            <a:r>
              <a:rPr lang="en-US" b="1" dirty="0" smtClean="0">
                <a:cs typeface="B Titr" panose="00000700000000000000" pitchFamily="2" charset="-78"/>
              </a:rPr>
              <a:t>)</a:t>
            </a:r>
            <a:endParaRPr lang="en-US" b="1" dirty="0">
              <a:cs typeface="B Titr" panose="00000700000000000000" pitchFamily="2" charset="-78"/>
            </a:endParaRPr>
          </a:p>
        </p:txBody>
      </p:sp>
      <p:sp>
        <p:nvSpPr>
          <p:cNvPr id="3" name="Content Placeholder 2">
            <a:extLst>
              <a:ext uri="{FF2B5EF4-FFF2-40B4-BE49-F238E27FC236}">
                <a16:creationId xmlns:a16="http://schemas.microsoft.com/office/drawing/2014/main" id="{CA59D5DC-7B19-41C3-8D62-FF63A884FC60}"/>
              </a:ext>
            </a:extLst>
          </p:cNvPr>
          <p:cNvSpPr>
            <a:spLocks noGrp="1"/>
          </p:cNvSpPr>
          <p:nvPr>
            <p:ph idx="1"/>
          </p:nvPr>
        </p:nvSpPr>
        <p:spPr>
          <a:xfrm>
            <a:off x="1739900" y="1830976"/>
            <a:ext cx="10018713" cy="3124201"/>
          </a:xfrm>
        </p:spPr>
        <p:txBody>
          <a:bodyPr/>
          <a:lstStyle/>
          <a:p>
            <a:pPr algn="justLow" rtl="1"/>
            <a:r>
              <a:rPr lang="fa-IR" dirty="0">
                <a:cs typeface="B Nazanin" panose="00000400000000000000" pitchFamily="2" charset="-78"/>
              </a:rPr>
              <a:t> مش اصطلاحنامه استاندارد حوزه پزشکی است که توسط کتابخانه ملی پزشکی آمریکا تهیه و هر ساله نیز روزآمد میشود. پایگاه اطلاعاتی پابمد از این اصطلاحنامه برای نمایه سازی تعیین محتوای موضوعی مقاله و بیان آن در قالب کلید واژه مقالات استفاده می‌کند و کاربران می‌توانند از طریق </a:t>
            </a:r>
            <a:r>
              <a:rPr lang="en-US" dirty="0">
                <a:cs typeface="B Nazanin" panose="00000400000000000000" pitchFamily="2" charset="-78"/>
              </a:rPr>
              <a:t>MeSH Database </a:t>
            </a:r>
            <a:r>
              <a:rPr lang="fa-IR" dirty="0">
                <a:cs typeface="B Nazanin" panose="00000400000000000000" pitchFamily="2" charset="-78"/>
              </a:rPr>
              <a:t> در این اصطلاحنامه  جستجو کنند. </a:t>
            </a:r>
          </a:p>
          <a:p>
            <a:pPr algn="justLow" rtl="1">
              <a:lnSpc>
                <a:spcPct val="100000"/>
              </a:lnSpc>
            </a:pPr>
            <a:r>
              <a:rPr lang="fa-IR" i="0" dirty="0">
                <a:effectLst/>
                <a:latin typeface="Tahoma" panose="020B0604030504040204" pitchFamily="34" charset="0"/>
                <a:cs typeface="B Nazanin" panose="00000400000000000000" pitchFamily="2" charset="-78"/>
              </a:rPr>
              <a:t>مثلا" در پایگاه اطلاعاتی پابمد، اصطلاح  </a:t>
            </a:r>
            <a:r>
              <a:rPr lang="fa-IR" i="0" dirty="0" smtClean="0">
                <a:effectLst/>
                <a:latin typeface="Tahoma" panose="020B0604030504040204" pitchFamily="34" charset="0"/>
                <a:cs typeface="B Nazanin" panose="00000400000000000000" pitchFamily="2" charset="-78"/>
              </a:rPr>
              <a:t>"</a:t>
            </a:r>
            <a:r>
              <a:rPr lang="en-US" i="0" dirty="0" smtClean="0">
                <a:effectLst/>
                <a:latin typeface="Tahoma" panose="020B0604030504040204" pitchFamily="34" charset="0"/>
                <a:cs typeface="B Nazanin" panose="00000400000000000000" pitchFamily="2" charset="-78"/>
              </a:rPr>
              <a:t>Breast Neoplasms</a:t>
            </a:r>
            <a:r>
              <a:rPr lang="fa-IR" i="0" dirty="0" smtClean="0">
                <a:effectLst/>
                <a:latin typeface="Tahoma" panose="020B0604030504040204" pitchFamily="34" charset="0"/>
                <a:cs typeface="B Nazanin" panose="00000400000000000000" pitchFamily="2" charset="-78"/>
              </a:rPr>
              <a:t>" </a:t>
            </a:r>
            <a:r>
              <a:rPr lang="fa-IR" i="0" dirty="0">
                <a:effectLst/>
                <a:latin typeface="Tahoma" panose="020B0604030504040204" pitchFamily="34" charset="0"/>
                <a:cs typeface="B Nazanin" panose="00000400000000000000" pitchFamily="2" charset="-78"/>
              </a:rPr>
              <a:t>برای کلیه مقالات  درباره</a:t>
            </a:r>
            <a:r>
              <a:rPr lang="en-US" i="0" dirty="0">
                <a:effectLst/>
                <a:latin typeface="Tahoma" panose="020B0604030504040204" pitchFamily="34" charset="0"/>
                <a:cs typeface="B Nazanin" panose="00000400000000000000" pitchFamily="2" charset="-78"/>
              </a:rPr>
              <a:t>Breast cancer   </a:t>
            </a:r>
            <a:r>
              <a:rPr lang="fa-IR" i="0" dirty="0">
                <a:effectLst/>
                <a:latin typeface="Tahoma" panose="020B0604030504040204" pitchFamily="34" charset="0"/>
                <a:cs typeface="B Nazanin" panose="00000400000000000000" pitchFamily="2" charset="-78"/>
              </a:rPr>
              <a:t> </a:t>
            </a:r>
            <a:r>
              <a:rPr lang="fa-IR" i="0" dirty="0" smtClean="0">
                <a:effectLst/>
                <a:latin typeface="Tahoma" panose="020B0604030504040204" pitchFamily="34" charset="0"/>
                <a:cs typeface="B Nazanin" panose="00000400000000000000" pitchFamily="2" charset="-78"/>
              </a:rPr>
              <a:t> یا</a:t>
            </a:r>
            <a:r>
              <a:rPr lang="fa-IR" i="0" dirty="0">
                <a:effectLst/>
                <a:latin typeface="Tahoma" panose="020B0604030504040204" pitchFamily="34" charset="0"/>
                <a:cs typeface="B Nazanin" panose="00000400000000000000" pitchFamily="2" charset="-78"/>
              </a:rPr>
              <a:t> </a:t>
            </a:r>
            <a:r>
              <a:rPr lang="en-US" i="0" dirty="0">
                <a:effectLst/>
                <a:latin typeface="Tahoma" panose="020B0604030504040204" pitchFamily="34" charset="0"/>
                <a:cs typeface="B Nazanin" panose="00000400000000000000" pitchFamily="2" charset="-78"/>
              </a:rPr>
              <a:t>Breast </a:t>
            </a:r>
            <a:r>
              <a:rPr lang="en-US" i="0" dirty="0" err="1">
                <a:effectLst/>
                <a:latin typeface="Tahoma" panose="020B0604030504040204" pitchFamily="34" charset="0"/>
                <a:cs typeface="B Nazanin" panose="00000400000000000000" pitchFamily="2" charset="-78"/>
              </a:rPr>
              <a:t>Tumours</a:t>
            </a:r>
            <a:r>
              <a:rPr lang="en-US" i="0" dirty="0">
                <a:effectLst/>
                <a:latin typeface="Tahoma" panose="020B0604030504040204" pitchFamily="34" charset="0"/>
                <a:cs typeface="B Nazanin" panose="00000400000000000000" pitchFamily="2" charset="-78"/>
              </a:rPr>
              <a:t>  </a:t>
            </a:r>
            <a:r>
              <a:rPr lang="fa-IR" i="0" dirty="0">
                <a:effectLst/>
                <a:latin typeface="Tahoma" panose="020B0604030504040204" pitchFamily="34" charset="0"/>
                <a:cs typeface="B Nazanin" panose="00000400000000000000" pitchFamily="2" charset="-78"/>
              </a:rPr>
              <a:t> استفاده می‌شود، حتی اگر در عنوان مقاله این اصطلاح نیامده باشد. </a:t>
            </a:r>
            <a:r>
              <a:rPr lang="fa-IR" i="0" dirty="0">
                <a:effectLst/>
                <a:cs typeface="B Nazanin" panose="00000400000000000000" pitchFamily="2" charset="-78"/>
              </a:rPr>
              <a:t> </a:t>
            </a:r>
            <a:endParaRPr lang="en-US" dirty="0">
              <a:cs typeface="B Nazanin" panose="00000400000000000000" pitchFamily="2" charset="-78"/>
            </a:endParaRPr>
          </a:p>
        </p:txBody>
      </p:sp>
    </p:spTree>
    <p:extLst>
      <p:ext uri="{BB962C8B-B14F-4D97-AF65-F5344CB8AC3E}">
        <p14:creationId xmlns:p14="http://schemas.microsoft.com/office/powerpoint/2010/main" val="68790461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2000">
        <p15:prstTrans prst="wind"/>
      </p:transition>
    </mc:Choice>
    <mc:Fallback>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835F7-FFE6-4ED3-80E7-AF923540A37E}"/>
              </a:ext>
            </a:extLst>
          </p:cNvPr>
          <p:cNvSpPr>
            <a:spLocks noGrp="1"/>
          </p:cNvSpPr>
          <p:nvPr>
            <p:ph type="title"/>
          </p:nvPr>
        </p:nvSpPr>
        <p:spPr>
          <a:xfrm>
            <a:off x="1484312" y="378824"/>
            <a:ext cx="9702800" cy="966650"/>
          </a:xfrm>
        </p:spPr>
        <p:style>
          <a:lnRef idx="1">
            <a:schemeClr val="accent3"/>
          </a:lnRef>
          <a:fillRef idx="2">
            <a:schemeClr val="accent3"/>
          </a:fillRef>
          <a:effectRef idx="1">
            <a:schemeClr val="accent3"/>
          </a:effectRef>
          <a:fontRef idx="minor">
            <a:schemeClr val="dk1"/>
          </a:fontRef>
        </p:style>
        <p:txBody>
          <a:bodyPr/>
          <a:lstStyle/>
          <a:p>
            <a:pPr algn="ctr" rtl="1"/>
            <a:r>
              <a:rPr lang="fa-IR" dirty="0">
                <a:cs typeface="B Titr" panose="00000700000000000000" pitchFamily="2" charset="-78"/>
              </a:rPr>
              <a:t>انجام جستجو با کلیدواژه‌ی </a:t>
            </a:r>
            <a:r>
              <a:rPr lang="en-US" dirty="0">
                <a:cs typeface="B Nazanin" panose="00000400000000000000" pitchFamily="2" charset="-78"/>
              </a:rPr>
              <a:t>MeSH</a:t>
            </a:r>
            <a:r>
              <a:rPr lang="fa-IR" dirty="0">
                <a:cs typeface="B Titr" panose="00000700000000000000" pitchFamily="2" charset="-78"/>
              </a:rPr>
              <a:t> از دو روش</a:t>
            </a:r>
            <a:endParaRPr lang="en-US" dirty="0">
              <a:cs typeface="B Titr" panose="00000700000000000000" pitchFamily="2" charset="-78"/>
            </a:endParaRPr>
          </a:p>
        </p:txBody>
      </p:sp>
      <p:pic>
        <p:nvPicPr>
          <p:cNvPr id="5" name="Content Placeholder 4">
            <a:extLst>
              <a:ext uri="{FF2B5EF4-FFF2-40B4-BE49-F238E27FC236}">
                <a16:creationId xmlns:a16="http://schemas.microsoft.com/office/drawing/2014/main" id="{4763CE09-A195-413E-9D76-3A25B0A55B73}"/>
              </a:ext>
            </a:extLst>
          </p:cNvPr>
          <p:cNvPicPr>
            <a:picLocks noGrp="1" noChangeAspect="1"/>
          </p:cNvPicPr>
          <p:nvPr>
            <p:ph idx="1"/>
          </p:nvPr>
        </p:nvPicPr>
        <p:blipFill>
          <a:blip r:embed="rId2"/>
          <a:stretch>
            <a:fillRect/>
          </a:stretch>
        </p:blipFill>
        <p:spPr>
          <a:xfrm>
            <a:off x="1328738" y="1488042"/>
            <a:ext cx="9858373" cy="5119201"/>
          </a:xfrm>
        </p:spPr>
      </p:pic>
      <p:sp>
        <p:nvSpPr>
          <p:cNvPr id="6" name="Arrow: Right 5">
            <a:extLst>
              <a:ext uri="{FF2B5EF4-FFF2-40B4-BE49-F238E27FC236}">
                <a16:creationId xmlns:a16="http://schemas.microsoft.com/office/drawing/2014/main" id="{E12B7116-CF28-45AB-B0ED-23C61BF70C4D}"/>
              </a:ext>
            </a:extLst>
          </p:cNvPr>
          <p:cNvSpPr/>
          <p:nvPr/>
        </p:nvSpPr>
        <p:spPr>
          <a:xfrm>
            <a:off x="2828925" y="4164807"/>
            <a:ext cx="671513" cy="328612"/>
          </a:xfrm>
          <a:prstGeom prst="righ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7" name="TextBox 6">
            <a:extLst>
              <a:ext uri="{FF2B5EF4-FFF2-40B4-BE49-F238E27FC236}">
                <a16:creationId xmlns:a16="http://schemas.microsoft.com/office/drawing/2014/main" id="{FC9420C9-16FF-46B4-A898-7866CBE1B9C7}"/>
              </a:ext>
            </a:extLst>
          </p:cNvPr>
          <p:cNvSpPr txBox="1"/>
          <p:nvPr/>
        </p:nvSpPr>
        <p:spPr>
          <a:xfrm>
            <a:off x="1328738" y="3313450"/>
            <a:ext cx="1269206" cy="2031325"/>
          </a:xfrm>
          <a:prstGeom prst="rect">
            <a:avLst/>
          </a:prstGeom>
          <a:noFill/>
        </p:spPr>
        <p:txBody>
          <a:bodyPr wrap="square" rtlCol="0">
            <a:spAutoFit/>
          </a:bodyPr>
          <a:lstStyle/>
          <a:p>
            <a:pPr algn="r" rtl="1"/>
            <a:r>
              <a:rPr lang="fa-IR" dirty="0">
                <a:cs typeface="B Nazanin" panose="00000400000000000000" pitchFamily="2" charset="-78"/>
              </a:rPr>
              <a:t>1- انتخاب فیلد </a:t>
            </a:r>
            <a:r>
              <a:rPr lang="en-US" dirty="0">
                <a:cs typeface="B Nazanin" panose="00000400000000000000" pitchFamily="2" charset="-78"/>
              </a:rPr>
              <a:t>MeSH Term</a:t>
            </a:r>
            <a:r>
              <a:rPr lang="fa-IR" dirty="0">
                <a:cs typeface="B Nazanin" panose="00000400000000000000" pitchFamily="2" charset="-78"/>
              </a:rPr>
              <a:t> و نوشتن کلیدواژه های پیشنهادی هنگام نوشتن کلیدواژه</a:t>
            </a:r>
            <a:endParaRPr lang="en-US" dirty="0">
              <a:cs typeface="B Nazanin" panose="00000400000000000000" pitchFamily="2" charset="-78"/>
            </a:endParaRPr>
          </a:p>
        </p:txBody>
      </p:sp>
      <p:sp>
        <p:nvSpPr>
          <p:cNvPr id="8" name="TextBox 7">
            <a:extLst>
              <a:ext uri="{FF2B5EF4-FFF2-40B4-BE49-F238E27FC236}">
                <a16:creationId xmlns:a16="http://schemas.microsoft.com/office/drawing/2014/main" id="{30EAE6E2-E50A-469F-A501-585DD54AA0C1}"/>
              </a:ext>
            </a:extLst>
          </p:cNvPr>
          <p:cNvSpPr txBox="1"/>
          <p:nvPr/>
        </p:nvSpPr>
        <p:spPr>
          <a:xfrm>
            <a:off x="5929311" y="5514975"/>
            <a:ext cx="542927" cy="557213"/>
          </a:xfrm>
          <a:prstGeom prst="rect">
            <a:avLst/>
          </a:prstGeom>
          <a:noFill/>
          <a:ln w="28575">
            <a:solidFill>
              <a:srgbClr val="FF0000"/>
            </a:solidFill>
          </a:ln>
        </p:spPr>
        <p:txBody>
          <a:bodyPr wrap="square" rtlCol="0">
            <a:spAutoFit/>
          </a:bodyPr>
          <a:lstStyle/>
          <a:p>
            <a:endParaRPr lang="en-US" dirty="0"/>
          </a:p>
        </p:txBody>
      </p:sp>
      <p:sp>
        <p:nvSpPr>
          <p:cNvPr id="9" name="Arrow: Left 8">
            <a:extLst>
              <a:ext uri="{FF2B5EF4-FFF2-40B4-BE49-F238E27FC236}">
                <a16:creationId xmlns:a16="http://schemas.microsoft.com/office/drawing/2014/main" id="{C9FB1F03-7577-4A31-99E2-9E2E3AADA3BE}"/>
              </a:ext>
            </a:extLst>
          </p:cNvPr>
          <p:cNvSpPr/>
          <p:nvPr/>
        </p:nvSpPr>
        <p:spPr>
          <a:xfrm>
            <a:off x="6657973" y="5800725"/>
            <a:ext cx="942977" cy="271463"/>
          </a:xfrm>
          <a:prstGeom prst="leftArrow">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a:p>
        </p:txBody>
      </p:sp>
      <p:sp>
        <p:nvSpPr>
          <p:cNvPr id="10" name="TextBox 9">
            <a:extLst>
              <a:ext uri="{FF2B5EF4-FFF2-40B4-BE49-F238E27FC236}">
                <a16:creationId xmlns:a16="http://schemas.microsoft.com/office/drawing/2014/main" id="{B52B6EEB-6838-450D-B7C5-68F7A42CC6DD}"/>
              </a:ext>
            </a:extLst>
          </p:cNvPr>
          <p:cNvSpPr txBox="1"/>
          <p:nvPr/>
        </p:nvSpPr>
        <p:spPr>
          <a:xfrm>
            <a:off x="7843838" y="4643438"/>
            <a:ext cx="3019424" cy="923330"/>
          </a:xfrm>
          <a:prstGeom prst="rect">
            <a:avLst/>
          </a:prstGeom>
          <a:noFill/>
        </p:spPr>
        <p:txBody>
          <a:bodyPr wrap="square" rtlCol="0">
            <a:spAutoFit/>
          </a:bodyPr>
          <a:lstStyle/>
          <a:p>
            <a:pPr algn="r" rtl="1"/>
            <a:r>
              <a:rPr lang="fa-IR" dirty="0">
                <a:cs typeface="B Nazanin" panose="00000400000000000000" pitchFamily="2" charset="-78"/>
              </a:rPr>
              <a:t>2- کلیک بر روی </a:t>
            </a:r>
            <a:r>
              <a:rPr lang="en-US" dirty="0">
                <a:cs typeface="B Nazanin" panose="00000400000000000000" pitchFamily="2" charset="-78"/>
              </a:rPr>
              <a:t>MeSH</a:t>
            </a:r>
            <a:r>
              <a:rPr lang="fa-IR" dirty="0">
                <a:cs typeface="B Nazanin" panose="00000400000000000000" pitchFamily="2" charset="-78"/>
              </a:rPr>
              <a:t> و وارد پایگاه مش شده که در اسلاید بعدی نشان داده می‌شود.</a:t>
            </a:r>
            <a:endParaRPr lang="en-US" dirty="0">
              <a:cs typeface="B Nazanin" panose="00000400000000000000" pitchFamily="2" charset="-78"/>
            </a:endParaRPr>
          </a:p>
        </p:txBody>
      </p:sp>
    </p:spTree>
    <p:extLst>
      <p:ext uri="{BB962C8B-B14F-4D97-AF65-F5344CB8AC3E}">
        <p14:creationId xmlns:p14="http://schemas.microsoft.com/office/powerpoint/2010/main" val="3767536961"/>
      </p:ext>
    </p:extLst>
  </p:cSld>
  <p:clrMapOvr>
    <a:masterClrMapping/>
  </p:clrMapOvr>
  <mc:AlternateContent xmlns:mc="http://schemas.openxmlformats.org/markup-compatibility/2006">
    <mc:Choice xmlns:p14="http://schemas.microsoft.com/office/powerpoint/2010/main" Requires="p14">
      <p:transition spd="slow" p14:dur="1600">
        <p14:prism isContent="1" isInverted="1"/>
      </p:transition>
    </mc:Choice>
    <mc:Fallback>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F1A72F-1CE7-47B9-8F72-EF0B8C2C6345}"/>
              </a:ext>
            </a:extLst>
          </p:cNvPr>
          <p:cNvSpPr>
            <a:spLocks noGrp="1"/>
          </p:cNvSpPr>
          <p:nvPr>
            <p:ph type="title"/>
          </p:nvPr>
        </p:nvSpPr>
        <p:spPr>
          <a:xfrm>
            <a:off x="1580606" y="257177"/>
            <a:ext cx="9119854" cy="1224518"/>
          </a:xfrm>
        </p:spPr>
        <p:style>
          <a:lnRef idx="1">
            <a:schemeClr val="accent1"/>
          </a:lnRef>
          <a:fillRef idx="2">
            <a:schemeClr val="accent1"/>
          </a:fillRef>
          <a:effectRef idx="1">
            <a:schemeClr val="accent1"/>
          </a:effectRef>
          <a:fontRef idx="minor">
            <a:schemeClr val="dk1"/>
          </a:fontRef>
        </p:style>
        <p:txBody>
          <a:bodyPr/>
          <a:lstStyle/>
          <a:p>
            <a:pPr rtl="1"/>
            <a:r>
              <a:rPr lang="fa-IR" dirty="0">
                <a:cs typeface="B Titr" panose="00000700000000000000" pitchFamily="2" charset="-78"/>
              </a:rPr>
              <a:t>جستجو در </a:t>
            </a:r>
            <a:r>
              <a:rPr lang="en-US" b="1" dirty="0">
                <a:cs typeface="B Titr" panose="00000700000000000000" pitchFamily="2" charset="-78"/>
              </a:rPr>
              <a:t>MeSH</a:t>
            </a:r>
          </a:p>
        </p:txBody>
      </p:sp>
      <p:pic>
        <p:nvPicPr>
          <p:cNvPr id="5" name="Content Placeholder 4">
            <a:extLst>
              <a:ext uri="{FF2B5EF4-FFF2-40B4-BE49-F238E27FC236}">
                <a16:creationId xmlns:a16="http://schemas.microsoft.com/office/drawing/2014/main" id="{379EAA34-FDA4-4D2F-B9B7-A59391F9C872}"/>
              </a:ext>
            </a:extLst>
          </p:cNvPr>
          <p:cNvPicPr>
            <a:picLocks noGrp="1" noChangeAspect="1"/>
          </p:cNvPicPr>
          <p:nvPr>
            <p:ph idx="1"/>
          </p:nvPr>
        </p:nvPicPr>
        <p:blipFill>
          <a:blip r:embed="rId2"/>
          <a:stretch>
            <a:fillRect/>
          </a:stretch>
        </p:blipFill>
        <p:spPr>
          <a:xfrm>
            <a:off x="1214438" y="1690688"/>
            <a:ext cx="9486022" cy="4802187"/>
          </a:xfrm>
        </p:spPr>
      </p:pic>
      <p:sp>
        <p:nvSpPr>
          <p:cNvPr id="6" name="TextBox 5">
            <a:extLst>
              <a:ext uri="{FF2B5EF4-FFF2-40B4-BE49-F238E27FC236}">
                <a16:creationId xmlns:a16="http://schemas.microsoft.com/office/drawing/2014/main" id="{8F726880-3A59-4D25-9D93-D9E1D72BE86B}"/>
              </a:ext>
            </a:extLst>
          </p:cNvPr>
          <p:cNvSpPr txBox="1"/>
          <p:nvPr/>
        </p:nvSpPr>
        <p:spPr>
          <a:xfrm>
            <a:off x="3514725" y="1900238"/>
            <a:ext cx="1185863" cy="457200"/>
          </a:xfrm>
          <a:prstGeom prst="rect">
            <a:avLst/>
          </a:prstGeom>
          <a:noFill/>
          <a:ln>
            <a:solidFill>
              <a:srgbClr val="FF0000"/>
            </a:solidFill>
          </a:ln>
        </p:spPr>
        <p:txBody>
          <a:bodyPr wrap="square" rtlCol="0">
            <a:spAutoFit/>
          </a:bodyPr>
          <a:lstStyle/>
          <a:p>
            <a:endParaRPr lang="en-US" dirty="0"/>
          </a:p>
        </p:txBody>
      </p:sp>
      <p:sp>
        <p:nvSpPr>
          <p:cNvPr id="7" name="TextBox 6">
            <a:extLst>
              <a:ext uri="{FF2B5EF4-FFF2-40B4-BE49-F238E27FC236}">
                <a16:creationId xmlns:a16="http://schemas.microsoft.com/office/drawing/2014/main" id="{FBBA95A6-4980-4146-A40E-0C5AD80FA792}"/>
              </a:ext>
            </a:extLst>
          </p:cNvPr>
          <p:cNvSpPr txBox="1"/>
          <p:nvPr/>
        </p:nvSpPr>
        <p:spPr>
          <a:xfrm>
            <a:off x="5205412" y="1873806"/>
            <a:ext cx="3138487" cy="369332"/>
          </a:xfrm>
          <a:prstGeom prst="rect">
            <a:avLst/>
          </a:prstGeom>
          <a:noFill/>
        </p:spPr>
        <p:txBody>
          <a:bodyPr wrap="square" rtlCol="0">
            <a:spAutoFit/>
          </a:bodyPr>
          <a:lstStyle/>
          <a:p>
            <a:pPr algn="r" rtl="1"/>
            <a:r>
              <a:rPr lang="fa-IR" dirty="0">
                <a:solidFill>
                  <a:srgbClr val="C00000"/>
                </a:solidFill>
                <a:cs typeface="B Nazanin" panose="00000400000000000000" pitchFamily="2" charset="-78"/>
              </a:rPr>
              <a:t>ثبت کلیدواژه مورد نظر و انجام جستجو</a:t>
            </a:r>
            <a:endParaRPr lang="en-US" dirty="0">
              <a:solidFill>
                <a:srgbClr val="C00000"/>
              </a:solidFill>
              <a:cs typeface="B Nazanin" panose="00000400000000000000" pitchFamily="2" charset="-78"/>
            </a:endParaRPr>
          </a:p>
        </p:txBody>
      </p:sp>
      <p:sp>
        <p:nvSpPr>
          <p:cNvPr id="8" name="TextBox 7">
            <a:extLst>
              <a:ext uri="{FF2B5EF4-FFF2-40B4-BE49-F238E27FC236}">
                <a16:creationId xmlns:a16="http://schemas.microsoft.com/office/drawing/2014/main" id="{8A606076-3358-46E5-BCA5-A6E67C3C3EFF}"/>
              </a:ext>
            </a:extLst>
          </p:cNvPr>
          <p:cNvSpPr txBox="1"/>
          <p:nvPr/>
        </p:nvSpPr>
        <p:spPr>
          <a:xfrm>
            <a:off x="1385888" y="4000500"/>
            <a:ext cx="2443162" cy="2100263"/>
          </a:xfrm>
          <a:prstGeom prst="rect">
            <a:avLst/>
          </a:prstGeom>
          <a:noFill/>
          <a:ln>
            <a:solidFill>
              <a:srgbClr val="FF0000"/>
            </a:solidFill>
          </a:ln>
        </p:spPr>
        <p:txBody>
          <a:bodyPr wrap="square" rtlCol="0">
            <a:spAutoFit/>
          </a:bodyPr>
          <a:lstStyle/>
          <a:p>
            <a:endParaRPr lang="en-US" dirty="0"/>
          </a:p>
        </p:txBody>
      </p:sp>
      <p:sp>
        <p:nvSpPr>
          <p:cNvPr id="9" name="TextBox 8">
            <a:extLst>
              <a:ext uri="{FF2B5EF4-FFF2-40B4-BE49-F238E27FC236}">
                <a16:creationId xmlns:a16="http://schemas.microsoft.com/office/drawing/2014/main" id="{20DF6CDC-BFF4-467A-AA9D-A22E7FC6CB00}"/>
              </a:ext>
            </a:extLst>
          </p:cNvPr>
          <p:cNvSpPr txBox="1"/>
          <p:nvPr/>
        </p:nvSpPr>
        <p:spPr>
          <a:xfrm>
            <a:off x="142875" y="4000500"/>
            <a:ext cx="1243013" cy="1477328"/>
          </a:xfrm>
          <a:prstGeom prst="rect">
            <a:avLst/>
          </a:prstGeom>
          <a:noFill/>
        </p:spPr>
        <p:txBody>
          <a:bodyPr wrap="square" rtlCol="0">
            <a:spAutoFit/>
          </a:bodyPr>
          <a:lstStyle/>
          <a:p>
            <a:pPr algn="justLow" rtl="1"/>
            <a:r>
              <a:rPr lang="fa-IR" dirty="0">
                <a:solidFill>
                  <a:srgbClr val="C00000"/>
                </a:solidFill>
                <a:cs typeface="B Nazanin" panose="00000400000000000000" pitchFamily="2" charset="-78"/>
              </a:rPr>
              <a:t>کلیدواژه‌های انتخابی مش در موضوع سرچ شده توسط کاربر</a:t>
            </a:r>
            <a:endParaRPr lang="en-US" dirty="0">
              <a:solidFill>
                <a:srgbClr val="C00000"/>
              </a:solidFill>
              <a:cs typeface="B Nazanin" panose="00000400000000000000" pitchFamily="2" charset="-78"/>
            </a:endParaRPr>
          </a:p>
        </p:txBody>
      </p:sp>
      <p:sp>
        <p:nvSpPr>
          <p:cNvPr id="10" name="TextBox 9">
            <a:extLst>
              <a:ext uri="{FF2B5EF4-FFF2-40B4-BE49-F238E27FC236}">
                <a16:creationId xmlns:a16="http://schemas.microsoft.com/office/drawing/2014/main" id="{26808A59-2677-45F0-AF82-0213B643394D}"/>
              </a:ext>
            </a:extLst>
          </p:cNvPr>
          <p:cNvSpPr txBox="1"/>
          <p:nvPr/>
        </p:nvSpPr>
        <p:spPr>
          <a:xfrm>
            <a:off x="7972425" y="4143375"/>
            <a:ext cx="1957388" cy="471488"/>
          </a:xfrm>
          <a:prstGeom prst="rect">
            <a:avLst/>
          </a:prstGeom>
          <a:noFill/>
          <a:ln>
            <a:solidFill>
              <a:srgbClr val="FF0000"/>
            </a:solidFill>
          </a:ln>
        </p:spPr>
        <p:txBody>
          <a:bodyPr wrap="square" rtlCol="0">
            <a:spAutoFit/>
          </a:bodyPr>
          <a:lstStyle/>
          <a:p>
            <a:endParaRPr lang="en-US" dirty="0"/>
          </a:p>
        </p:txBody>
      </p:sp>
      <p:sp>
        <p:nvSpPr>
          <p:cNvPr id="11" name="TextBox 10">
            <a:extLst>
              <a:ext uri="{FF2B5EF4-FFF2-40B4-BE49-F238E27FC236}">
                <a16:creationId xmlns:a16="http://schemas.microsoft.com/office/drawing/2014/main" id="{8FC76430-3CAB-4DB5-AC05-96B45CF99F15}"/>
              </a:ext>
            </a:extLst>
          </p:cNvPr>
          <p:cNvSpPr txBox="1"/>
          <p:nvPr/>
        </p:nvSpPr>
        <p:spPr>
          <a:xfrm>
            <a:off x="10387013" y="4000500"/>
            <a:ext cx="1662112" cy="1754326"/>
          </a:xfrm>
          <a:prstGeom prst="rect">
            <a:avLst/>
          </a:prstGeom>
          <a:noFill/>
        </p:spPr>
        <p:txBody>
          <a:bodyPr wrap="square" rtlCol="0">
            <a:spAutoFit/>
          </a:bodyPr>
          <a:lstStyle/>
          <a:p>
            <a:pPr algn="justLow" rtl="1"/>
            <a:r>
              <a:rPr lang="fa-IR" dirty="0">
                <a:solidFill>
                  <a:srgbClr val="C00000"/>
                </a:solidFill>
                <a:cs typeface="B Nazanin" panose="00000400000000000000" pitchFamily="2" charset="-78"/>
              </a:rPr>
              <a:t>کلیدواژه ی مورد استفاده مش را می توان انتخاب کرد وبه </a:t>
            </a:r>
            <a:r>
              <a:rPr lang="en-US" dirty="0">
                <a:solidFill>
                  <a:srgbClr val="C00000"/>
                </a:solidFill>
                <a:cs typeface="B Nazanin" panose="00000400000000000000" pitchFamily="2" charset="-78"/>
              </a:rPr>
              <a:t>search builder </a:t>
            </a:r>
            <a:r>
              <a:rPr lang="fa-IR" dirty="0">
                <a:solidFill>
                  <a:srgbClr val="C00000"/>
                </a:solidFill>
                <a:cs typeface="B Nazanin" panose="00000400000000000000" pitchFamily="2" charset="-78"/>
              </a:rPr>
              <a:t> اضافه نمود و سرچ پابمد را انجام داد</a:t>
            </a:r>
            <a:endParaRPr lang="en-US" dirty="0">
              <a:solidFill>
                <a:srgbClr val="C00000"/>
              </a:solidFill>
              <a:cs typeface="B Nazanin" panose="00000400000000000000" pitchFamily="2" charset="-78"/>
            </a:endParaRPr>
          </a:p>
        </p:txBody>
      </p:sp>
    </p:spTree>
    <p:extLst>
      <p:ext uri="{BB962C8B-B14F-4D97-AF65-F5344CB8AC3E}">
        <p14:creationId xmlns:p14="http://schemas.microsoft.com/office/powerpoint/2010/main" val="3876124038"/>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eelOff"/>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E42207-205A-437E-96D6-9349D64B701E}"/>
              </a:ext>
            </a:extLst>
          </p:cNvPr>
          <p:cNvSpPr>
            <a:spLocks noGrp="1"/>
          </p:cNvSpPr>
          <p:nvPr>
            <p:ph type="title"/>
          </p:nvPr>
        </p:nvSpPr>
        <p:spPr>
          <a:xfrm>
            <a:off x="1854926" y="313510"/>
            <a:ext cx="9648098" cy="1189978"/>
          </a:xfrm>
        </p:spPr>
        <p:style>
          <a:lnRef idx="1">
            <a:schemeClr val="accent2"/>
          </a:lnRef>
          <a:fillRef idx="2">
            <a:schemeClr val="accent2"/>
          </a:fillRef>
          <a:effectRef idx="1">
            <a:schemeClr val="accent2"/>
          </a:effectRef>
          <a:fontRef idx="minor">
            <a:schemeClr val="dk1"/>
          </a:fontRef>
        </p:style>
        <p:txBody>
          <a:bodyPr/>
          <a:lstStyle/>
          <a:p>
            <a:pPr rtl="1"/>
            <a:r>
              <a:rPr lang="fa-IR" dirty="0">
                <a:cs typeface="B Titr" panose="00000700000000000000" pitchFamily="2" charset="-78"/>
              </a:rPr>
              <a:t>عملگرهای جستجو</a:t>
            </a:r>
            <a:endParaRPr lang="en-US" dirty="0">
              <a:cs typeface="B Titr" panose="00000700000000000000" pitchFamily="2" charset="-78"/>
            </a:endParaRPr>
          </a:p>
        </p:txBody>
      </p:sp>
      <p:sp>
        <p:nvSpPr>
          <p:cNvPr id="3" name="Content Placeholder 2">
            <a:extLst>
              <a:ext uri="{FF2B5EF4-FFF2-40B4-BE49-F238E27FC236}">
                <a16:creationId xmlns:a16="http://schemas.microsoft.com/office/drawing/2014/main" id="{ABA88617-463C-419A-AF97-B4B15C90D9EB}"/>
              </a:ext>
            </a:extLst>
          </p:cNvPr>
          <p:cNvSpPr>
            <a:spLocks noGrp="1"/>
          </p:cNvSpPr>
          <p:nvPr>
            <p:ph idx="1"/>
          </p:nvPr>
        </p:nvSpPr>
        <p:spPr>
          <a:xfrm>
            <a:off x="1489166" y="1551709"/>
            <a:ext cx="10015447" cy="4267200"/>
          </a:xfrm>
        </p:spPr>
        <p:txBody>
          <a:bodyPr>
            <a:normAutofit/>
          </a:bodyPr>
          <a:lstStyle/>
          <a:p>
            <a:pPr marL="0" indent="0" algn="r" rtl="1">
              <a:buNone/>
            </a:pPr>
            <a:r>
              <a:rPr lang="en-US" sz="3200" dirty="0">
                <a:solidFill>
                  <a:srgbClr val="FF0000"/>
                </a:solidFill>
                <a:latin typeface="Times New Roman" panose="02020603050405020304" pitchFamily="18" charset="0"/>
                <a:cs typeface="Times New Roman" panose="02020603050405020304" pitchFamily="18" charset="0"/>
              </a:rPr>
              <a:t>AND</a:t>
            </a:r>
            <a:endParaRPr lang="fa-IR" sz="3200" dirty="0">
              <a:solidFill>
                <a:srgbClr val="FF0000"/>
              </a:solidFill>
              <a:latin typeface="Times New Roman" panose="02020603050405020304" pitchFamily="18" charset="0"/>
              <a:cs typeface="B Nazanin" panose="00000400000000000000" pitchFamily="2" charset="-78"/>
            </a:endParaRPr>
          </a:p>
          <a:p>
            <a:pPr marL="0" indent="0" algn="r" rtl="1">
              <a:buNone/>
            </a:pPr>
            <a:r>
              <a:rPr lang="fa-IR" sz="2400" dirty="0">
                <a:latin typeface="Times New Roman" panose="02020603050405020304" pitchFamily="18" charset="0"/>
                <a:cs typeface="B Nazanin" panose="00000400000000000000" pitchFamily="2" charset="-78"/>
              </a:rPr>
              <a:t>عملگر</a:t>
            </a:r>
            <a:r>
              <a:rPr lang="en-US" sz="2400" dirty="0">
                <a:latin typeface="Times New Roman" panose="02020603050405020304" pitchFamily="18" charset="0"/>
                <a:cs typeface="B Nazanin" panose="00000400000000000000" pitchFamily="2" charset="-78"/>
              </a:rPr>
              <a:t>AND</a:t>
            </a:r>
            <a:r>
              <a:rPr lang="fa-IR" sz="2400" dirty="0">
                <a:latin typeface="Times New Roman" panose="02020603050405020304" pitchFamily="18" charset="0"/>
                <a:cs typeface="B Nazanin" panose="00000400000000000000" pitchFamily="2" charset="-78"/>
              </a:rPr>
              <a:t> یا "و" براي </a:t>
            </a:r>
            <a:r>
              <a:rPr lang="fa-IR" sz="2400" dirty="0">
                <a:solidFill>
                  <a:srgbClr val="FF0000"/>
                </a:solidFill>
                <a:latin typeface="Times New Roman" panose="02020603050405020304" pitchFamily="18" charset="0"/>
                <a:cs typeface="B Nazanin" panose="00000400000000000000" pitchFamily="2" charset="-78"/>
              </a:rPr>
              <a:t>محدود کردن دامنه جستجو </a:t>
            </a:r>
            <a:r>
              <a:rPr lang="fa-IR" sz="2400" dirty="0">
                <a:latin typeface="Times New Roman" panose="02020603050405020304" pitchFamily="18" charset="0"/>
                <a:cs typeface="B Nazanin" panose="00000400000000000000" pitchFamily="2" charset="-78"/>
              </a:rPr>
              <a:t>از طریق ترکیب کلید واژه هاي مختلف به کار </a:t>
            </a:r>
            <a:r>
              <a:rPr lang="fa-IR" sz="2400" dirty="0" smtClean="0">
                <a:latin typeface="Times New Roman" panose="02020603050405020304" pitchFamily="18" charset="0"/>
                <a:cs typeface="B Nazanin" panose="00000400000000000000" pitchFamily="2" charset="-78"/>
              </a:rPr>
              <a:t>می‌رود </a:t>
            </a:r>
            <a:r>
              <a:rPr lang="fa-IR" sz="2400" dirty="0">
                <a:latin typeface="Times New Roman" panose="02020603050405020304" pitchFamily="18" charset="0"/>
                <a:cs typeface="B Nazanin" panose="00000400000000000000" pitchFamily="2" charset="-78"/>
              </a:rPr>
              <a:t>بصورتی که </a:t>
            </a:r>
            <a:r>
              <a:rPr lang="fa-IR" sz="2400" dirty="0">
                <a:solidFill>
                  <a:srgbClr val="00B0F0"/>
                </a:solidFill>
                <a:latin typeface="Times New Roman" panose="02020603050405020304" pitchFamily="18" charset="0"/>
                <a:cs typeface="B Nazanin" panose="00000400000000000000" pitchFamily="2" charset="-78"/>
              </a:rPr>
              <a:t>هر دو عبارت در نتیجه جستجو حضور دارند.</a:t>
            </a:r>
          </a:p>
          <a:p>
            <a:pPr marL="0" indent="0" algn="r" rtl="1">
              <a:buNone/>
            </a:pPr>
            <a:r>
              <a:rPr lang="fa-IR" sz="2400" dirty="0">
                <a:latin typeface="Times New Roman" panose="02020603050405020304" pitchFamily="18" charset="0"/>
                <a:cs typeface="B Nazanin" panose="00000400000000000000" pitchFamily="2" charset="-78"/>
              </a:rPr>
              <a:t>اکثر جستجوگرها به طور پیش فرض از این عملگر استفاده می کنند. به طور مثال</a:t>
            </a:r>
          </a:p>
          <a:p>
            <a:pPr marL="0" indent="0">
              <a:buNone/>
            </a:pPr>
            <a:r>
              <a:rPr lang="sv-SE" sz="2800" b="1" dirty="0">
                <a:latin typeface="Times New Roman" panose="02020603050405020304" pitchFamily="18" charset="0"/>
                <a:cs typeface="B Nazanin" panose="00000400000000000000" pitchFamily="2" charset="-78"/>
              </a:rPr>
              <a:t>Iran AND travel</a:t>
            </a:r>
            <a:r>
              <a:rPr lang="fa-IR" sz="2800" b="1" dirty="0">
                <a:latin typeface="Times New Roman" panose="02020603050405020304" pitchFamily="18" charset="0"/>
                <a:cs typeface="B Nazanin" panose="00000400000000000000" pitchFamily="2" charset="-78"/>
              </a:rPr>
              <a:t> = </a:t>
            </a:r>
            <a:r>
              <a:rPr lang="sv-SE" sz="2800" b="1" dirty="0">
                <a:latin typeface="Times New Roman" panose="02020603050405020304" pitchFamily="18" charset="0"/>
                <a:cs typeface="B Nazanin" panose="00000400000000000000" pitchFamily="2" charset="-78"/>
              </a:rPr>
              <a:t>Iran travel</a:t>
            </a:r>
            <a:endParaRPr lang="fa-IR" sz="2800" b="1" dirty="0">
              <a:latin typeface="Times New Roman" panose="02020603050405020304" pitchFamily="18" charset="0"/>
              <a:cs typeface="B Nazanin" panose="00000400000000000000" pitchFamily="2" charset="-78"/>
            </a:endParaRPr>
          </a:p>
          <a:p>
            <a:pPr marL="0" indent="0">
              <a:buNone/>
            </a:pPr>
            <a:r>
              <a:rPr lang="en-US" sz="2800" b="1" dirty="0">
                <a:latin typeface="Times New Roman" panose="02020603050405020304" pitchFamily="18" charset="0"/>
                <a:cs typeface="B Nazanin" panose="00000400000000000000" pitchFamily="2" charset="-78"/>
              </a:rPr>
              <a:t>(…..) AND (….)</a:t>
            </a:r>
            <a:endParaRPr lang="sv-SE" sz="2800" b="1"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fa-IR" sz="2400" dirty="0">
                <a:latin typeface="Times New Roman" panose="02020603050405020304" pitchFamily="18" charset="0"/>
                <a:cs typeface="B Nazanin" panose="00000400000000000000" pitchFamily="2" charset="-78"/>
              </a:rPr>
              <a:t>کلمه</a:t>
            </a:r>
            <a:r>
              <a:rPr lang="en-US" sz="2400" b="1" dirty="0">
                <a:latin typeface="Times New Roman" panose="02020603050405020304" pitchFamily="18" charset="0"/>
                <a:cs typeface="B Nazanin" panose="00000400000000000000" pitchFamily="2" charset="-78"/>
              </a:rPr>
              <a:t>AND </a:t>
            </a:r>
            <a:r>
              <a:rPr lang="fa-IR" sz="2400" b="1"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حتما بایستی با حروف بزرگ ثبت شود وگرنه معمولا به عنوان </a:t>
            </a:r>
            <a:r>
              <a:rPr lang="en-US" sz="2400" b="1" dirty="0">
                <a:latin typeface="Times New Roman" panose="02020603050405020304" pitchFamily="18" charset="0"/>
                <a:cs typeface="B Nazanin" panose="00000400000000000000" pitchFamily="2" charset="-78"/>
              </a:rPr>
              <a:t>stop word</a:t>
            </a:r>
            <a:r>
              <a:rPr lang="fa-IR" sz="2400" b="1" dirty="0">
                <a:latin typeface="Times New Roman" panose="02020603050405020304" pitchFamily="18" charset="0"/>
                <a:cs typeface="B Nazanin" panose="00000400000000000000" pitchFamily="2" charset="-78"/>
              </a:rPr>
              <a:t> </a:t>
            </a:r>
            <a:r>
              <a:rPr lang="fa-IR" sz="2400" dirty="0">
                <a:latin typeface="Times New Roman" panose="02020603050405020304" pitchFamily="18" charset="0"/>
                <a:cs typeface="B Nazanin" panose="00000400000000000000" pitchFamily="2" charset="-78"/>
              </a:rPr>
              <a:t>در نظر گرفته </a:t>
            </a:r>
            <a:r>
              <a:rPr lang="fa-IR" sz="2400" dirty="0" smtClean="0">
                <a:latin typeface="Times New Roman" panose="02020603050405020304" pitchFamily="18" charset="0"/>
                <a:cs typeface="B Nazanin" panose="00000400000000000000" pitchFamily="2" charset="-78"/>
              </a:rPr>
              <a:t>می‌شود </a:t>
            </a:r>
            <a:r>
              <a:rPr lang="fa-IR" sz="2400" dirty="0">
                <a:latin typeface="Times New Roman" panose="02020603050405020304" pitchFamily="18" charset="0"/>
                <a:cs typeface="B Nazanin" panose="00000400000000000000" pitchFamily="2" charset="-78"/>
              </a:rPr>
              <a:t>و از جستجو حذف </a:t>
            </a:r>
            <a:r>
              <a:rPr lang="fa-IR" sz="2400" dirty="0" smtClean="0">
                <a:latin typeface="Times New Roman" panose="02020603050405020304" pitchFamily="18" charset="0"/>
                <a:cs typeface="B Nazanin" panose="00000400000000000000" pitchFamily="2" charset="-78"/>
              </a:rPr>
              <a:t>می‌شود</a:t>
            </a:r>
            <a:r>
              <a:rPr lang="fa-IR" sz="2400" dirty="0">
                <a:latin typeface="Times New Roman" panose="02020603050405020304" pitchFamily="18" charset="0"/>
                <a:cs typeface="B Nazanin" panose="00000400000000000000" pitchFamily="2" charset="-78"/>
              </a:rPr>
              <a:t>، در حالت عادی نیازی به نوشتن آن نیست.</a:t>
            </a:r>
            <a:endParaRPr lang="en-US" sz="24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3A31EC4E-2244-4965-9633-D8BC998003A4}"/>
              </a:ext>
            </a:extLst>
          </p:cNvPr>
          <p:cNvSpPr>
            <a:spLocks noGrp="1"/>
          </p:cNvSpPr>
          <p:nvPr>
            <p:ph type="sldNum" sz="quarter" idx="12"/>
          </p:nvPr>
        </p:nvSpPr>
        <p:spPr/>
        <p:txBody>
          <a:bodyPr/>
          <a:lstStyle/>
          <a:p>
            <a:fld id="{70DEB68B-DBB5-4F54-B6AD-E86FB4AEDA18}" type="slidenum">
              <a:rPr lang="en-US" smtClean="0"/>
              <a:t>4</a:t>
            </a:fld>
            <a:endParaRPr lang="en-US"/>
          </a:p>
        </p:txBody>
      </p:sp>
    </p:spTree>
    <p:extLst>
      <p:ext uri="{BB962C8B-B14F-4D97-AF65-F5344CB8AC3E}">
        <p14:creationId xmlns:p14="http://schemas.microsoft.com/office/powerpoint/2010/main" val="3097755990"/>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2B43ED02-9F8D-488D-8FBE-A2A19BFC113D}"/>
              </a:ext>
            </a:extLst>
          </p:cNvPr>
          <p:cNvPicPr>
            <a:picLocks noChangeAspect="1"/>
          </p:cNvPicPr>
          <p:nvPr/>
        </p:nvPicPr>
        <p:blipFill>
          <a:blip r:embed="rId2"/>
          <a:stretch>
            <a:fillRect/>
          </a:stretch>
        </p:blipFill>
        <p:spPr>
          <a:xfrm>
            <a:off x="169817" y="702640"/>
            <a:ext cx="12022183" cy="5663343"/>
          </a:xfrm>
          <a:prstGeom prst="rect">
            <a:avLst/>
          </a:prstGeom>
        </p:spPr>
      </p:pic>
      <p:sp>
        <p:nvSpPr>
          <p:cNvPr id="11" name="TextBox 10">
            <a:extLst>
              <a:ext uri="{FF2B5EF4-FFF2-40B4-BE49-F238E27FC236}">
                <a16:creationId xmlns:a16="http://schemas.microsoft.com/office/drawing/2014/main" id="{6235412C-FF80-4423-BA44-3F7B49C142A7}"/>
              </a:ext>
            </a:extLst>
          </p:cNvPr>
          <p:cNvSpPr txBox="1"/>
          <p:nvPr/>
        </p:nvSpPr>
        <p:spPr>
          <a:xfrm>
            <a:off x="2864224" y="2254879"/>
            <a:ext cx="2084294" cy="443753"/>
          </a:xfrm>
          <a:prstGeom prst="rect">
            <a:avLst/>
          </a:prstGeom>
          <a:noFill/>
          <a:ln w="28575">
            <a:solidFill>
              <a:schemeClr val="accent1"/>
            </a:solidFill>
          </a:ln>
        </p:spPr>
        <p:txBody>
          <a:bodyPr wrap="square" rtlCol="0">
            <a:spAutoFit/>
          </a:bodyPr>
          <a:lstStyle/>
          <a:p>
            <a:endParaRPr lang="en-US" dirty="0"/>
          </a:p>
        </p:txBody>
      </p:sp>
      <p:sp>
        <p:nvSpPr>
          <p:cNvPr id="12" name="TextBox 11">
            <a:extLst>
              <a:ext uri="{FF2B5EF4-FFF2-40B4-BE49-F238E27FC236}">
                <a16:creationId xmlns:a16="http://schemas.microsoft.com/office/drawing/2014/main" id="{566A3324-C41A-4B4F-BB2B-7EB2C2527EA5}"/>
              </a:ext>
            </a:extLst>
          </p:cNvPr>
          <p:cNvSpPr txBox="1"/>
          <p:nvPr/>
        </p:nvSpPr>
        <p:spPr>
          <a:xfrm>
            <a:off x="8693715" y="3428999"/>
            <a:ext cx="1210235" cy="443753"/>
          </a:xfrm>
          <a:prstGeom prst="rect">
            <a:avLst/>
          </a:prstGeom>
          <a:noFill/>
          <a:ln>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9217256D-682E-4B95-AB23-DB7A0A4570B5}"/>
              </a:ext>
            </a:extLst>
          </p:cNvPr>
          <p:cNvSpPr txBox="1"/>
          <p:nvPr/>
        </p:nvSpPr>
        <p:spPr>
          <a:xfrm>
            <a:off x="6086397" y="4784848"/>
            <a:ext cx="1272988" cy="376517"/>
          </a:xfrm>
          <a:prstGeom prst="rect">
            <a:avLst/>
          </a:prstGeom>
          <a:noFill/>
          <a:ln>
            <a:solidFill>
              <a:srgbClr val="C00000"/>
            </a:solidFill>
          </a:ln>
        </p:spPr>
        <p:txBody>
          <a:bodyPr wrap="square" rtlCol="0">
            <a:spAutoFit/>
          </a:bodyPr>
          <a:lstStyle/>
          <a:p>
            <a:endParaRPr lang="en-US" dirty="0"/>
          </a:p>
        </p:txBody>
      </p:sp>
      <p:sp>
        <p:nvSpPr>
          <p:cNvPr id="2" name="Slide Number Placeholder 1">
            <a:extLst>
              <a:ext uri="{FF2B5EF4-FFF2-40B4-BE49-F238E27FC236}">
                <a16:creationId xmlns:a16="http://schemas.microsoft.com/office/drawing/2014/main" id="{2C506316-A815-4375-B213-17B1DBA7EC7C}"/>
              </a:ext>
            </a:extLst>
          </p:cNvPr>
          <p:cNvSpPr>
            <a:spLocks noGrp="1"/>
          </p:cNvSpPr>
          <p:nvPr>
            <p:ph type="sldNum" sz="quarter" idx="12"/>
          </p:nvPr>
        </p:nvSpPr>
        <p:spPr/>
        <p:txBody>
          <a:bodyPr/>
          <a:lstStyle/>
          <a:p>
            <a:fld id="{70DEB68B-DBB5-4F54-B6AD-E86FB4AEDA18}" type="slidenum">
              <a:rPr lang="en-US" smtClean="0"/>
              <a:t>5</a:t>
            </a:fld>
            <a:endParaRPr lang="en-US"/>
          </a:p>
        </p:txBody>
      </p:sp>
    </p:spTree>
    <p:extLst>
      <p:ext uri="{BB962C8B-B14F-4D97-AF65-F5344CB8AC3E}">
        <p14:creationId xmlns:p14="http://schemas.microsoft.com/office/powerpoint/2010/main" val="2648212970"/>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1370E8-198A-4CDC-8783-F24F7F88DC74}"/>
              </a:ext>
            </a:extLst>
          </p:cNvPr>
          <p:cNvSpPr>
            <a:spLocks noGrp="1"/>
          </p:cNvSpPr>
          <p:nvPr>
            <p:ph type="title"/>
          </p:nvPr>
        </p:nvSpPr>
        <p:spPr>
          <a:xfrm>
            <a:off x="1750423" y="522515"/>
            <a:ext cx="9752601" cy="1382486"/>
          </a:xfrm>
        </p:spPr>
        <p:style>
          <a:lnRef idx="1">
            <a:schemeClr val="accent5"/>
          </a:lnRef>
          <a:fillRef idx="2">
            <a:schemeClr val="accent5"/>
          </a:fillRef>
          <a:effectRef idx="1">
            <a:schemeClr val="accent5"/>
          </a:effectRef>
          <a:fontRef idx="minor">
            <a:schemeClr val="dk1"/>
          </a:fontRef>
        </p:style>
        <p:txBody>
          <a:bodyPr/>
          <a:lstStyle/>
          <a:p>
            <a:pPr rtl="1"/>
            <a:r>
              <a:rPr lang="fa-IR" dirty="0">
                <a:solidFill>
                  <a:prstClr val="black">
                    <a:lumMod val="85000"/>
                    <a:lumOff val="15000"/>
                  </a:prstClr>
                </a:solidFill>
                <a:cs typeface="B Titr" panose="00000700000000000000" pitchFamily="2" charset="-78"/>
              </a:rPr>
              <a:t>عملگرهای جستجو</a:t>
            </a:r>
            <a:endParaRPr lang="en-US" dirty="0"/>
          </a:p>
        </p:txBody>
      </p:sp>
      <p:sp>
        <p:nvSpPr>
          <p:cNvPr id="3" name="Content Placeholder 2">
            <a:extLst>
              <a:ext uri="{FF2B5EF4-FFF2-40B4-BE49-F238E27FC236}">
                <a16:creationId xmlns:a16="http://schemas.microsoft.com/office/drawing/2014/main" id="{31541B2A-FC50-4DD4-AADB-9DF71D80B122}"/>
              </a:ext>
            </a:extLst>
          </p:cNvPr>
          <p:cNvSpPr>
            <a:spLocks noGrp="1"/>
          </p:cNvSpPr>
          <p:nvPr>
            <p:ph idx="1"/>
          </p:nvPr>
        </p:nvSpPr>
        <p:spPr>
          <a:xfrm>
            <a:off x="1563757" y="2338250"/>
            <a:ext cx="10087916" cy="3572971"/>
          </a:xfrm>
        </p:spPr>
        <p:txBody>
          <a:bodyPr>
            <a:normAutofit/>
          </a:bodyPr>
          <a:lstStyle/>
          <a:p>
            <a:pPr marL="0" indent="0" algn="r" rtl="1">
              <a:buNone/>
            </a:pPr>
            <a:r>
              <a:rPr lang="en-US" sz="2800" dirty="0">
                <a:solidFill>
                  <a:srgbClr val="FF0000"/>
                </a:solidFill>
                <a:latin typeface="Times New Roman" panose="02020603050405020304" pitchFamily="18" charset="0"/>
                <a:cs typeface="B Nazanin" panose="00000400000000000000" pitchFamily="2" charset="-78"/>
              </a:rPr>
              <a:t>OR</a:t>
            </a:r>
          </a:p>
          <a:p>
            <a:pPr marL="0" indent="0" algn="r" rtl="1">
              <a:buNone/>
            </a:pPr>
            <a:r>
              <a:rPr lang="fa-IR" sz="2800" dirty="0">
                <a:latin typeface="Times New Roman" panose="02020603050405020304" pitchFamily="18" charset="0"/>
                <a:cs typeface="B Nazanin" panose="00000400000000000000" pitchFamily="2" charset="-78"/>
              </a:rPr>
              <a:t>استفاده از </a:t>
            </a:r>
            <a:r>
              <a:rPr lang="en-US" sz="2800" dirty="0">
                <a:latin typeface="Times New Roman" panose="02020603050405020304" pitchFamily="18" charset="0"/>
                <a:cs typeface="B Nazanin" panose="00000400000000000000" pitchFamily="2" charset="-78"/>
              </a:rPr>
              <a:t>OR</a:t>
            </a:r>
            <a:r>
              <a:rPr lang="fa-IR" sz="2800" dirty="0">
                <a:latin typeface="Times New Roman" panose="02020603050405020304" pitchFamily="18" charset="0"/>
                <a:cs typeface="B Nazanin" panose="00000400000000000000" pitchFamily="2" charset="-78"/>
              </a:rPr>
              <a:t> بین دو یا چند کلیدواژه به معناي </a:t>
            </a:r>
            <a:r>
              <a:rPr lang="fa-IR" sz="2800" dirty="0">
                <a:solidFill>
                  <a:srgbClr val="FF0000"/>
                </a:solidFill>
                <a:latin typeface="Times New Roman" panose="02020603050405020304" pitchFamily="18" charset="0"/>
                <a:cs typeface="B Nazanin" panose="00000400000000000000" pitchFamily="2" charset="-78"/>
              </a:rPr>
              <a:t>گسترش حوزه جستجو </a:t>
            </a:r>
            <a:r>
              <a:rPr lang="fa-IR" sz="2800" dirty="0">
                <a:latin typeface="Times New Roman" panose="02020603050405020304" pitchFamily="18" charset="0"/>
                <a:cs typeface="B Nazanin" panose="00000400000000000000" pitchFamily="2" charset="-78"/>
              </a:rPr>
              <a:t>می باشد. به این معنی که </a:t>
            </a:r>
            <a:r>
              <a:rPr lang="fa-IR" sz="2800" dirty="0">
                <a:solidFill>
                  <a:srgbClr val="00B0F0"/>
                </a:solidFill>
                <a:latin typeface="Times New Roman" panose="02020603050405020304" pitchFamily="18" charset="0"/>
                <a:cs typeface="B Nazanin" panose="00000400000000000000" pitchFamily="2" charset="-78"/>
              </a:rPr>
              <a:t>حداقل یکی از کلیدواژه ها </a:t>
            </a:r>
            <a:r>
              <a:rPr lang="fa-IR" sz="2800" dirty="0">
                <a:latin typeface="Times New Roman" panose="02020603050405020304" pitchFamily="18" charset="0"/>
                <a:cs typeface="B Nazanin" panose="00000400000000000000" pitchFamily="2" charset="-78"/>
              </a:rPr>
              <a:t>در نتیجه جستجو حضور داشته باشد. مثال:</a:t>
            </a:r>
          </a:p>
          <a:p>
            <a:pPr marL="0" indent="0" algn="l">
              <a:buNone/>
            </a:pPr>
            <a:r>
              <a:rPr lang="en-US" sz="3200" b="1" dirty="0">
                <a:latin typeface="Times New Roman" panose="02020603050405020304" pitchFamily="18" charset="0"/>
                <a:cs typeface="B Nazanin" panose="00000400000000000000" pitchFamily="2" charset="-78"/>
              </a:rPr>
              <a:t>Stress OR anxiety</a:t>
            </a:r>
            <a:endParaRPr lang="fa-IR" sz="3200" b="1" dirty="0">
              <a:latin typeface="Times New Roman" panose="02020603050405020304" pitchFamily="18" charset="0"/>
              <a:cs typeface="B Nazanin" panose="00000400000000000000" pitchFamily="2" charset="-78"/>
            </a:endParaRPr>
          </a:p>
          <a:p>
            <a:pPr marL="0" indent="0" algn="l">
              <a:buNone/>
            </a:pPr>
            <a:r>
              <a:rPr lang="en-US" sz="3200" b="1" dirty="0">
                <a:latin typeface="Times New Roman" panose="02020603050405020304" pitchFamily="18" charset="0"/>
                <a:cs typeface="B Nazanin" panose="00000400000000000000" pitchFamily="2" charset="-78"/>
              </a:rPr>
              <a:t>Liver AND (cat OR dog OR horse) </a:t>
            </a:r>
          </a:p>
          <a:p>
            <a:pPr algn="r" rtl="1">
              <a:buFont typeface="Wingdings" panose="05000000000000000000" pitchFamily="2" charset="2"/>
              <a:buChar char="§"/>
            </a:pPr>
            <a:r>
              <a:rPr lang="en-US" sz="2800" dirty="0">
                <a:latin typeface="Times New Roman" panose="02020603050405020304" pitchFamily="18" charset="0"/>
                <a:cs typeface="B Nazanin" panose="00000400000000000000" pitchFamily="2" charset="-78"/>
              </a:rPr>
              <a:t>OR</a:t>
            </a:r>
            <a:r>
              <a:rPr lang="fa-IR" sz="2800" dirty="0">
                <a:latin typeface="Times New Roman" panose="02020603050405020304" pitchFamily="18" charset="0"/>
                <a:cs typeface="B Nazanin" panose="00000400000000000000" pitchFamily="2" charset="-78"/>
              </a:rPr>
              <a:t> حتما با حروف بزرگ نوشته شود.</a:t>
            </a:r>
          </a:p>
          <a:p>
            <a:pPr marL="0" indent="0" algn="r" rtl="1">
              <a:buNone/>
            </a:pPr>
            <a:endParaRPr lang="fa-IR" sz="2800" dirty="0">
              <a:latin typeface="Times New Roman" panose="02020603050405020304" pitchFamily="18" charset="0"/>
              <a:cs typeface="B Nazanin" panose="00000400000000000000" pitchFamily="2" charset="-78"/>
            </a:endParaRPr>
          </a:p>
        </p:txBody>
      </p:sp>
      <p:sp>
        <p:nvSpPr>
          <p:cNvPr id="4" name="Slide Number Placeholder 3">
            <a:extLst>
              <a:ext uri="{FF2B5EF4-FFF2-40B4-BE49-F238E27FC236}">
                <a16:creationId xmlns:a16="http://schemas.microsoft.com/office/drawing/2014/main" id="{D16571E1-7A86-4C02-A077-1EF80AC34EAA}"/>
              </a:ext>
            </a:extLst>
          </p:cNvPr>
          <p:cNvSpPr>
            <a:spLocks noGrp="1"/>
          </p:cNvSpPr>
          <p:nvPr>
            <p:ph type="sldNum" sz="quarter" idx="12"/>
          </p:nvPr>
        </p:nvSpPr>
        <p:spPr/>
        <p:txBody>
          <a:bodyPr/>
          <a:lstStyle/>
          <a:p>
            <a:fld id="{70DEB68B-DBB5-4F54-B6AD-E86FB4AEDA18}" type="slidenum">
              <a:rPr lang="en-US" smtClean="0"/>
              <a:t>6</a:t>
            </a:fld>
            <a:endParaRPr lang="en-US"/>
          </a:p>
        </p:txBody>
      </p:sp>
    </p:spTree>
    <p:extLst>
      <p:ext uri="{BB962C8B-B14F-4D97-AF65-F5344CB8AC3E}">
        <p14:creationId xmlns:p14="http://schemas.microsoft.com/office/powerpoint/2010/main" val="1988070979"/>
      </p:ext>
    </p:extLst>
  </p:cSld>
  <p:clrMapOvr>
    <a:masterClrMapping/>
  </p:clrMapOvr>
  <p:transition spd="slow">
    <p:push dir="u"/>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C4922D1-3778-4887-8AE6-0B1029AD20D1}"/>
              </a:ext>
            </a:extLst>
          </p:cNvPr>
          <p:cNvPicPr>
            <a:picLocks noChangeAspect="1"/>
          </p:cNvPicPr>
          <p:nvPr/>
        </p:nvPicPr>
        <p:blipFill>
          <a:blip r:embed="rId2"/>
          <a:stretch>
            <a:fillRect/>
          </a:stretch>
        </p:blipFill>
        <p:spPr>
          <a:xfrm>
            <a:off x="0" y="319376"/>
            <a:ext cx="12192000" cy="6219247"/>
          </a:xfrm>
          <a:prstGeom prst="rect">
            <a:avLst/>
          </a:prstGeom>
          <a:ln>
            <a:solidFill>
              <a:srgbClr val="C00000"/>
            </a:solidFill>
          </a:ln>
        </p:spPr>
      </p:pic>
      <p:sp>
        <p:nvSpPr>
          <p:cNvPr id="12" name="TextBox 11">
            <a:extLst>
              <a:ext uri="{FF2B5EF4-FFF2-40B4-BE49-F238E27FC236}">
                <a16:creationId xmlns:a16="http://schemas.microsoft.com/office/drawing/2014/main" id="{3E45A5AB-8C96-4D08-AA14-933CCA8DC447}"/>
              </a:ext>
            </a:extLst>
          </p:cNvPr>
          <p:cNvSpPr txBox="1"/>
          <p:nvPr/>
        </p:nvSpPr>
        <p:spPr>
          <a:xfrm>
            <a:off x="2675965" y="551329"/>
            <a:ext cx="1667435" cy="416859"/>
          </a:xfrm>
          <a:prstGeom prst="rect">
            <a:avLst/>
          </a:prstGeom>
          <a:noFill/>
          <a:ln>
            <a:solidFill>
              <a:srgbClr val="C00000"/>
            </a:solidFill>
          </a:ln>
        </p:spPr>
        <p:txBody>
          <a:bodyPr wrap="square" rtlCol="0">
            <a:spAutoFit/>
          </a:bodyPr>
          <a:lstStyle/>
          <a:p>
            <a:endParaRPr lang="en-US" dirty="0"/>
          </a:p>
        </p:txBody>
      </p:sp>
      <p:sp>
        <p:nvSpPr>
          <p:cNvPr id="13" name="TextBox 12">
            <a:extLst>
              <a:ext uri="{FF2B5EF4-FFF2-40B4-BE49-F238E27FC236}">
                <a16:creationId xmlns:a16="http://schemas.microsoft.com/office/drawing/2014/main" id="{09217170-FDA9-4237-8E7A-391816010B28}"/>
              </a:ext>
            </a:extLst>
          </p:cNvPr>
          <p:cNvSpPr txBox="1"/>
          <p:nvPr/>
        </p:nvSpPr>
        <p:spPr>
          <a:xfrm>
            <a:off x="8861612" y="2030506"/>
            <a:ext cx="497541" cy="369332"/>
          </a:xfrm>
          <a:prstGeom prst="rect">
            <a:avLst/>
          </a:prstGeom>
          <a:noFill/>
          <a:ln>
            <a:solidFill>
              <a:srgbClr val="C00000"/>
            </a:solidFill>
          </a:ln>
        </p:spPr>
        <p:txBody>
          <a:bodyPr wrap="square" rtlCol="0">
            <a:spAutoFit/>
          </a:bodyPr>
          <a:lstStyle/>
          <a:p>
            <a:endParaRPr lang="en-US" dirty="0"/>
          </a:p>
        </p:txBody>
      </p:sp>
      <p:sp>
        <p:nvSpPr>
          <p:cNvPr id="14" name="TextBox 13">
            <a:extLst>
              <a:ext uri="{FF2B5EF4-FFF2-40B4-BE49-F238E27FC236}">
                <a16:creationId xmlns:a16="http://schemas.microsoft.com/office/drawing/2014/main" id="{6DF02310-2B7C-420A-97E0-E5913FC81CEC}"/>
              </a:ext>
            </a:extLst>
          </p:cNvPr>
          <p:cNvSpPr txBox="1"/>
          <p:nvPr/>
        </p:nvSpPr>
        <p:spPr>
          <a:xfrm>
            <a:off x="5003843" y="2215172"/>
            <a:ext cx="497541" cy="369332"/>
          </a:xfrm>
          <a:prstGeom prst="rect">
            <a:avLst/>
          </a:prstGeom>
          <a:noFill/>
          <a:ln>
            <a:solidFill>
              <a:srgbClr val="C00000"/>
            </a:solidFill>
          </a:ln>
        </p:spPr>
        <p:txBody>
          <a:bodyPr wrap="square" rtlCol="0">
            <a:spAutoFit/>
          </a:bodyPr>
          <a:lstStyle/>
          <a:p>
            <a:endParaRPr lang="en-US" dirty="0"/>
          </a:p>
        </p:txBody>
      </p:sp>
      <p:cxnSp>
        <p:nvCxnSpPr>
          <p:cNvPr id="3" name="Straight Connector 2">
            <a:extLst>
              <a:ext uri="{FF2B5EF4-FFF2-40B4-BE49-F238E27FC236}">
                <a16:creationId xmlns:a16="http://schemas.microsoft.com/office/drawing/2014/main" id="{512AE9CA-66C9-4C09-A2FA-CE2E8F014393}"/>
              </a:ext>
            </a:extLst>
          </p:cNvPr>
          <p:cNvCxnSpPr/>
          <p:nvPr/>
        </p:nvCxnSpPr>
        <p:spPr>
          <a:xfrm flipH="1">
            <a:off x="107576" y="1775012"/>
            <a:ext cx="753036" cy="0"/>
          </a:xfrm>
          <a:prstGeom prst="line">
            <a:avLst/>
          </a:prstGeom>
        </p:spPr>
        <p:style>
          <a:lnRef idx="1">
            <a:schemeClr val="accent1"/>
          </a:lnRef>
          <a:fillRef idx="0">
            <a:schemeClr val="accent1"/>
          </a:fillRef>
          <a:effectRef idx="0">
            <a:schemeClr val="accent1"/>
          </a:effectRef>
          <a:fontRef idx="minor">
            <a:schemeClr val="tx1"/>
          </a:fontRef>
        </p:style>
      </p:cxnSp>
      <p:sp>
        <p:nvSpPr>
          <p:cNvPr id="2" name="Slide Number Placeholder 1">
            <a:extLst>
              <a:ext uri="{FF2B5EF4-FFF2-40B4-BE49-F238E27FC236}">
                <a16:creationId xmlns:a16="http://schemas.microsoft.com/office/drawing/2014/main" id="{D0971706-23D3-47BC-BF35-F3039169F621}"/>
              </a:ext>
            </a:extLst>
          </p:cNvPr>
          <p:cNvSpPr>
            <a:spLocks noGrp="1"/>
          </p:cNvSpPr>
          <p:nvPr>
            <p:ph type="sldNum" sz="quarter" idx="12"/>
          </p:nvPr>
        </p:nvSpPr>
        <p:spPr/>
        <p:txBody>
          <a:bodyPr/>
          <a:lstStyle/>
          <a:p>
            <a:fld id="{70DEB68B-DBB5-4F54-B6AD-E86FB4AEDA18}" type="slidenum">
              <a:rPr lang="en-US" smtClean="0"/>
              <a:t>7</a:t>
            </a:fld>
            <a:endParaRPr lang="en-US"/>
          </a:p>
        </p:txBody>
      </p:sp>
      <p:sp>
        <p:nvSpPr>
          <p:cNvPr id="10" name="TextBox 9">
            <a:extLst>
              <a:ext uri="{FF2B5EF4-FFF2-40B4-BE49-F238E27FC236}">
                <a16:creationId xmlns:a16="http://schemas.microsoft.com/office/drawing/2014/main" id="{09217170-FDA9-4237-8E7A-391816010B28}"/>
              </a:ext>
            </a:extLst>
          </p:cNvPr>
          <p:cNvSpPr txBox="1"/>
          <p:nvPr/>
        </p:nvSpPr>
        <p:spPr>
          <a:xfrm>
            <a:off x="4101737" y="4290380"/>
            <a:ext cx="718457" cy="369332"/>
          </a:xfrm>
          <a:prstGeom prst="rect">
            <a:avLst/>
          </a:prstGeom>
          <a:noFill/>
          <a:ln>
            <a:solidFill>
              <a:srgbClr val="C00000"/>
            </a:solidFill>
          </a:ln>
        </p:spPr>
        <p:txBody>
          <a:bodyPr wrap="square" rtlCol="0">
            <a:spAutoFit/>
          </a:bodyPr>
          <a:lstStyle/>
          <a:p>
            <a:endParaRPr lang="en-US" dirty="0"/>
          </a:p>
        </p:txBody>
      </p:sp>
    </p:spTree>
    <p:extLst>
      <p:ext uri="{BB962C8B-B14F-4D97-AF65-F5344CB8AC3E}">
        <p14:creationId xmlns:p14="http://schemas.microsoft.com/office/powerpoint/2010/main" val="225184350"/>
      </p:ext>
    </p:extLst>
  </p:cSld>
  <p:clrMapOvr>
    <a:masterClrMapping/>
  </p:clrMapOvr>
  <p:transition spd="slow">
    <p:push dir="u"/>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07ABA-7EF9-48D1-A513-B212B12A393D}"/>
              </a:ext>
            </a:extLst>
          </p:cNvPr>
          <p:cNvSpPr>
            <a:spLocks noGrp="1"/>
          </p:cNvSpPr>
          <p:nvPr>
            <p:ph type="title"/>
          </p:nvPr>
        </p:nvSpPr>
        <p:spPr>
          <a:xfrm>
            <a:off x="1709530" y="532263"/>
            <a:ext cx="9793494" cy="1132764"/>
          </a:xfrm>
        </p:spPr>
        <p:style>
          <a:lnRef idx="1">
            <a:schemeClr val="accent3"/>
          </a:lnRef>
          <a:fillRef idx="2">
            <a:schemeClr val="accent3"/>
          </a:fillRef>
          <a:effectRef idx="1">
            <a:schemeClr val="accent3"/>
          </a:effectRef>
          <a:fontRef idx="minor">
            <a:schemeClr val="dk1"/>
          </a:fontRef>
        </p:style>
        <p:txBody>
          <a:bodyPr/>
          <a:lstStyle/>
          <a:p>
            <a:pPr rtl="1"/>
            <a:r>
              <a:rPr lang="fa-IR" dirty="0">
                <a:solidFill>
                  <a:prstClr val="black">
                    <a:lumMod val="85000"/>
                    <a:lumOff val="15000"/>
                  </a:prstClr>
                </a:solidFill>
                <a:cs typeface="B Titr" panose="00000700000000000000" pitchFamily="2" charset="-78"/>
              </a:rPr>
              <a:t>عملگرهای جستجو</a:t>
            </a:r>
            <a:endParaRPr lang="en-US" dirty="0"/>
          </a:p>
        </p:txBody>
      </p:sp>
      <p:sp>
        <p:nvSpPr>
          <p:cNvPr id="3" name="Content Placeholder 2">
            <a:extLst>
              <a:ext uri="{FF2B5EF4-FFF2-40B4-BE49-F238E27FC236}">
                <a16:creationId xmlns:a16="http://schemas.microsoft.com/office/drawing/2014/main" id="{4D652E58-FFD6-4F07-AC3B-D3B48A7A7310}"/>
              </a:ext>
            </a:extLst>
          </p:cNvPr>
          <p:cNvSpPr>
            <a:spLocks noGrp="1"/>
          </p:cNvSpPr>
          <p:nvPr>
            <p:ph idx="1"/>
          </p:nvPr>
        </p:nvSpPr>
        <p:spPr>
          <a:xfrm>
            <a:off x="1709530" y="2647666"/>
            <a:ext cx="9795082" cy="3263556"/>
          </a:xfrm>
        </p:spPr>
        <p:txBody>
          <a:bodyPr>
            <a:normAutofit fontScale="92500" lnSpcReduction="10000"/>
          </a:bodyPr>
          <a:lstStyle/>
          <a:p>
            <a:pPr marL="0" indent="0" algn="r" rtl="1">
              <a:buNone/>
            </a:pPr>
            <a:r>
              <a:rPr lang="en-US" sz="2400" dirty="0">
                <a:solidFill>
                  <a:srgbClr val="FF0000"/>
                </a:solidFill>
                <a:latin typeface="Times New Roman" panose="02020603050405020304" pitchFamily="18" charset="0"/>
                <a:cs typeface="B Nazanin" panose="00000400000000000000" pitchFamily="2" charset="-78"/>
              </a:rPr>
              <a:t>NOT</a:t>
            </a:r>
            <a:r>
              <a:rPr lang="fa-IR" sz="2400" dirty="0">
                <a:solidFill>
                  <a:srgbClr val="FF0000"/>
                </a:solidFill>
                <a:latin typeface="Times New Roman" panose="02020603050405020304" pitchFamily="18" charset="0"/>
                <a:cs typeface="B Nazanin" panose="00000400000000000000" pitchFamily="2" charset="-78"/>
              </a:rPr>
              <a:t> </a:t>
            </a:r>
          </a:p>
          <a:p>
            <a:pPr marL="0" indent="0" algn="r" rtl="1">
              <a:buNone/>
            </a:pPr>
            <a:r>
              <a:rPr lang="fa-IR" sz="2400" dirty="0">
                <a:latin typeface="Times New Roman" panose="02020603050405020304" pitchFamily="18" charset="0"/>
                <a:cs typeface="B Nazanin" panose="00000400000000000000" pitchFamily="2" charset="-78"/>
              </a:rPr>
              <a:t>برای </a:t>
            </a:r>
            <a:r>
              <a:rPr lang="fa-IR" sz="2400" dirty="0">
                <a:solidFill>
                  <a:srgbClr val="FF0000"/>
                </a:solidFill>
                <a:latin typeface="Times New Roman" panose="02020603050405020304" pitchFamily="18" charset="0"/>
                <a:cs typeface="B Nazanin" panose="00000400000000000000" pitchFamily="2" charset="-78"/>
              </a:rPr>
              <a:t>حذف کلمه خاصی </a:t>
            </a:r>
            <a:r>
              <a:rPr lang="fa-IR" sz="2400" dirty="0">
                <a:latin typeface="Times New Roman" panose="02020603050405020304" pitchFamily="18" charset="0"/>
                <a:cs typeface="B Nazanin" panose="00000400000000000000" pitchFamily="2" charset="-78"/>
              </a:rPr>
              <a:t>در جستجو از این عملگر استفاده می شود. مثال</a:t>
            </a:r>
          </a:p>
          <a:p>
            <a:pPr marL="0" indent="0" algn="l">
              <a:buNone/>
            </a:pPr>
            <a:r>
              <a:rPr lang="en-US" sz="2800" b="1" dirty="0">
                <a:latin typeface="Times New Roman" panose="02020603050405020304" pitchFamily="18" charset="0"/>
                <a:cs typeface="B Nazanin" panose="00000400000000000000" pitchFamily="2" charset="-78"/>
              </a:rPr>
              <a:t>office NOT Microsoft</a:t>
            </a:r>
            <a:endParaRPr lang="fa-IR" sz="2800" b="1" dirty="0">
              <a:latin typeface="Times New Roman" panose="02020603050405020304" pitchFamily="18" charset="0"/>
              <a:cs typeface="B Nazanin" panose="00000400000000000000" pitchFamily="2" charset="-78"/>
            </a:endParaRPr>
          </a:p>
          <a:p>
            <a:pPr marL="0" indent="0" algn="l">
              <a:buNone/>
            </a:pPr>
            <a:r>
              <a:rPr lang="en-US" sz="2800" b="1" dirty="0">
                <a:latin typeface="Times New Roman" panose="02020603050405020304" pitchFamily="18" charset="0"/>
                <a:cs typeface="B Nazanin" panose="00000400000000000000" pitchFamily="2" charset="-78"/>
              </a:rPr>
              <a:t>Liver AND (cat OR dog OR horse) NOT mouse</a:t>
            </a:r>
          </a:p>
          <a:p>
            <a:pPr algn="r" rtl="1">
              <a:buFont typeface="Wingdings" panose="05000000000000000000" pitchFamily="2" charset="2"/>
              <a:buChar char="§"/>
            </a:pPr>
            <a:r>
              <a:rPr lang="fa-IR" sz="2800" dirty="0">
                <a:latin typeface="Times New Roman" panose="02020603050405020304" pitchFamily="18" charset="0"/>
                <a:cs typeface="B Nazanin" panose="00000400000000000000" pitchFamily="2" charset="-78"/>
              </a:rPr>
              <a:t>در گوگل می توان بجای</a:t>
            </a:r>
            <a:r>
              <a:rPr lang="en-US" sz="2800" dirty="0">
                <a:latin typeface="Times New Roman" panose="02020603050405020304" pitchFamily="18" charset="0"/>
                <a:cs typeface="B Nazanin" panose="00000400000000000000" pitchFamily="2" charset="-78"/>
              </a:rPr>
              <a:t>NOT</a:t>
            </a:r>
            <a:r>
              <a:rPr lang="fa-IR" sz="2800" dirty="0">
                <a:latin typeface="Times New Roman" panose="02020603050405020304" pitchFamily="18" charset="0"/>
                <a:cs typeface="B Nazanin" panose="00000400000000000000" pitchFamily="2" charset="-78"/>
              </a:rPr>
              <a:t> از علامت </a:t>
            </a:r>
            <a:r>
              <a:rPr lang="en-US" sz="3600" dirty="0">
                <a:solidFill>
                  <a:srgbClr val="FF0000"/>
                </a:solidFill>
                <a:latin typeface="Times New Roman" panose="02020603050405020304" pitchFamily="18" charset="0"/>
                <a:cs typeface="B Nazanin" panose="00000400000000000000" pitchFamily="2" charset="-78"/>
              </a:rPr>
              <a:t>-</a:t>
            </a:r>
            <a:r>
              <a:rPr lang="fa-IR" sz="2800" dirty="0">
                <a:latin typeface="Times New Roman" panose="02020603050405020304" pitchFamily="18" charset="0"/>
                <a:cs typeface="B Nazanin" panose="00000400000000000000" pitchFamily="2" charset="-78"/>
              </a:rPr>
              <a:t> نیز استفاده کرد.</a:t>
            </a:r>
            <a:endParaRPr lang="en-US" sz="2800"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r>
              <a:rPr lang="en-US" sz="2800" dirty="0">
                <a:latin typeface="Times New Roman" panose="02020603050405020304" pitchFamily="18" charset="0"/>
                <a:cs typeface="B Nazanin" panose="00000400000000000000" pitchFamily="2" charset="-78"/>
              </a:rPr>
              <a:t>NOT</a:t>
            </a:r>
            <a:r>
              <a:rPr lang="fa-IR" sz="2800" dirty="0">
                <a:latin typeface="Times New Roman" panose="02020603050405020304" pitchFamily="18" charset="0"/>
                <a:cs typeface="B Nazanin" panose="00000400000000000000" pitchFamily="2" charset="-78"/>
              </a:rPr>
              <a:t> حتما با حروف بزرگ نوشته شود.</a:t>
            </a:r>
            <a:endParaRPr lang="en-US" sz="2800" dirty="0">
              <a:latin typeface="Times New Roman" panose="02020603050405020304" pitchFamily="18" charset="0"/>
              <a:cs typeface="B Nazanin" panose="00000400000000000000" pitchFamily="2" charset="-78"/>
            </a:endParaRPr>
          </a:p>
          <a:p>
            <a:pPr algn="r" rtl="1">
              <a:buFont typeface="Wingdings" panose="05000000000000000000" pitchFamily="2" charset="2"/>
              <a:buChar char="§"/>
            </a:pPr>
            <a:endParaRPr lang="fa-IR" sz="2800" dirty="0">
              <a:latin typeface="Times New Roman" panose="02020603050405020304" pitchFamily="18" charset="0"/>
              <a:cs typeface="B Nazanin" panose="00000400000000000000" pitchFamily="2" charset="-78"/>
            </a:endParaRPr>
          </a:p>
          <a:p>
            <a:pPr marL="0" indent="0" algn="r" rtl="1">
              <a:buNone/>
            </a:pPr>
            <a:endParaRPr lang="fa-IR" sz="2800" dirty="0">
              <a:latin typeface="Times New Roman" panose="02020603050405020304" pitchFamily="18" charset="0"/>
              <a:cs typeface="B Nazanin" panose="00000400000000000000" pitchFamily="2" charset="-78"/>
            </a:endParaRPr>
          </a:p>
          <a:p>
            <a:pPr marL="0" indent="0" algn="r" rtl="1">
              <a:buNone/>
            </a:pPr>
            <a:endParaRPr lang="fa-IR" sz="2800" b="1" dirty="0">
              <a:latin typeface="Times New Roman" panose="02020603050405020304" pitchFamily="18" charset="0"/>
              <a:cs typeface="Times New Roman" panose="02020603050405020304" pitchFamily="18" charset="0"/>
            </a:endParaRPr>
          </a:p>
          <a:p>
            <a:pPr marL="0" indent="0" algn="r" rtl="1">
              <a:buNone/>
            </a:pPr>
            <a:endParaRPr lang="en-US" sz="2400" dirty="0"/>
          </a:p>
        </p:txBody>
      </p:sp>
      <p:sp>
        <p:nvSpPr>
          <p:cNvPr id="4" name="Slide Number Placeholder 3">
            <a:extLst>
              <a:ext uri="{FF2B5EF4-FFF2-40B4-BE49-F238E27FC236}">
                <a16:creationId xmlns:a16="http://schemas.microsoft.com/office/drawing/2014/main" id="{C84DED04-39DE-47E5-9E94-E027879569A4}"/>
              </a:ext>
            </a:extLst>
          </p:cNvPr>
          <p:cNvSpPr>
            <a:spLocks noGrp="1"/>
          </p:cNvSpPr>
          <p:nvPr>
            <p:ph type="sldNum" sz="quarter" idx="12"/>
          </p:nvPr>
        </p:nvSpPr>
        <p:spPr/>
        <p:txBody>
          <a:bodyPr/>
          <a:lstStyle/>
          <a:p>
            <a:fld id="{70DEB68B-DBB5-4F54-B6AD-E86FB4AEDA18}" type="slidenum">
              <a:rPr lang="en-US" smtClean="0"/>
              <a:t>8</a:t>
            </a:fld>
            <a:endParaRPr lang="en-US"/>
          </a:p>
        </p:txBody>
      </p:sp>
    </p:spTree>
    <p:extLst>
      <p:ext uri="{BB962C8B-B14F-4D97-AF65-F5344CB8AC3E}">
        <p14:creationId xmlns:p14="http://schemas.microsoft.com/office/powerpoint/2010/main" val="875670448"/>
      </p:ext>
    </p:extLst>
  </p:cSld>
  <p:clrMapOvr>
    <a:masterClrMapping/>
  </p:clrMapOvr>
  <p:transition spd="slow">
    <p:push dir="u"/>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80AF50-2205-40E6-87AD-A48566D94DE1}"/>
              </a:ext>
            </a:extLst>
          </p:cNvPr>
          <p:cNvSpPr>
            <a:spLocks noGrp="1"/>
          </p:cNvSpPr>
          <p:nvPr>
            <p:ph type="title"/>
          </p:nvPr>
        </p:nvSpPr>
        <p:spPr/>
        <p:txBody>
          <a:bodyPr/>
          <a:lstStyle/>
          <a:p>
            <a:endParaRPr lang="en-US"/>
          </a:p>
        </p:txBody>
      </p:sp>
      <p:pic>
        <p:nvPicPr>
          <p:cNvPr id="4" name="Content Placeholder 3">
            <a:extLst>
              <a:ext uri="{FF2B5EF4-FFF2-40B4-BE49-F238E27FC236}">
                <a16:creationId xmlns:a16="http://schemas.microsoft.com/office/drawing/2014/main" id="{D3FCE620-D481-422B-BB78-C46BFC56348F}"/>
              </a:ext>
            </a:extLst>
          </p:cNvPr>
          <p:cNvPicPr>
            <a:picLocks noGrp="1" noChangeAspect="1"/>
          </p:cNvPicPr>
          <p:nvPr>
            <p:ph idx="1"/>
          </p:nvPr>
        </p:nvPicPr>
        <p:blipFill>
          <a:blip r:embed="rId2"/>
          <a:stretch>
            <a:fillRect/>
          </a:stretch>
        </p:blipFill>
        <p:spPr>
          <a:xfrm>
            <a:off x="531812" y="312054"/>
            <a:ext cx="11161599" cy="6233891"/>
          </a:xfrm>
          <a:prstGeom prst="rect">
            <a:avLst/>
          </a:prstGeom>
        </p:spPr>
      </p:pic>
      <p:sp>
        <p:nvSpPr>
          <p:cNvPr id="3" name="Slide Number Placeholder 2">
            <a:extLst>
              <a:ext uri="{FF2B5EF4-FFF2-40B4-BE49-F238E27FC236}">
                <a16:creationId xmlns:a16="http://schemas.microsoft.com/office/drawing/2014/main" id="{92FA1336-65AF-41D7-9422-94833B591B97}"/>
              </a:ext>
            </a:extLst>
          </p:cNvPr>
          <p:cNvSpPr>
            <a:spLocks noGrp="1"/>
          </p:cNvSpPr>
          <p:nvPr>
            <p:ph type="sldNum" sz="quarter" idx="12"/>
          </p:nvPr>
        </p:nvSpPr>
        <p:spPr>
          <a:xfrm>
            <a:off x="0" y="787782"/>
            <a:ext cx="531813" cy="365125"/>
          </a:xfrm>
        </p:spPr>
        <p:txBody>
          <a:bodyPr/>
          <a:lstStyle/>
          <a:p>
            <a:fld id="{70DEB68B-DBB5-4F54-B6AD-E86FB4AEDA18}" type="slidenum">
              <a:rPr lang="en-US" smtClean="0"/>
              <a:t>9</a:t>
            </a:fld>
            <a:endParaRPr lang="en-US" dirty="0"/>
          </a:p>
        </p:txBody>
      </p:sp>
    </p:spTree>
    <p:extLst>
      <p:ext uri="{BB962C8B-B14F-4D97-AF65-F5344CB8AC3E}">
        <p14:creationId xmlns:p14="http://schemas.microsoft.com/office/powerpoint/2010/main" val="2281818109"/>
      </p:ext>
    </p:extLst>
  </p:cSld>
  <p:clrMapOvr>
    <a:masterClrMapping/>
  </p:clrMapOvr>
  <p:transition spd="med">
    <p:pull/>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Parallax">
  <a:themeElements>
    <a:clrScheme name="Parallax">
      <a:dk1>
        <a:sysClr val="windowText" lastClr="000000"/>
      </a:dk1>
      <a:lt1>
        <a:sysClr val="window" lastClr="FFFFFF"/>
      </a:lt1>
      <a:dk2>
        <a:srgbClr val="212121"/>
      </a:dk2>
      <a:lt2>
        <a:srgbClr val="CDD0D1"/>
      </a:lt2>
      <a:accent1>
        <a:srgbClr val="30ACEC"/>
      </a:accent1>
      <a:accent2>
        <a:srgbClr val="80C34F"/>
      </a:accent2>
      <a:accent3>
        <a:srgbClr val="E29D3E"/>
      </a:accent3>
      <a:accent4>
        <a:srgbClr val="D64A3B"/>
      </a:accent4>
      <a:accent5>
        <a:srgbClr val="D64787"/>
      </a:accent5>
      <a:accent6>
        <a:srgbClr val="A666E1"/>
      </a:accent6>
      <a:hlink>
        <a:srgbClr val="3085ED"/>
      </a:hlink>
      <a:folHlink>
        <a:srgbClr val="82B6F4"/>
      </a:folHlink>
    </a:clrScheme>
    <a:fontScheme name="Parallax">
      <a:maj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Corbel" panose="020B0503020204020204"/>
        <a:ea typeface=""/>
        <a:cs typeface=""/>
        <a:font script="Jpan" typeface="HGｺﾞｼｯｸM"/>
        <a:font script="Hang" typeface="HY엽서L"/>
        <a:font script="Hans" typeface="华文楷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Parallax">
      <a:fillStyleLst>
        <a:solidFill>
          <a:schemeClr val="phClr"/>
        </a:solidFill>
        <a:gradFill rotWithShape="1">
          <a:gsLst>
            <a:gs pos="0">
              <a:schemeClr val="phClr">
                <a:tint val="60000"/>
                <a:lumMod val="104000"/>
              </a:schemeClr>
            </a:gs>
            <a:gs pos="100000">
              <a:schemeClr val="phClr">
                <a:tint val="84000"/>
              </a:schemeClr>
            </a:gs>
          </a:gsLst>
          <a:lin ang="5400000" scaled="0"/>
        </a:gradFill>
        <a:gradFill rotWithShape="1">
          <a:gsLst>
            <a:gs pos="0">
              <a:schemeClr val="phClr">
                <a:tint val="96000"/>
                <a:lumMod val="102000"/>
              </a:schemeClr>
            </a:gs>
            <a:gs pos="100000">
              <a:schemeClr val="phClr">
                <a:shade val="88000"/>
                <a:lumMod val="94000"/>
              </a:schemeClr>
            </a:gs>
          </a:gsLst>
          <a:path path="circle">
            <a:fillToRect l="50000" t="100000" r="100000" b="50000"/>
          </a:path>
        </a:gradFill>
      </a:fillStyleLst>
      <a:lnStyleLst>
        <a:ln w="9525" cap="rnd" cmpd="sng" algn="ctr">
          <a:solidFill>
            <a:schemeClr val="phClr">
              <a:tint val="6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reflection blurRad="12700" stA="26000" endPos="32000" dist="12700" dir="5400000" sy="-100000" rotWithShape="0"/>
          </a:effectLst>
        </a:effectStyle>
        <a:effectStyle>
          <a:effectLst>
            <a:outerShdw blurRad="38100" dist="25400" dir="5400000" rotWithShape="0">
              <a:srgbClr val="000000">
                <a:alpha val="64000"/>
              </a:srgbClr>
            </a:outerShdw>
          </a:effectLst>
          <a:scene3d>
            <a:camera prst="orthographicFront">
              <a:rot lat="0" lon="0" rev="0"/>
            </a:camera>
            <a:lightRig rig="threePt" dir="tl">
              <a:rot lat="0" lon="0" rev="1200000"/>
            </a:lightRig>
          </a:scene3d>
          <a:sp3d>
            <a:bevelT w="25400" h="12700"/>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76000"/>
                <a:satMod val="180000"/>
              </a:schemeClr>
              <a:schemeClr val="phClr">
                <a:tint val="80000"/>
                <a:satMod val="120000"/>
                <a:lumMod val="180000"/>
              </a:schemeClr>
            </a:duotone>
          </a:blip>
          <a:stretch/>
        </a:blipFill>
      </a:bgFillStyleLst>
    </a:fmtScheme>
  </a:themeElements>
  <a:objectDefaults/>
  <a:extraClrSchemeLst/>
  <a:extLst>
    <a:ext uri="{05A4C25C-085E-4340-85A3-A5531E510DB2}">
      <thm15:themeFamily xmlns:thm15="http://schemas.microsoft.com/office/thememl/2012/main" name="Parallax" id="{3388167B-A2EB-4685-9635-1831D9AEF8C4}" vid="{4F7A876A-7598-49CA-AFC8-8EDA2551E4A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TM03457496[[fn=Parallax]]</Template>
  <TotalTime>795</TotalTime>
  <Words>2648</Words>
  <Application>Microsoft Office PowerPoint</Application>
  <PresentationFormat>Widescreen</PresentationFormat>
  <Paragraphs>222</Paragraphs>
  <Slides>36</Slides>
  <Notes>3</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36</vt:i4>
      </vt:variant>
    </vt:vector>
  </HeadingPairs>
  <TitlesOfParts>
    <vt:vector size="49" baseType="lpstr">
      <vt:lpstr>Arial</vt:lpstr>
      <vt:lpstr>B </vt:lpstr>
      <vt:lpstr>B Nazanin</vt:lpstr>
      <vt:lpstr>B Titr</vt:lpstr>
      <vt:lpstr>B Zar</vt:lpstr>
      <vt:lpstr>Calibri</vt:lpstr>
      <vt:lpstr>Corbel</vt:lpstr>
      <vt:lpstr>IRANSans</vt:lpstr>
      <vt:lpstr>IRANSans</vt:lpstr>
      <vt:lpstr>Tahoma</vt:lpstr>
      <vt:lpstr>Times New Roman</vt:lpstr>
      <vt:lpstr>Wingdings</vt:lpstr>
      <vt:lpstr>Parallax</vt:lpstr>
      <vt:lpstr>  استراتژی جستجو   پایگاه‌های اطلاعاتی علمی</vt:lpstr>
      <vt:lpstr>جست و جو</vt:lpstr>
      <vt:lpstr>استراتژی جستجو</vt:lpstr>
      <vt:lpstr>عملگرهای جستجو</vt:lpstr>
      <vt:lpstr>PowerPoint Presentation</vt:lpstr>
      <vt:lpstr>عملگرهای جستجو</vt:lpstr>
      <vt:lpstr>PowerPoint Presentation</vt:lpstr>
      <vt:lpstr>عملگرهای جستجو</vt:lpstr>
      <vt:lpstr>PowerPoint Presentation</vt:lpstr>
      <vt:lpstr>عملگرهای جستجو</vt:lpstr>
      <vt:lpstr>PowerPoint Presentation</vt:lpstr>
      <vt:lpstr>کوتاه سازی کلیدواژه ها (Truncation)</vt:lpstr>
      <vt:lpstr>سایر امکانات جستجو</vt:lpstr>
      <vt:lpstr>PICO چیست؟</vt:lpstr>
      <vt:lpstr>مثال</vt:lpstr>
      <vt:lpstr>تدوین استراتژی جستجو : مثال اول</vt:lpstr>
      <vt:lpstr> تدوین استراتژی جستجو- ادامه</vt:lpstr>
      <vt:lpstr>تدوین استراتژی جستجو- ادامه</vt:lpstr>
      <vt:lpstr>مثال دوم:  بررسی اثر ورزش بر بیماران قلبی عروقی</vt:lpstr>
      <vt:lpstr>نکته:</vt:lpstr>
      <vt:lpstr>معرفی اجمالی پایگاه‌های اطلاعاتی علمی</vt:lpstr>
      <vt:lpstr>معرفی PubMed</vt:lpstr>
      <vt:lpstr>پابمد</vt:lpstr>
      <vt:lpstr>مدلاین</vt:lpstr>
      <vt:lpstr>پابمد سنترال یا PMC</vt:lpstr>
      <vt:lpstr>قفسه کتاب Bookshelf</vt:lpstr>
      <vt:lpstr>PowerPoint Presentation</vt:lpstr>
      <vt:lpstr>ویژگی های PubMed</vt:lpstr>
      <vt:lpstr> آدرس دسترسی به PubMed    https://pubmed.ncbi.nlm.nih.gov </vt:lpstr>
      <vt:lpstr>صفحه جستجوی پیشرفته</vt:lpstr>
      <vt:lpstr>صفحه نتایج جستجو</vt:lpstr>
      <vt:lpstr>صفحه مقاله </vt:lpstr>
      <vt:lpstr>اصطلاحنامه چیست؟</vt:lpstr>
      <vt:lpstr>اصطلاحنامه پزشکی مش (Medical Subject Heading- MeSH)</vt:lpstr>
      <vt:lpstr>انجام جستجو با کلیدواژه‌ی MeSH از دو روش</vt:lpstr>
      <vt:lpstr>جستجو در MeSH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جلسه اول: سواد اطلاعاتی و مهارت اطلاع یابی</dc:title>
  <dc:creator>m Kh</dc:creator>
  <cp:lastModifiedBy>Dell 1015</cp:lastModifiedBy>
  <cp:revision>100</cp:revision>
  <dcterms:created xsi:type="dcterms:W3CDTF">2022-02-18T14:59:00Z</dcterms:created>
  <dcterms:modified xsi:type="dcterms:W3CDTF">2022-11-28T13:13:08Z</dcterms:modified>
</cp:coreProperties>
</file>