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68" r:id="rId4"/>
    <p:sldId id="267" r:id="rId5"/>
    <p:sldId id="270" r:id="rId6"/>
    <p:sldId id="269" r:id="rId7"/>
    <p:sldId id="271" r:id="rId8"/>
    <p:sldId id="274" r:id="rId9"/>
    <p:sldId id="258" r:id="rId10"/>
    <p:sldId id="273" r:id="rId11"/>
    <p:sldId id="259" r:id="rId12"/>
    <p:sldId id="260" r:id="rId13"/>
    <p:sldId id="261" r:id="rId14"/>
    <p:sldId id="263" r:id="rId15"/>
    <p:sldId id="262" r:id="rId16"/>
    <p:sldId id="264" r:id="rId17"/>
    <p:sldId id="265"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7" d="100"/>
          <a:sy n="67" d="100"/>
        </p:scale>
        <p:origin x="78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A917354-6E96-4BA8-9E4C-B0A576097D70}"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3090435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A917354-6E96-4BA8-9E4C-B0A576097D70}"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1737329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A917354-6E96-4BA8-9E4C-B0A576097D70}"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23242266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A917354-6E96-4BA8-9E4C-B0A576097D70}"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92A8CC-A115-4CBF-A841-935FE02D5E81}" type="slidenum">
              <a:rPr lang="en-US" smtClean="0"/>
              <a:t>‹#›</a:t>
            </a:fld>
            <a:endParaRPr lang="en-US"/>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2124451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A917354-6E96-4BA8-9E4C-B0A576097D70}"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26368276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7A917354-6E96-4BA8-9E4C-B0A576097D70}" type="datetimeFigureOut">
              <a:rPr lang="en-US" smtClean="0"/>
              <a:t>6/8/2022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33395701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7A917354-6E96-4BA8-9E4C-B0A576097D70}" type="datetimeFigureOut">
              <a:rPr lang="en-US" smtClean="0"/>
              <a:t>6/8/2022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217901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A917354-6E96-4BA8-9E4C-B0A576097D70}"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14118315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A917354-6E96-4BA8-9E4C-B0A576097D70}"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85340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A917354-6E96-4BA8-9E4C-B0A576097D70}"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3076358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A917354-6E96-4BA8-9E4C-B0A576097D70}"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37335390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A917354-6E96-4BA8-9E4C-B0A576097D70}"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316032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A917354-6E96-4BA8-9E4C-B0A576097D70}" type="datetimeFigureOut">
              <a:rPr lang="en-US" smtClean="0"/>
              <a:t>6/8/2022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23974010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A917354-6E96-4BA8-9E4C-B0A576097D70}" type="datetimeFigureOut">
              <a:rPr lang="en-US" smtClean="0"/>
              <a:t>6/8/2022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2900165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7A917354-6E96-4BA8-9E4C-B0A576097D70}" type="datetimeFigureOut">
              <a:rPr lang="en-US" smtClean="0"/>
              <a:t>6/8/2022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33225575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A917354-6E96-4BA8-9E4C-B0A576097D70}"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8469262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A917354-6E96-4BA8-9E4C-B0A576097D70}"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41256943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7A917354-6E96-4BA8-9E4C-B0A576097D70}" type="datetimeFigureOut">
              <a:rPr lang="en-US" smtClean="0"/>
              <a:t>6/8/2022</a:t>
            </a:fld>
            <a:endParaRPr lang="en-US"/>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3992A8CC-A115-4CBF-A841-935FE02D5E81}" type="slidenum">
              <a:rPr lang="en-US" smtClean="0"/>
              <a:t>‹#›</a:t>
            </a:fld>
            <a:endParaRPr lang="en-US"/>
          </a:p>
        </p:txBody>
      </p:sp>
    </p:spTree>
    <p:extLst>
      <p:ext uri="{BB962C8B-B14F-4D97-AF65-F5344CB8AC3E}">
        <p14:creationId xmlns:p14="http://schemas.microsoft.com/office/powerpoint/2010/main" val="40968000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scholar.google.com/" TargetMode="External"/><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weave">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0098B-233B-4851-A249-F3FDBA69E39B}"/>
              </a:ext>
            </a:extLst>
          </p:cNvPr>
          <p:cNvSpPr>
            <a:spLocks noGrp="1"/>
          </p:cNvSpPr>
          <p:nvPr>
            <p:ph type="ctrTitle"/>
          </p:nvPr>
        </p:nvSpPr>
        <p:spPr>
          <a:xfrm>
            <a:off x="1751012" y="887104"/>
            <a:ext cx="8689976" cy="1992574"/>
          </a:xfrm>
        </p:spPr>
        <p:txBody>
          <a:bodyPr>
            <a:normAutofit/>
          </a:bodyPr>
          <a:lstStyle/>
          <a:p>
            <a:br>
              <a:rPr lang="fa-IR" dirty="0">
                <a:cs typeface="B Titr" panose="00000700000000000000" pitchFamily="2" charset="-78"/>
              </a:rPr>
            </a:br>
            <a:r>
              <a:rPr lang="en-US" sz="8900" b="1" cap="none" dirty="0">
                <a:latin typeface="Times New Roman" panose="02020603050405020304" pitchFamily="18" charset="0"/>
                <a:cs typeface="B Titr" panose="00000700000000000000" pitchFamily="2" charset="-78"/>
              </a:rPr>
              <a:t>Google Scholar</a:t>
            </a:r>
            <a:endParaRPr lang="en-US" sz="8900" b="1" dirty="0">
              <a:latin typeface="Times New Roman" panose="02020603050405020304" pitchFamily="18" charset="0"/>
              <a:cs typeface="B Titr" panose="00000700000000000000" pitchFamily="2" charset="-78"/>
            </a:endParaRPr>
          </a:p>
        </p:txBody>
      </p:sp>
      <p:sp>
        <p:nvSpPr>
          <p:cNvPr id="3" name="Subtitle 2">
            <a:extLst>
              <a:ext uri="{FF2B5EF4-FFF2-40B4-BE49-F238E27FC236}">
                <a16:creationId xmlns:a16="http://schemas.microsoft.com/office/drawing/2014/main" id="{6CC74C20-35E8-44FB-9B42-49DF446177CD}"/>
              </a:ext>
            </a:extLst>
          </p:cNvPr>
          <p:cNvSpPr>
            <a:spLocks noGrp="1"/>
          </p:cNvSpPr>
          <p:nvPr>
            <p:ph type="subTitle" idx="1"/>
          </p:nvPr>
        </p:nvSpPr>
        <p:spPr>
          <a:xfrm>
            <a:off x="1596788" y="3289109"/>
            <a:ext cx="8844200" cy="2115403"/>
          </a:xfrm>
        </p:spPr>
        <p:txBody>
          <a:bodyPr>
            <a:normAutofit/>
          </a:bodyPr>
          <a:lstStyle/>
          <a:p>
            <a:pPr algn="ctr"/>
            <a:r>
              <a:rPr lang="fa-IR" sz="2400" b="1" dirty="0">
                <a:solidFill>
                  <a:schemeClr val="tx2">
                    <a:lumMod val="50000"/>
                  </a:schemeClr>
                </a:solidFill>
                <a:cs typeface="B Nazanin" panose="00000400000000000000" pitchFamily="2" charset="-78"/>
              </a:rPr>
              <a:t>محبوبه خراساني</a:t>
            </a:r>
          </a:p>
          <a:p>
            <a:pPr algn="ctr"/>
            <a:r>
              <a:rPr lang="fa-IR" sz="2400" b="1" dirty="0">
                <a:solidFill>
                  <a:schemeClr val="tx2">
                    <a:lumMod val="50000"/>
                  </a:schemeClr>
                </a:solidFill>
                <a:cs typeface="B Nazanin" panose="00000400000000000000" pitchFamily="2" charset="-78"/>
              </a:rPr>
              <a:t>دكتري علم اطلاعات و دانش شناسي</a:t>
            </a:r>
          </a:p>
          <a:p>
            <a:pPr algn="ctr"/>
            <a:r>
              <a:rPr lang="en-US" sz="1800" b="1" cap="none" dirty="0">
                <a:solidFill>
                  <a:schemeClr val="tx2">
                    <a:lumMod val="50000"/>
                  </a:schemeClr>
                </a:solidFill>
                <a:cs typeface="B Nazanin" panose="00000400000000000000" pitchFamily="2" charset="-78"/>
              </a:rPr>
              <a:t>khorasani164@gmail.com</a:t>
            </a:r>
            <a:endParaRPr lang="fa-IR" sz="1800" b="1" cap="none" dirty="0">
              <a:solidFill>
                <a:schemeClr val="tx2">
                  <a:lumMod val="50000"/>
                </a:schemeClr>
              </a:solidFill>
              <a:cs typeface="B Nazanin" panose="00000400000000000000" pitchFamily="2" charset="-78"/>
            </a:endParaRPr>
          </a:p>
          <a:p>
            <a:pPr algn="ctr"/>
            <a:r>
              <a:rPr lang="fa-IR" sz="1800" b="1" cap="none" dirty="0">
                <a:solidFill>
                  <a:schemeClr val="tx2">
                    <a:lumMod val="50000"/>
                  </a:schemeClr>
                </a:solidFill>
                <a:cs typeface="B Nazanin" panose="00000400000000000000" pitchFamily="2" charset="-78"/>
              </a:rPr>
              <a:t>خردادماه 1401</a:t>
            </a:r>
            <a:endParaRPr lang="en-US" sz="1800" b="1" cap="none" dirty="0">
              <a:solidFill>
                <a:schemeClr val="tx2">
                  <a:lumMod val="50000"/>
                </a:schemeClr>
              </a:solidFill>
              <a:cs typeface="B Nazanin" panose="00000400000000000000" pitchFamily="2" charset="-78"/>
            </a:endParaRPr>
          </a:p>
          <a:p>
            <a:endParaRPr lang="en-US" b="1" dirty="0">
              <a:solidFill>
                <a:schemeClr val="tx2">
                  <a:lumMod val="50000"/>
                </a:schemeClr>
              </a:solidFill>
            </a:endParaRPr>
          </a:p>
        </p:txBody>
      </p:sp>
    </p:spTree>
    <p:extLst>
      <p:ext uri="{BB962C8B-B14F-4D97-AF65-F5344CB8AC3E}">
        <p14:creationId xmlns:p14="http://schemas.microsoft.com/office/powerpoint/2010/main" val="15862672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6477" y="191069"/>
            <a:ext cx="11767029" cy="6407624"/>
          </a:xfrm>
          <a:prstGeom prst="rect">
            <a:avLst/>
          </a:prstGeom>
        </p:spPr>
      </p:pic>
    </p:spTree>
    <p:extLst>
      <p:ext uri="{BB962C8B-B14F-4D97-AF65-F5344CB8AC3E}">
        <p14:creationId xmlns:p14="http://schemas.microsoft.com/office/powerpoint/2010/main" val="2886503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5F9094-E69B-4CF9-9A7D-050E88CB8F4F}"/>
              </a:ext>
            </a:extLst>
          </p:cNvPr>
          <p:cNvSpPr>
            <a:spLocks noGrp="1"/>
          </p:cNvSpPr>
          <p:nvPr>
            <p:ph type="title"/>
          </p:nvPr>
        </p:nvSpPr>
        <p:spPr>
          <a:xfrm>
            <a:off x="913775" y="618518"/>
            <a:ext cx="10364451" cy="537932"/>
          </a:xfrm>
        </p:spPr>
        <p:txBody>
          <a:bodyPr>
            <a:normAutofit fontScale="90000"/>
          </a:bodyPr>
          <a:lstStyle/>
          <a:p>
            <a:r>
              <a:rPr lang="fa-IR" dirty="0">
                <a:cs typeface="B Titr" panose="00000700000000000000" pitchFamily="2" charset="-78"/>
              </a:rPr>
              <a:t>صفحه جستجوی ساده</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A7B780CA-FA82-44DF-884B-9F6843F95677}"/>
              </a:ext>
            </a:extLst>
          </p:cNvPr>
          <p:cNvPicPr>
            <a:picLocks noGrp="1" noChangeAspect="1"/>
          </p:cNvPicPr>
          <p:nvPr>
            <p:ph sz="quarter" idx="13"/>
          </p:nvPr>
        </p:nvPicPr>
        <p:blipFill>
          <a:blip r:embed="rId2"/>
          <a:stretch>
            <a:fillRect/>
          </a:stretch>
        </p:blipFill>
        <p:spPr>
          <a:xfrm>
            <a:off x="515656" y="1777523"/>
            <a:ext cx="11160687" cy="4498818"/>
          </a:xfrm>
        </p:spPr>
      </p:pic>
      <p:sp>
        <p:nvSpPr>
          <p:cNvPr id="6" name="TextBox 5">
            <a:extLst>
              <a:ext uri="{FF2B5EF4-FFF2-40B4-BE49-F238E27FC236}">
                <a16:creationId xmlns:a16="http://schemas.microsoft.com/office/drawing/2014/main" id="{E307AF8F-C506-442B-9D43-C2C300C5F561}"/>
              </a:ext>
            </a:extLst>
          </p:cNvPr>
          <p:cNvSpPr txBox="1"/>
          <p:nvPr/>
        </p:nvSpPr>
        <p:spPr>
          <a:xfrm>
            <a:off x="1102660" y="3657601"/>
            <a:ext cx="1506070" cy="1200329"/>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کلیدواژه های مورد نظر خود را در باکس جستجو وارد کنید.</a:t>
            </a:r>
            <a:endParaRPr lang="en-US" dirty="0">
              <a:solidFill>
                <a:srgbClr val="FF0000"/>
              </a:solidFill>
              <a:cs typeface="B Nazanin" panose="00000400000000000000" pitchFamily="2" charset="-78"/>
            </a:endParaRPr>
          </a:p>
        </p:txBody>
      </p:sp>
      <p:cxnSp>
        <p:nvCxnSpPr>
          <p:cNvPr id="8" name="Straight Arrow Connector 7">
            <a:extLst>
              <a:ext uri="{FF2B5EF4-FFF2-40B4-BE49-F238E27FC236}">
                <a16:creationId xmlns:a16="http://schemas.microsoft.com/office/drawing/2014/main" id="{0F82E91B-229C-41F5-BE4C-AFA9E7057A74}"/>
              </a:ext>
            </a:extLst>
          </p:cNvPr>
          <p:cNvCxnSpPr/>
          <p:nvPr/>
        </p:nvCxnSpPr>
        <p:spPr>
          <a:xfrm>
            <a:off x="2904565" y="4007224"/>
            <a:ext cx="699247" cy="0"/>
          </a:xfrm>
          <a:prstGeom prst="straightConnector1">
            <a:avLst/>
          </a:prstGeom>
          <a:ln w="9525"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9" name="TextBox 8">
            <a:extLst>
              <a:ext uri="{FF2B5EF4-FFF2-40B4-BE49-F238E27FC236}">
                <a16:creationId xmlns:a16="http://schemas.microsoft.com/office/drawing/2014/main" id="{F5E76ED0-C875-4FF2-813A-D5572CC0DE5C}"/>
              </a:ext>
            </a:extLst>
          </p:cNvPr>
          <p:cNvSpPr txBox="1"/>
          <p:nvPr/>
        </p:nvSpPr>
        <p:spPr>
          <a:xfrm>
            <a:off x="3092824" y="3657601"/>
            <a:ext cx="349623" cy="369332"/>
          </a:xfrm>
          <a:prstGeom prst="rect">
            <a:avLst/>
          </a:prstGeom>
          <a:noFill/>
        </p:spPr>
        <p:txBody>
          <a:bodyPr wrap="square" rtlCol="0">
            <a:spAutoFit/>
          </a:bodyPr>
          <a:lstStyle/>
          <a:p>
            <a:r>
              <a:rPr lang="fa-IR" dirty="0">
                <a:solidFill>
                  <a:srgbClr val="FF0000"/>
                </a:solidFill>
                <a:cs typeface="B Nazanin" panose="00000400000000000000" pitchFamily="2" charset="-78"/>
              </a:rPr>
              <a:t>1</a:t>
            </a:r>
            <a:endParaRPr lang="en-US" dirty="0">
              <a:solidFill>
                <a:srgbClr val="FF0000"/>
              </a:solidFill>
              <a:cs typeface="B Nazanin" panose="00000400000000000000" pitchFamily="2" charset="-78"/>
            </a:endParaRPr>
          </a:p>
        </p:txBody>
      </p:sp>
      <p:cxnSp>
        <p:nvCxnSpPr>
          <p:cNvPr id="11" name="Straight Arrow Connector 10">
            <a:extLst>
              <a:ext uri="{FF2B5EF4-FFF2-40B4-BE49-F238E27FC236}">
                <a16:creationId xmlns:a16="http://schemas.microsoft.com/office/drawing/2014/main" id="{E7BFBEB1-0135-4095-ABD9-C8B4271D1058}"/>
              </a:ext>
            </a:extLst>
          </p:cNvPr>
          <p:cNvCxnSpPr/>
          <p:nvPr/>
        </p:nvCxnSpPr>
        <p:spPr>
          <a:xfrm flipH="1">
            <a:off x="8588190" y="3913094"/>
            <a:ext cx="699245" cy="0"/>
          </a:xfrm>
          <a:prstGeom prst="straightConnector1">
            <a:avLst/>
          </a:prstGeom>
          <a:ln w="9525"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2" name="TextBox 11">
            <a:extLst>
              <a:ext uri="{FF2B5EF4-FFF2-40B4-BE49-F238E27FC236}">
                <a16:creationId xmlns:a16="http://schemas.microsoft.com/office/drawing/2014/main" id="{E91B01C0-767B-41E7-A6DD-1B1160FB371F}"/>
              </a:ext>
            </a:extLst>
          </p:cNvPr>
          <p:cNvSpPr txBox="1"/>
          <p:nvPr/>
        </p:nvSpPr>
        <p:spPr>
          <a:xfrm>
            <a:off x="8915400" y="3657601"/>
            <a:ext cx="349623" cy="369332"/>
          </a:xfrm>
          <a:prstGeom prst="rect">
            <a:avLst/>
          </a:prstGeom>
          <a:noFill/>
        </p:spPr>
        <p:txBody>
          <a:bodyPr wrap="square" rtlCol="0">
            <a:spAutoFit/>
          </a:bodyPr>
          <a:lstStyle/>
          <a:p>
            <a:r>
              <a:rPr lang="fa-IR" dirty="0">
                <a:solidFill>
                  <a:srgbClr val="FF0000"/>
                </a:solidFill>
                <a:cs typeface="B Nazanin" panose="00000400000000000000" pitchFamily="2" charset="-78"/>
              </a:rPr>
              <a:t>2</a:t>
            </a:r>
            <a:endParaRPr lang="en-US" dirty="0">
              <a:solidFill>
                <a:srgbClr val="FF0000"/>
              </a:solidFill>
              <a:cs typeface="B Nazanin" panose="00000400000000000000" pitchFamily="2" charset="-78"/>
            </a:endParaRPr>
          </a:p>
        </p:txBody>
      </p:sp>
      <p:sp>
        <p:nvSpPr>
          <p:cNvPr id="13" name="TextBox 12">
            <a:extLst>
              <a:ext uri="{FF2B5EF4-FFF2-40B4-BE49-F238E27FC236}">
                <a16:creationId xmlns:a16="http://schemas.microsoft.com/office/drawing/2014/main" id="{A95CFC34-74C8-4147-83FF-716A80670DE5}"/>
              </a:ext>
            </a:extLst>
          </p:cNvPr>
          <p:cNvSpPr txBox="1"/>
          <p:nvPr/>
        </p:nvSpPr>
        <p:spPr>
          <a:xfrm>
            <a:off x="9386047" y="3657601"/>
            <a:ext cx="1304365" cy="369331"/>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انجام جستجو</a:t>
            </a:r>
            <a:endParaRPr lang="en-US" dirty="0">
              <a:solidFill>
                <a:srgbClr val="FF0000"/>
              </a:solidFill>
              <a:cs typeface="B Nazanin" panose="00000400000000000000" pitchFamily="2" charset="-78"/>
            </a:endParaRPr>
          </a:p>
        </p:txBody>
      </p:sp>
      <p:sp>
        <p:nvSpPr>
          <p:cNvPr id="16" name="TextBox 15">
            <a:extLst>
              <a:ext uri="{FF2B5EF4-FFF2-40B4-BE49-F238E27FC236}">
                <a16:creationId xmlns:a16="http://schemas.microsoft.com/office/drawing/2014/main" id="{D30A4F20-DF84-4580-B6D3-8DB7BF878324}"/>
              </a:ext>
            </a:extLst>
          </p:cNvPr>
          <p:cNvSpPr txBox="1"/>
          <p:nvPr/>
        </p:nvSpPr>
        <p:spPr>
          <a:xfrm>
            <a:off x="577598" y="1976718"/>
            <a:ext cx="336177" cy="591670"/>
          </a:xfrm>
          <a:prstGeom prst="rect">
            <a:avLst/>
          </a:prstGeom>
          <a:noFill/>
          <a:ln>
            <a:solidFill>
              <a:schemeClr val="accent5"/>
            </a:solidFill>
          </a:ln>
        </p:spPr>
        <p:txBody>
          <a:bodyPr wrap="square" rtlCol="0">
            <a:spAutoFit/>
          </a:bodyPr>
          <a:lstStyle/>
          <a:p>
            <a:endParaRPr lang="en-US" dirty="0"/>
          </a:p>
        </p:txBody>
      </p:sp>
      <p:sp>
        <p:nvSpPr>
          <p:cNvPr id="17" name="TextBox 16">
            <a:extLst>
              <a:ext uri="{FF2B5EF4-FFF2-40B4-BE49-F238E27FC236}">
                <a16:creationId xmlns:a16="http://schemas.microsoft.com/office/drawing/2014/main" id="{5CAA79DA-348E-41AE-95F5-646B68228054}"/>
              </a:ext>
            </a:extLst>
          </p:cNvPr>
          <p:cNvSpPr txBox="1"/>
          <p:nvPr/>
        </p:nvSpPr>
        <p:spPr>
          <a:xfrm>
            <a:off x="577598" y="2446929"/>
            <a:ext cx="3617883" cy="646331"/>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جهت دسترسی به سرچ پیشرفته این قسمت را کلیک کنید</a:t>
            </a:r>
            <a:endParaRPr lang="en-US" dirty="0">
              <a:solidFill>
                <a:srgbClr val="FF0000"/>
              </a:solidFill>
              <a:cs typeface="B Nazanin" panose="00000400000000000000" pitchFamily="2" charset="-78"/>
            </a:endParaRPr>
          </a:p>
        </p:txBody>
      </p:sp>
    </p:spTree>
    <p:extLst>
      <p:ext uri="{BB962C8B-B14F-4D97-AF65-F5344CB8AC3E}">
        <p14:creationId xmlns:p14="http://schemas.microsoft.com/office/powerpoint/2010/main" val="7380289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25BC5-BEDE-47C8-9039-5D66A6D01C7D}"/>
              </a:ext>
            </a:extLst>
          </p:cNvPr>
          <p:cNvSpPr>
            <a:spLocks noGrp="1"/>
          </p:cNvSpPr>
          <p:nvPr>
            <p:ph type="title"/>
          </p:nvPr>
        </p:nvSpPr>
        <p:spPr>
          <a:xfrm>
            <a:off x="1088587" y="431034"/>
            <a:ext cx="10364451" cy="798088"/>
          </a:xfrm>
        </p:spPr>
        <p:txBody>
          <a:bodyPr/>
          <a:lstStyle/>
          <a:p>
            <a:r>
              <a:rPr lang="fa-IR" dirty="0">
                <a:cs typeface="B Titr" panose="00000700000000000000" pitchFamily="2" charset="-78"/>
              </a:rPr>
              <a:t>صفحه جستجوی پیشرفته</a:t>
            </a:r>
            <a:endParaRPr lang="en-US" dirty="0"/>
          </a:p>
        </p:txBody>
      </p:sp>
      <p:pic>
        <p:nvPicPr>
          <p:cNvPr id="5" name="Content Placeholder 4">
            <a:extLst>
              <a:ext uri="{FF2B5EF4-FFF2-40B4-BE49-F238E27FC236}">
                <a16:creationId xmlns:a16="http://schemas.microsoft.com/office/drawing/2014/main" id="{14A9E718-6EFD-4F13-9ECD-118502A1005F}"/>
              </a:ext>
            </a:extLst>
          </p:cNvPr>
          <p:cNvPicPr>
            <a:picLocks noGrp="1" noChangeAspect="1"/>
          </p:cNvPicPr>
          <p:nvPr>
            <p:ph sz="quarter" idx="13"/>
          </p:nvPr>
        </p:nvPicPr>
        <p:blipFill>
          <a:blip r:embed="rId2"/>
          <a:stretch>
            <a:fillRect/>
          </a:stretch>
        </p:blipFill>
        <p:spPr>
          <a:xfrm>
            <a:off x="304129" y="1735429"/>
            <a:ext cx="4059786" cy="3514025"/>
          </a:xfrm>
        </p:spPr>
      </p:pic>
      <p:pic>
        <p:nvPicPr>
          <p:cNvPr id="7" name="Picture 6">
            <a:extLst>
              <a:ext uri="{FF2B5EF4-FFF2-40B4-BE49-F238E27FC236}">
                <a16:creationId xmlns:a16="http://schemas.microsoft.com/office/drawing/2014/main" id="{DC6DC253-B70B-40CF-9E36-41F776F91811}"/>
              </a:ext>
            </a:extLst>
          </p:cNvPr>
          <p:cNvPicPr>
            <a:picLocks noChangeAspect="1"/>
          </p:cNvPicPr>
          <p:nvPr/>
        </p:nvPicPr>
        <p:blipFill>
          <a:blip r:embed="rId3"/>
          <a:stretch>
            <a:fillRect/>
          </a:stretch>
        </p:blipFill>
        <p:spPr>
          <a:xfrm>
            <a:off x="4612340" y="1416606"/>
            <a:ext cx="7309493" cy="5256739"/>
          </a:xfrm>
          <a:prstGeom prst="rect">
            <a:avLst/>
          </a:prstGeom>
        </p:spPr>
      </p:pic>
      <p:cxnSp>
        <p:nvCxnSpPr>
          <p:cNvPr id="9" name="Straight Arrow Connector 8">
            <a:extLst>
              <a:ext uri="{FF2B5EF4-FFF2-40B4-BE49-F238E27FC236}">
                <a16:creationId xmlns:a16="http://schemas.microsoft.com/office/drawing/2014/main" id="{B2B1ED22-5768-4905-8201-D66486D76072}"/>
              </a:ext>
            </a:extLst>
          </p:cNvPr>
          <p:cNvCxnSpPr>
            <a:cxnSpLocks/>
          </p:cNvCxnSpPr>
          <p:nvPr/>
        </p:nvCxnSpPr>
        <p:spPr>
          <a:xfrm flipH="1">
            <a:off x="505223" y="2399360"/>
            <a:ext cx="1828799" cy="0"/>
          </a:xfrm>
          <a:prstGeom prst="straightConnector1">
            <a:avLst/>
          </a:prstGeom>
          <a:ln w="28575"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0" name="TextBox 9">
            <a:extLst>
              <a:ext uri="{FF2B5EF4-FFF2-40B4-BE49-F238E27FC236}">
                <a16:creationId xmlns:a16="http://schemas.microsoft.com/office/drawing/2014/main" id="{A17A1DBC-232F-450B-8F3E-BA3CE298E8A3}"/>
              </a:ext>
            </a:extLst>
          </p:cNvPr>
          <p:cNvSpPr txBox="1"/>
          <p:nvPr/>
        </p:nvSpPr>
        <p:spPr>
          <a:xfrm>
            <a:off x="2299447" y="2214694"/>
            <a:ext cx="484094" cy="369332"/>
          </a:xfrm>
          <a:prstGeom prst="rect">
            <a:avLst/>
          </a:prstGeom>
          <a:noFill/>
        </p:spPr>
        <p:txBody>
          <a:bodyPr wrap="square" rtlCol="0">
            <a:spAutoFit/>
          </a:bodyPr>
          <a:lstStyle/>
          <a:p>
            <a:r>
              <a:rPr lang="fa-IR" dirty="0">
                <a:solidFill>
                  <a:srgbClr val="FF0000"/>
                </a:solidFill>
                <a:cs typeface="B Nazanin" panose="00000400000000000000" pitchFamily="2" charset="-78"/>
              </a:rPr>
              <a:t>1</a:t>
            </a:r>
            <a:endParaRPr lang="en-US" dirty="0">
              <a:solidFill>
                <a:srgbClr val="FF0000"/>
              </a:solidFill>
              <a:cs typeface="B Nazanin" panose="00000400000000000000" pitchFamily="2" charset="-78"/>
            </a:endParaRPr>
          </a:p>
        </p:txBody>
      </p:sp>
      <p:cxnSp>
        <p:nvCxnSpPr>
          <p:cNvPr id="13" name="Straight Arrow Connector 12">
            <a:extLst>
              <a:ext uri="{FF2B5EF4-FFF2-40B4-BE49-F238E27FC236}">
                <a16:creationId xmlns:a16="http://schemas.microsoft.com/office/drawing/2014/main" id="{F8CB9018-D50C-4BCF-BB35-52AE8083006D}"/>
              </a:ext>
            </a:extLst>
          </p:cNvPr>
          <p:cNvCxnSpPr/>
          <p:nvPr/>
        </p:nvCxnSpPr>
        <p:spPr>
          <a:xfrm flipH="1">
            <a:off x="1479176" y="4258165"/>
            <a:ext cx="820271" cy="0"/>
          </a:xfrm>
          <a:prstGeom prst="straightConnector1">
            <a:avLst/>
          </a:prstGeom>
          <a:ln w="9525"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4" name="TextBox 13">
            <a:extLst>
              <a:ext uri="{FF2B5EF4-FFF2-40B4-BE49-F238E27FC236}">
                <a16:creationId xmlns:a16="http://schemas.microsoft.com/office/drawing/2014/main" id="{3F702AE7-E874-4DAE-82FB-9B2FB054FF90}"/>
              </a:ext>
            </a:extLst>
          </p:cNvPr>
          <p:cNvSpPr txBox="1"/>
          <p:nvPr/>
        </p:nvSpPr>
        <p:spPr>
          <a:xfrm>
            <a:off x="2433919" y="3996616"/>
            <a:ext cx="255494"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2</a:t>
            </a:r>
            <a:endParaRPr lang="en-US" dirty="0">
              <a:solidFill>
                <a:srgbClr val="FF0000"/>
              </a:solidFill>
              <a:cs typeface="B Nazanin" panose="00000400000000000000" pitchFamily="2" charset="-78"/>
            </a:endParaRPr>
          </a:p>
        </p:txBody>
      </p:sp>
      <p:sp>
        <p:nvSpPr>
          <p:cNvPr id="15" name="TextBox 14">
            <a:extLst>
              <a:ext uri="{FF2B5EF4-FFF2-40B4-BE49-F238E27FC236}">
                <a16:creationId xmlns:a16="http://schemas.microsoft.com/office/drawing/2014/main" id="{A91E45ED-C2AA-45DE-948B-4AE2B28198D2}"/>
              </a:ext>
            </a:extLst>
          </p:cNvPr>
          <p:cNvSpPr txBox="1"/>
          <p:nvPr/>
        </p:nvSpPr>
        <p:spPr>
          <a:xfrm>
            <a:off x="9437232" y="2643450"/>
            <a:ext cx="404413" cy="369332"/>
          </a:xfrm>
          <a:prstGeom prst="rect">
            <a:avLst/>
          </a:prstGeom>
          <a:noFill/>
        </p:spPr>
        <p:txBody>
          <a:bodyPr wrap="square" rtlCol="0">
            <a:spAutoFit/>
          </a:bodyPr>
          <a:lstStyle/>
          <a:p>
            <a:r>
              <a:rPr lang="fa-IR" dirty="0">
                <a:solidFill>
                  <a:srgbClr val="FF0000"/>
                </a:solidFill>
                <a:cs typeface="B Nazanin" panose="00000400000000000000" pitchFamily="2" charset="-78"/>
              </a:rPr>
              <a:t>3</a:t>
            </a:r>
            <a:r>
              <a:rPr lang="fa-IR" dirty="0"/>
              <a:t>‌</a:t>
            </a:r>
            <a:endParaRPr lang="en-US" dirty="0"/>
          </a:p>
        </p:txBody>
      </p:sp>
      <p:sp>
        <p:nvSpPr>
          <p:cNvPr id="16" name="TextBox 15">
            <a:extLst>
              <a:ext uri="{FF2B5EF4-FFF2-40B4-BE49-F238E27FC236}">
                <a16:creationId xmlns:a16="http://schemas.microsoft.com/office/drawing/2014/main" id="{3D1797D5-588E-4F70-A56C-2DD5565F05A6}"/>
              </a:ext>
            </a:extLst>
          </p:cNvPr>
          <p:cNvSpPr txBox="1"/>
          <p:nvPr/>
        </p:nvSpPr>
        <p:spPr>
          <a:xfrm>
            <a:off x="9510144" y="322036"/>
            <a:ext cx="2578762" cy="923330"/>
          </a:xfrm>
          <a:prstGeom prst="rect">
            <a:avLst/>
          </a:prstGeom>
          <a:noFill/>
          <a:ln>
            <a:solidFill>
              <a:schemeClr val="accent5"/>
            </a:solidFill>
          </a:ln>
        </p:spPr>
        <p:txBody>
          <a:bodyPr wrap="square" rtlCol="0">
            <a:spAutoFit/>
          </a:bodyPr>
          <a:lstStyle/>
          <a:p>
            <a:pPr algn="r" rtl="1"/>
            <a:r>
              <a:rPr lang="fa-IR" dirty="0">
                <a:solidFill>
                  <a:srgbClr val="FF0000"/>
                </a:solidFill>
                <a:cs typeface="B Nazanin" panose="00000400000000000000" pitchFamily="2" charset="-78"/>
              </a:rPr>
              <a:t>3-تمامی کلیدواژه های وارد شده در این فیلد در نتایج جستجو می‌آید. (عملگر </a:t>
            </a:r>
            <a:r>
              <a:rPr lang="en-US" dirty="0">
                <a:solidFill>
                  <a:srgbClr val="FF0000"/>
                </a:solidFill>
                <a:cs typeface="B Nazanin" panose="00000400000000000000" pitchFamily="2" charset="-78"/>
              </a:rPr>
              <a:t>AND </a:t>
            </a:r>
            <a:r>
              <a:rPr lang="fa-IR" dirty="0">
                <a:solidFill>
                  <a:srgbClr val="FF0000"/>
                </a:solidFill>
                <a:cs typeface="B Nazanin" panose="00000400000000000000" pitchFamily="2" charset="-78"/>
              </a:rPr>
              <a:t> )</a:t>
            </a:r>
            <a:endParaRPr lang="en-US" dirty="0">
              <a:solidFill>
                <a:srgbClr val="FF0000"/>
              </a:solidFill>
              <a:cs typeface="B Nazanin" panose="00000400000000000000" pitchFamily="2" charset="-78"/>
            </a:endParaRPr>
          </a:p>
        </p:txBody>
      </p:sp>
      <p:sp>
        <p:nvSpPr>
          <p:cNvPr id="17" name="TextBox 16">
            <a:extLst>
              <a:ext uri="{FF2B5EF4-FFF2-40B4-BE49-F238E27FC236}">
                <a16:creationId xmlns:a16="http://schemas.microsoft.com/office/drawing/2014/main" id="{18FD08FC-9668-4F5C-9B5D-DA9022EE7C36}"/>
              </a:ext>
            </a:extLst>
          </p:cNvPr>
          <p:cNvSpPr txBox="1"/>
          <p:nvPr/>
        </p:nvSpPr>
        <p:spPr>
          <a:xfrm>
            <a:off x="8224520" y="3012782"/>
            <a:ext cx="457200" cy="369332"/>
          </a:xfrm>
          <a:prstGeom prst="rect">
            <a:avLst/>
          </a:prstGeom>
          <a:noFill/>
        </p:spPr>
        <p:txBody>
          <a:bodyPr wrap="square" rtlCol="0">
            <a:spAutoFit/>
          </a:bodyPr>
          <a:lstStyle/>
          <a:p>
            <a:r>
              <a:rPr lang="fa-IR" dirty="0">
                <a:solidFill>
                  <a:srgbClr val="FF0000"/>
                </a:solidFill>
                <a:cs typeface="B Nazanin" panose="00000400000000000000" pitchFamily="2" charset="-78"/>
              </a:rPr>
              <a:t>4</a:t>
            </a:r>
            <a:endParaRPr lang="en-US" dirty="0">
              <a:solidFill>
                <a:srgbClr val="FF0000"/>
              </a:solidFill>
              <a:cs typeface="B Nazanin" panose="00000400000000000000" pitchFamily="2" charset="-78"/>
            </a:endParaRPr>
          </a:p>
        </p:txBody>
      </p:sp>
      <p:sp>
        <p:nvSpPr>
          <p:cNvPr id="18" name="TextBox 17">
            <a:extLst>
              <a:ext uri="{FF2B5EF4-FFF2-40B4-BE49-F238E27FC236}">
                <a16:creationId xmlns:a16="http://schemas.microsoft.com/office/drawing/2014/main" id="{952B856A-2811-4C3C-82C5-3B0EF14BA3B3}"/>
              </a:ext>
            </a:extLst>
          </p:cNvPr>
          <p:cNvSpPr txBox="1"/>
          <p:nvPr/>
        </p:nvSpPr>
        <p:spPr>
          <a:xfrm>
            <a:off x="10481315" y="1342715"/>
            <a:ext cx="1593819" cy="1200329"/>
          </a:xfrm>
          <a:prstGeom prst="rect">
            <a:avLst/>
          </a:prstGeom>
          <a:noFill/>
          <a:ln>
            <a:solidFill>
              <a:schemeClr val="accent5"/>
            </a:solidFill>
          </a:ln>
        </p:spPr>
        <p:txBody>
          <a:bodyPr wrap="square" rtlCol="0">
            <a:spAutoFit/>
          </a:bodyPr>
          <a:lstStyle/>
          <a:p>
            <a:pPr algn="r" rtl="1"/>
            <a:r>
              <a:rPr lang="fa-IR" dirty="0">
                <a:solidFill>
                  <a:srgbClr val="002060"/>
                </a:solidFill>
                <a:cs typeface="B Nazanin" panose="00000400000000000000" pitchFamily="2" charset="-78"/>
              </a:rPr>
              <a:t>4- عین عبارت وارد شده جستجو می‌شود (جستجوی عبارتی)</a:t>
            </a:r>
            <a:endParaRPr lang="en-US" dirty="0">
              <a:solidFill>
                <a:srgbClr val="002060"/>
              </a:solidFill>
              <a:cs typeface="B Nazanin" panose="00000400000000000000" pitchFamily="2" charset="-78"/>
            </a:endParaRPr>
          </a:p>
        </p:txBody>
      </p:sp>
      <p:sp>
        <p:nvSpPr>
          <p:cNvPr id="19" name="TextBox 18">
            <a:extLst>
              <a:ext uri="{FF2B5EF4-FFF2-40B4-BE49-F238E27FC236}">
                <a16:creationId xmlns:a16="http://schemas.microsoft.com/office/drawing/2014/main" id="{ACC47C9A-C021-4876-BD7C-5DCF951CE657}"/>
              </a:ext>
            </a:extLst>
          </p:cNvPr>
          <p:cNvSpPr txBox="1"/>
          <p:nvPr/>
        </p:nvSpPr>
        <p:spPr>
          <a:xfrm>
            <a:off x="7899188" y="3249356"/>
            <a:ext cx="325332"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5</a:t>
            </a:r>
            <a:endParaRPr lang="en-US" dirty="0">
              <a:solidFill>
                <a:srgbClr val="FF0000"/>
              </a:solidFill>
              <a:cs typeface="B Nazanin" panose="00000400000000000000" pitchFamily="2" charset="-78"/>
            </a:endParaRPr>
          </a:p>
        </p:txBody>
      </p:sp>
      <p:sp>
        <p:nvSpPr>
          <p:cNvPr id="20" name="TextBox 19">
            <a:extLst>
              <a:ext uri="{FF2B5EF4-FFF2-40B4-BE49-F238E27FC236}">
                <a16:creationId xmlns:a16="http://schemas.microsoft.com/office/drawing/2014/main" id="{4440B99D-4B59-40E3-AE29-556D25ED3A6D}"/>
              </a:ext>
            </a:extLst>
          </p:cNvPr>
          <p:cNvSpPr txBox="1"/>
          <p:nvPr/>
        </p:nvSpPr>
        <p:spPr>
          <a:xfrm>
            <a:off x="10494384" y="2649191"/>
            <a:ext cx="1648991" cy="1200329"/>
          </a:xfrm>
          <a:prstGeom prst="rect">
            <a:avLst/>
          </a:prstGeom>
          <a:noFill/>
          <a:ln>
            <a:solidFill>
              <a:srgbClr val="C00000"/>
            </a:solidFill>
          </a:ln>
        </p:spPr>
        <p:txBody>
          <a:bodyPr wrap="square" rtlCol="0">
            <a:spAutoFit/>
          </a:bodyPr>
          <a:lstStyle/>
          <a:p>
            <a:pPr algn="r" rtl="1"/>
            <a:r>
              <a:rPr lang="fa-IR" dirty="0">
                <a:solidFill>
                  <a:srgbClr val="00B050"/>
                </a:solidFill>
                <a:cs typeface="B Nazanin" panose="00000400000000000000" pitchFamily="2" charset="-78"/>
              </a:rPr>
              <a:t>5- حداقل یکی از کلیدواژهای وارد شده در نتایج جستجو می‌آید.( عملگر </a:t>
            </a:r>
            <a:r>
              <a:rPr lang="en-US" dirty="0">
                <a:solidFill>
                  <a:srgbClr val="00B050"/>
                </a:solidFill>
                <a:cs typeface="B Nazanin" panose="00000400000000000000" pitchFamily="2" charset="-78"/>
              </a:rPr>
              <a:t>OR</a:t>
            </a:r>
            <a:r>
              <a:rPr lang="fa-IR" dirty="0">
                <a:solidFill>
                  <a:srgbClr val="00B050"/>
                </a:solidFill>
                <a:cs typeface="B Nazanin" panose="00000400000000000000" pitchFamily="2" charset="-78"/>
              </a:rPr>
              <a:t>)</a:t>
            </a:r>
            <a:endParaRPr lang="en-US" dirty="0">
              <a:solidFill>
                <a:srgbClr val="00B050"/>
              </a:solidFill>
              <a:cs typeface="B Nazanin" panose="00000400000000000000" pitchFamily="2" charset="-78"/>
            </a:endParaRPr>
          </a:p>
        </p:txBody>
      </p:sp>
      <p:sp>
        <p:nvSpPr>
          <p:cNvPr id="21" name="TextBox 20">
            <a:extLst>
              <a:ext uri="{FF2B5EF4-FFF2-40B4-BE49-F238E27FC236}">
                <a16:creationId xmlns:a16="http://schemas.microsoft.com/office/drawing/2014/main" id="{F059F85E-A1D8-4FBE-911B-4EA39E690B54}"/>
              </a:ext>
            </a:extLst>
          </p:cNvPr>
          <p:cNvSpPr txBox="1"/>
          <p:nvPr/>
        </p:nvSpPr>
        <p:spPr>
          <a:xfrm>
            <a:off x="7690716" y="3618688"/>
            <a:ext cx="325332"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6</a:t>
            </a:r>
            <a:endParaRPr lang="en-US" dirty="0">
              <a:solidFill>
                <a:srgbClr val="FF0000"/>
              </a:solidFill>
              <a:cs typeface="B Nazanin" panose="00000400000000000000" pitchFamily="2" charset="-78"/>
            </a:endParaRPr>
          </a:p>
        </p:txBody>
      </p:sp>
      <p:sp>
        <p:nvSpPr>
          <p:cNvPr id="22" name="TextBox 21">
            <a:extLst>
              <a:ext uri="{FF2B5EF4-FFF2-40B4-BE49-F238E27FC236}">
                <a16:creationId xmlns:a16="http://schemas.microsoft.com/office/drawing/2014/main" id="{C8BF8AD9-7D8B-45DD-8CF4-23196467FAFC}"/>
              </a:ext>
            </a:extLst>
          </p:cNvPr>
          <p:cNvSpPr txBox="1"/>
          <p:nvPr/>
        </p:nvSpPr>
        <p:spPr>
          <a:xfrm>
            <a:off x="10467868" y="3923411"/>
            <a:ext cx="1697616" cy="1200329"/>
          </a:xfrm>
          <a:prstGeom prst="rect">
            <a:avLst/>
          </a:prstGeom>
          <a:noFill/>
          <a:ln>
            <a:solidFill>
              <a:srgbClr val="C00000"/>
            </a:solidFill>
          </a:ln>
        </p:spPr>
        <p:txBody>
          <a:bodyPr wrap="square" rtlCol="0">
            <a:spAutoFit/>
          </a:bodyPr>
          <a:lstStyle/>
          <a:p>
            <a:pPr algn="r" rtl="1"/>
            <a:r>
              <a:rPr lang="fa-IR" dirty="0">
                <a:cs typeface="B Nazanin" panose="00000400000000000000" pitchFamily="2" charset="-78"/>
              </a:rPr>
              <a:t>6- کلیدواژه وارد شده را از نتیجه جستجو حذف می‌کند (عملگر </a:t>
            </a:r>
            <a:r>
              <a:rPr lang="en-US" dirty="0">
                <a:cs typeface="B Nazanin" panose="00000400000000000000" pitchFamily="2" charset="-78"/>
              </a:rPr>
              <a:t>NOT</a:t>
            </a:r>
            <a:r>
              <a:rPr lang="fa-IR" dirty="0">
                <a:cs typeface="B Nazanin" panose="00000400000000000000" pitchFamily="2" charset="-78"/>
              </a:rPr>
              <a:t>)</a:t>
            </a:r>
            <a:endParaRPr lang="en-US" dirty="0">
              <a:cs typeface="B Nazanin" panose="00000400000000000000" pitchFamily="2" charset="-78"/>
            </a:endParaRPr>
          </a:p>
        </p:txBody>
      </p:sp>
      <p:sp>
        <p:nvSpPr>
          <p:cNvPr id="23" name="TextBox 22">
            <a:extLst>
              <a:ext uri="{FF2B5EF4-FFF2-40B4-BE49-F238E27FC236}">
                <a16:creationId xmlns:a16="http://schemas.microsoft.com/office/drawing/2014/main" id="{22C293FB-4B69-4FBB-8BF9-FAB45DD9AD8A}"/>
              </a:ext>
            </a:extLst>
          </p:cNvPr>
          <p:cNvSpPr txBox="1"/>
          <p:nvPr/>
        </p:nvSpPr>
        <p:spPr>
          <a:xfrm>
            <a:off x="9239977" y="4073499"/>
            <a:ext cx="518104"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7</a:t>
            </a:r>
            <a:endParaRPr lang="en-US" dirty="0">
              <a:solidFill>
                <a:srgbClr val="FF0000"/>
              </a:solidFill>
              <a:cs typeface="B Nazanin" panose="00000400000000000000" pitchFamily="2" charset="-78"/>
            </a:endParaRPr>
          </a:p>
        </p:txBody>
      </p:sp>
      <p:sp>
        <p:nvSpPr>
          <p:cNvPr id="24" name="TextBox 23">
            <a:extLst>
              <a:ext uri="{FF2B5EF4-FFF2-40B4-BE49-F238E27FC236}">
                <a16:creationId xmlns:a16="http://schemas.microsoft.com/office/drawing/2014/main" id="{1D586275-46E1-48D9-BA8A-890A37A98D4D}"/>
              </a:ext>
            </a:extLst>
          </p:cNvPr>
          <p:cNvSpPr txBox="1"/>
          <p:nvPr/>
        </p:nvSpPr>
        <p:spPr>
          <a:xfrm>
            <a:off x="9639438" y="5294980"/>
            <a:ext cx="2433918" cy="1200329"/>
          </a:xfrm>
          <a:prstGeom prst="rect">
            <a:avLst/>
          </a:prstGeom>
          <a:noFill/>
          <a:ln>
            <a:solidFill>
              <a:srgbClr val="C00000"/>
            </a:solidFill>
          </a:ln>
        </p:spPr>
        <p:txBody>
          <a:bodyPr wrap="square" rtlCol="0">
            <a:spAutoFit/>
          </a:bodyPr>
          <a:lstStyle/>
          <a:p>
            <a:pPr algn="r" rtl="1"/>
            <a:r>
              <a:rPr lang="fa-IR" dirty="0">
                <a:solidFill>
                  <a:schemeClr val="accent6">
                    <a:lumMod val="50000"/>
                  </a:schemeClr>
                </a:solidFill>
                <a:cs typeface="B Nazanin" panose="00000400000000000000" pitchFamily="2" charset="-78"/>
              </a:rPr>
              <a:t>7- گزینه اول کلید واژه موردنظر را در همه جای مقاله جستجو می کند و گزینه دوم تنها در عنوان مقاله جستجو می‌کند</a:t>
            </a:r>
            <a:endParaRPr lang="en-US" dirty="0">
              <a:solidFill>
                <a:schemeClr val="accent6">
                  <a:lumMod val="50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0147B96D-A29F-4725-944B-11A6D9C3B6DB}"/>
              </a:ext>
            </a:extLst>
          </p:cNvPr>
          <p:cNvSpPr txBox="1"/>
          <p:nvPr/>
        </p:nvSpPr>
        <p:spPr>
          <a:xfrm>
            <a:off x="7853382" y="4448256"/>
            <a:ext cx="371138" cy="369332"/>
          </a:xfrm>
          <a:prstGeom prst="rect">
            <a:avLst/>
          </a:prstGeom>
          <a:noFill/>
        </p:spPr>
        <p:txBody>
          <a:bodyPr wrap="square" rtlCol="0">
            <a:spAutoFit/>
          </a:bodyPr>
          <a:lstStyle/>
          <a:p>
            <a:r>
              <a:rPr lang="fa-IR" dirty="0">
                <a:solidFill>
                  <a:srgbClr val="FF0000"/>
                </a:solidFill>
                <a:cs typeface="B Nazanin" panose="00000400000000000000" pitchFamily="2" charset="-78"/>
              </a:rPr>
              <a:t>8</a:t>
            </a:r>
            <a:endParaRPr lang="en-US" dirty="0">
              <a:solidFill>
                <a:srgbClr val="FF0000"/>
              </a:solidFill>
              <a:cs typeface="B Nazanin" panose="00000400000000000000" pitchFamily="2" charset="-78"/>
            </a:endParaRPr>
          </a:p>
        </p:txBody>
      </p:sp>
      <p:sp>
        <p:nvSpPr>
          <p:cNvPr id="26" name="TextBox 25">
            <a:extLst>
              <a:ext uri="{FF2B5EF4-FFF2-40B4-BE49-F238E27FC236}">
                <a16:creationId xmlns:a16="http://schemas.microsoft.com/office/drawing/2014/main" id="{39CF587A-E914-49AB-BA5F-0C28D65CD1B8}"/>
              </a:ext>
            </a:extLst>
          </p:cNvPr>
          <p:cNvSpPr txBox="1"/>
          <p:nvPr/>
        </p:nvSpPr>
        <p:spPr>
          <a:xfrm>
            <a:off x="3060885" y="5331777"/>
            <a:ext cx="1394963" cy="646331"/>
          </a:xfrm>
          <a:prstGeom prst="rect">
            <a:avLst/>
          </a:prstGeom>
          <a:noFill/>
          <a:ln>
            <a:solidFill>
              <a:srgbClr val="FF0000"/>
            </a:solidFill>
          </a:ln>
        </p:spPr>
        <p:txBody>
          <a:bodyPr wrap="square" rtlCol="0">
            <a:spAutoFit/>
          </a:bodyPr>
          <a:lstStyle/>
          <a:p>
            <a:pPr algn="r" rtl="1"/>
            <a:r>
              <a:rPr lang="fa-IR" dirty="0">
                <a:cs typeface="B Nazanin" panose="00000400000000000000" pitchFamily="2" charset="-78"/>
              </a:rPr>
              <a:t>8- جستجوی نویسنده خاص</a:t>
            </a:r>
            <a:endParaRPr lang="en-US" dirty="0">
              <a:cs typeface="B Nazanin" panose="00000400000000000000" pitchFamily="2" charset="-78"/>
            </a:endParaRPr>
          </a:p>
        </p:txBody>
      </p:sp>
      <p:sp>
        <p:nvSpPr>
          <p:cNvPr id="27" name="TextBox 26">
            <a:extLst>
              <a:ext uri="{FF2B5EF4-FFF2-40B4-BE49-F238E27FC236}">
                <a16:creationId xmlns:a16="http://schemas.microsoft.com/office/drawing/2014/main" id="{A20926F4-F358-465F-96D1-FE2A3EE80BF1}"/>
              </a:ext>
            </a:extLst>
          </p:cNvPr>
          <p:cNvSpPr txBox="1"/>
          <p:nvPr/>
        </p:nvSpPr>
        <p:spPr>
          <a:xfrm>
            <a:off x="7828087" y="4939074"/>
            <a:ext cx="495642"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9</a:t>
            </a:r>
            <a:endParaRPr lang="en-US" dirty="0">
              <a:solidFill>
                <a:srgbClr val="FF0000"/>
              </a:solidFill>
              <a:cs typeface="B Nazanin" panose="00000400000000000000" pitchFamily="2" charset="-78"/>
            </a:endParaRPr>
          </a:p>
        </p:txBody>
      </p:sp>
      <p:sp>
        <p:nvSpPr>
          <p:cNvPr id="28" name="TextBox 27">
            <a:extLst>
              <a:ext uri="{FF2B5EF4-FFF2-40B4-BE49-F238E27FC236}">
                <a16:creationId xmlns:a16="http://schemas.microsoft.com/office/drawing/2014/main" id="{F4264176-873B-4DA8-AF34-19B1B0D3B740}"/>
              </a:ext>
            </a:extLst>
          </p:cNvPr>
          <p:cNvSpPr txBox="1"/>
          <p:nvPr/>
        </p:nvSpPr>
        <p:spPr>
          <a:xfrm>
            <a:off x="2842201" y="6046163"/>
            <a:ext cx="1613647" cy="646331"/>
          </a:xfrm>
          <a:prstGeom prst="rect">
            <a:avLst/>
          </a:prstGeom>
          <a:noFill/>
          <a:ln>
            <a:solidFill>
              <a:srgbClr val="FF0000"/>
            </a:solidFill>
          </a:ln>
        </p:spPr>
        <p:txBody>
          <a:bodyPr wrap="square" rtlCol="0">
            <a:spAutoFit/>
          </a:bodyPr>
          <a:lstStyle/>
          <a:p>
            <a:pPr algn="r" rtl="1"/>
            <a:r>
              <a:rPr lang="fa-IR" dirty="0">
                <a:cs typeface="B Nazanin" panose="00000400000000000000" pitchFamily="2" charset="-78"/>
              </a:rPr>
              <a:t>9- جستجوی عنوان مجله خاص</a:t>
            </a:r>
            <a:endParaRPr lang="en-US" dirty="0">
              <a:cs typeface="B Nazanin" panose="00000400000000000000" pitchFamily="2" charset="-78"/>
            </a:endParaRPr>
          </a:p>
        </p:txBody>
      </p:sp>
      <p:sp>
        <p:nvSpPr>
          <p:cNvPr id="29" name="TextBox 28">
            <a:extLst>
              <a:ext uri="{FF2B5EF4-FFF2-40B4-BE49-F238E27FC236}">
                <a16:creationId xmlns:a16="http://schemas.microsoft.com/office/drawing/2014/main" id="{9AE70A72-32B1-496D-9DE6-52E15D758812}"/>
              </a:ext>
            </a:extLst>
          </p:cNvPr>
          <p:cNvSpPr txBox="1"/>
          <p:nvPr/>
        </p:nvSpPr>
        <p:spPr>
          <a:xfrm>
            <a:off x="7752823" y="5429892"/>
            <a:ext cx="740590" cy="369332"/>
          </a:xfrm>
          <a:prstGeom prst="rect">
            <a:avLst/>
          </a:prstGeom>
          <a:noFill/>
        </p:spPr>
        <p:txBody>
          <a:bodyPr wrap="square" rtlCol="0">
            <a:spAutoFit/>
          </a:bodyPr>
          <a:lstStyle/>
          <a:p>
            <a:r>
              <a:rPr lang="fa-IR" dirty="0">
                <a:solidFill>
                  <a:srgbClr val="FF0000"/>
                </a:solidFill>
                <a:cs typeface="B Nazanin" panose="00000400000000000000" pitchFamily="2" charset="-78"/>
              </a:rPr>
              <a:t>10</a:t>
            </a:r>
            <a:endParaRPr lang="en-US" dirty="0">
              <a:solidFill>
                <a:srgbClr val="FF0000"/>
              </a:solidFill>
              <a:cs typeface="B Nazanin" panose="00000400000000000000" pitchFamily="2" charset="-78"/>
            </a:endParaRPr>
          </a:p>
        </p:txBody>
      </p:sp>
      <p:sp>
        <p:nvSpPr>
          <p:cNvPr id="30" name="TextBox 29">
            <a:extLst>
              <a:ext uri="{FF2B5EF4-FFF2-40B4-BE49-F238E27FC236}">
                <a16:creationId xmlns:a16="http://schemas.microsoft.com/office/drawing/2014/main" id="{DBB84A25-A6C1-4BFD-8444-255ACBDE199F}"/>
              </a:ext>
            </a:extLst>
          </p:cNvPr>
          <p:cNvSpPr txBox="1"/>
          <p:nvPr/>
        </p:nvSpPr>
        <p:spPr>
          <a:xfrm>
            <a:off x="863173" y="6046163"/>
            <a:ext cx="1757486" cy="646331"/>
          </a:xfrm>
          <a:prstGeom prst="rect">
            <a:avLst/>
          </a:prstGeom>
          <a:noFill/>
          <a:ln>
            <a:solidFill>
              <a:srgbClr val="FF0000"/>
            </a:solidFill>
          </a:ln>
        </p:spPr>
        <p:txBody>
          <a:bodyPr wrap="square" rtlCol="0">
            <a:spAutoFit/>
          </a:bodyPr>
          <a:lstStyle/>
          <a:p>
            <a:pPr algn="r" rtl="1"/>
            <a:r>
              <a:rPr lang="fa-IR" dirty="0">
                <a:solidFill>
                  <a:srgbClr val="002060"/>
                </a:solidFill>
                <a:cs typeface="B Nazanin" panose="00000400000000000000" pitchFamily="2" charset="-78"/>
              </a:rPr>
              <a:t>10- تعیین محدوده زمانی</a:t>
            </a:r>
            <a:endParaRPr lang="en-US" dirty="0">
              <a:solidFill>
                <a:srgbClr val="002060"/>
              </a:solidFill>
              <a:cs typeface="B Nazanin" panose="00000400000000000000" pitchFamily="2" charset="-78"/>
            </a:endParaRPr>
          </a:p>
        </p:txBody>
      </p:sp>
    </p:spTree>
    <p:extLst>
      <p:ext uri="{BB962C8B-B14F-4D97-AF65-F5344CB8AC3E}">
        <p14:creationId xmlns:p14="http://schemas.microsoft.com/office/powerpoint/2010/main" val="35933094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59D99-DDEA-4368-9897-AB40C0CCD6D6}"/>
              </a:ext>
            </a:extLst>
          </p:cNvPr>
          <p:cNvSpPr>
            <a:spLocks noGrp="1"/>
          </p:cNvSpPr>
          <p:nvPr>
            <p:ph type="title"/>
          </p:nvPr>
        </p:nvSpPr>
        <p:spPr>
          <a:xfrm>
            <a:off x="913775" y="430306"/>
            <a:ext cx="10364451" cy="1102659"/>
          </a:xfrm>
        </p:spPr>
        <p:txBody>
          <a:bodyPr/>
          <a:lstStyle/>
          <a:p>
            <a:r>
              <a:rPr lang="fa-IR" dirty="0">
                <a:cs typeface="B Titr" panose="00000700000000000000" pitchFamily="2" charset="-78"/>
              </a:rPr>
              <a:t>انجام جستجو</a:t>
            </a:r>
            <a:br>
              <a:rPr lang="fa-IR" dirty="0">
                <a:cs typeface="B Titr" panose="00000700000000000000" pitchFamily="2" charset="-78"/>
              </a:rPr>
            </a:br>
            <a:r>
              <a:rPr lang="fa-IR" dirty="0">
                <a:cs typeface="B Titr" panose="00000700000000000000" pitchFamily="2" charset="-78"/>
              </a:rPr>
              <a:t>مثال: تشخیص کاردیومگالی از طریق اشعه ایکس قفسه سینه</a:t>
            </a:r>
            <a:endParaRPr lang="en-US" dirty="0">
              <a:cs typeface="B Titr" panose="00000700000000000000" pitchFamily="2" charset="-78"/>
            </a:endParaRPr>
          </a:p>
        </p:txBody>
      </p:sp>
      <p:sp>
        <p:nvSpPr>
          <p:cNvPr id="11" name="Content Placeholder 10">
            <a:extLst>
              <a:ext uri="{FF2B5EF4-FFF2-40B4-BE49-F238E27FC236}">
                <a16:creationId xmlns:a16="http://schemas.microsoft.com/office/drawing/2014/main" id="{6C3E5063-763E-45D5-B071-C273EECA7A35}"/>
              </a:ext>
            </a:extLst>
          </p:cNvPr>
          <p:cNvSpPr>
            <a:spLocks noGrp="1"/>
          </p:cNvSpPr>
          <p:nvPr>
            <p:ph sz="quarter" idx="13"/>
          </p:nvPr>
        </p:nvSpPr>
        <p:spPr/>
        <p:txBody>
          <a:bodyPr/>
          <a:lstStyle/>
          <a:p>
            <a:endParaRPr lang="en-US" dirty="0"/>
          </a:p>
        </p:txBody>
      </p:sp>
      <p:pic>
        <p:nvPicPr>
          <p:cNvPr id="13" name="Picture 12">
            <a:extLst>
              <a:ext uri="{FF2B5EF4-FFF2-40B4-BE49-F238E27FC236}">
                <a16:creationId xmlns:a16="http://schemas.microsoft.com/office/drawing/2014/main" id="{89DD4C07-0B89-4EB1-847B-B1B103734099}"/>
              </a:ext>
            </a:extLst>
          </p:cNvPr>
          <p:cNvPicPr>
            <a:picLocks noChangeAspect="1"/>
          </p:cNvPicPr>
          <p:nvPr/>
        </p:nvPicPr>
        <p:blipFill>
          <a:blip r:embed="rId2"/>
          <a:stretch>
            <a:fillRect/>
          </a:stretch>
        </p:blipFill>
        <p:spPr>
          <a:xfrm>
            <a:off x="2541121" y="1745594"/>
            <a:ext cx="6752233" cy="5112406"/>
          </a:xfrm>
          <a:prstGeom prst="rect">
            <a:avLst/>
          </a:prstGeom>
        </p:spPr>
      </p:pic>
    </p:spTree>
    <p:extLst>
      <p:ext uri="{BB962C8B-B14F-4D97-AF65-F5344CB8AC3E}">
        <p14:creationId xmlns:p14="http://schemas.microsoft.com/office/powerpoint/2010/main" val="7111064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1DF25-7A15-4E38-8341-2F1E39AFD60B}"/>
              </a:ext>
            </a:extLst>
          </p:cNvPr>
          <p:cNvSpPr>
            <a:spLocks noGrp="1"/>
          </p:cNvSpPr>
          <p:nvPr>
            <p:ph type="title"/>
          </p:nvPr>
        </p:nvSpPr>
        <p:spPr>
          <a:xfrm>
            <a:off x="913775" y="618517"/>
            <a:ext cx="10364451" cy="1028285"/>
          </a:xfrm>
        </p:spPr>
        <p:txBody>
          <a:bodyPr/>
          <a:lstStyle/>
          <a:p>
            <a:pPr algn="just" rtl="1"/>
            <a:r>
              <a:rPr lang="fa-IR" b="0" i="0" dirty="0">
                <a:solidFill>
                  <a:srgbClr val="222222"/>
                </a:solidFill>
                <a:effectLst/>
                <a:latin typeface="-apple-system"/>
                <a:cs typeface="B Titr" panose="00000700000000000000" pitchFamily="2" charset="-78"/>
              </a:rPr>
              <a:t>آشنایی با فرمت خروجی جستجوها</a:t>
            </a:r>
          </a:p>
        </p:txBody>
      </p:sp>
      <p:sp>
        <p:nvSpPr>
          <p:cNvPr id="3" name="Content Placeholder 2">
            <a:extLst>
              <a:ext uri="{FF2B5EF4-FFF2-40B4-BE49-F238E27FC236}">
                <a16:creationId xmlns:a16="http://schemas.microsoft.com/office/drawing/2014/main" id="{355E35BB-CF21-446A-9AE3-6E7999346DA9}"/>
              </a:ext>
            </a:extLst>
          </p:cNvPr>
          <p:cNvSpPr>
            <a:spLocks noGrp="1"/>
          </p:cNvSpPr>
          <p:nvPr>
            <p:ph sz="quarter" idx="13"/>
          </p:nvPr>
        </p:nvSpPr>
        <p:spPr>
          <a:xfrm>
            <a:off x="8027894" y="1896036"/>
            <a:ext cx="4061012" cy="3895164"/>
          </a:xfrm>
        </p:spPr>
        <p:txBody>
          <a:bodyPr>
            <a:normAutofit fontScale="85000" lnSpcReduction="20000"/>
          </a:bodyPr>
          <a:lstStyle/>
          <a:p>
            <a:pPr algn="just" rtl="1"/>
            <a:r>
              <a:rPr lang="en-US" b="0" i="0" dirty="0">
                <a:solidFill>
                  <a:srgbClr val="222222"/>
                </a:solidFill>
                <a:effectLst/>
                <a:latin typeface="-apple-system"/>
                <a:cs typeface="B Nazanin" panose="00000400000000000000" pitchFamily="2" charset="-78"/>
              </a:rPr>
              <a:t>Type A </a:t>
            </a:r>
            <a:r>
              <a:rPr lang="fa-IR" b="0" i="0" dirty="0">
                <a:solidFill>
                  <a:srgbClr val="222222"/>
                </a:solidFill>
                <a:effectLst/>
                <a:latin typeface="-apple-system"/>
                <a:cs typeface="B Nazanin" panose="00000400000000000000" pitchFamily="2" charset="-78"/>
              </a:rPr>
              <a:t> نشان‌دهنده این است که مدرک موردنظر یک مقاله یا پایان‌نامه است که احتمالاً نسخه الکترونیکی از آن موجود است.</a:t>
            </a:r>
          </a:p>
          <a:p>
            <a:pPr algn="just" rtl="1"/>
            <a:r>
              <a:rPr lang="en-US" b="0" i="0" dirty="0">
                <a:solidFill>
                  <a:srgbClr val="222222"/>
                </a:solidFill>
                <a:effectLst/>
                <a:latin typeface="-apple-system"/>
                <a:cs typeface="B Nazanin" panose="00000400000000000000" pitchFamily="2" charset="-78"/>
              </a:rPr>
              <a:t>Type B </a:t>
            </a:r>
            <a:r>
              <a:rPr lang="fa-IR" b="0" i="0" dirty="0">
                <a:solidFill>
                  <a:srgbClr val="222222"/>
                </a:solidFill>
                <a:effectLst/>
                <a:latin typeface="-apple-system"/>
                <a:cs typeface="B Nazanin" panose="00000400000000000000" pitchFamily="2" charset="-78"/>
              </a:rPr>
              <a:t>که عبارت </a:t>
            </a:r>
            <a:r>
              <a:rPr lang="en-US" b="0" i="0" dirty="0">
                <a:solidFill>
                  <a:srgbClr val="222222"/>
                </a:solidFill>
                <a:effectLst/>
                <a:latin typeface="-apple-system"/>
                <a:cs typeface="B Nazanin" panose="00000400000000000000" pitchFamily="2" charset="-78"/>
              </a:rPr>
              <a:t>[Citation]</a:t>
            </a:r>
            <a:r>
              <a:rPr lang="fa-IR" b="0" i="0" dirty="0">
                <a:solidFill>
                  <a:srgbClr val="222222"/>
                </a:solidFill>
                <a:effectLst/>
                <a:latin typeface="-apple-system"/>
                <a:cs typeface="B Nazanin" panose="00000400000000000000" pitchFamily="2" charset="-78"/>
              </a:rPr>
              <a:t> قبل از نتیجه جستجو آمده است به معنی عدم دسترسی به منبع مربوطه به‌صورت الکترونیکی است. به‌طوری‌که فقط اطلاعات کتابشناختی آن مدرک در دسترس می‌باشد. </a:t>
            </a:r>
            <a:endParaRPr lang="en-US" b="0" i="0" dirty="0">
              <a:solidFill>
                <a:srgbClr val="222222"/>
              </a:solidFill>
              <a:effectLst/>
              <a:latin typeface="-apple-system"/>
              <a:cs typeface="B Nazanin" panose="00000400000000000000" pitchFamily="2" charset="-78"/>
            </a:endParaRPr>
          </a:p>
          <a:p>
            <a:pPr algn="just" rtl="1"/>
            <a:r>
              <a:rPr lang="fa-IR" b="0" i="0" dirty="0">
                <a:solidFill>
                  <a:srgbClr val="FF0000"/>
                </a:solidFill>
                <a:effectLst/>
                <a:latin typeface="-apple-system"/>
                <a:cs typeface="B Nazanin" panose="00000400000000000000" pitchFamily="2" charset="-78"/>
              </a:rPr>
              <a:t>امکان حذف </a:t>
            </a:r>
            <a:r>
              <a:rPr lang="en-US" b="0" i="0" dirty="0">
                <a:solidFill>
                  <a:srgbClr val="FF0000"/>
                </a:solidFill>
                <a:effectLst/>
                <a:latin typeface="-apple-system"/>
                <a:cs typeface="B Nazanin" panose="00000400000000000000" pitchFamily="2" charset="-78"/>
              </a:rPr>
              <a:t>citation</a:t>
            </a:r>
            <a:r>
              <a:rPr lang="fa-IR" b="0" i="0" dirty="0">
                <a:solidFill>
                  <a:srgbClr val="FF0000"/>
                </a:solidFill>
                <a:effectLst/>
                <a:latin typeface="-apple-system"/>
                <a:cs typeface="B Nazanin" panose="00000400000000000000" pitchFamily="2" charset="-78"/>
              </a:rPr>
              <a:t> ها با برداشتن تیک گزینه </a:t>
            </a:r>
            <a:r>
              <a:rPr lang="en-US" dirty="0">
                <a:solidFill>
                  <a:srgbClr val="FF0000"/>
                </a:solidFill>
                <a:latin typeface="-apple-system"/>
                <a:cs typeface="B Nazanin" panose="00000400000000000000" pitchFamily="2" charset="-78"/>
              </a:rPr>
              <a:t>i</a:t>
            </a:r>
            <a:r>
              <a:rPr lang="en-US" cap="none" dirty="0">
                <a:solidFill>
                  <a:srgbClr val="FF0000"/>
                </a:solidFill>
                <a:latin typeface="-apple-system"/>
                <a:cs typeface="B Nazanin" panose="00000400000000000000" pitchFamily="2" charset="-78"/>
              </a:rPr>
              <a:t>nclude citations</a:t>
            </a:r>
            <a:r>
              <a:rPr lang="fa-IR" cap="none" dirty="0">
                <a:solidFill>
                  <a:srgbClr val="FF0000"/>
                </a:solidFill>
                <a:latin typeface="-apple-system"/>
                <a:cs typeface="B Nazanin" panose="00000400000000000000" pitchFamily="2" charset="-78"/>
              </a:rPr>
              <a:t> </a:t>
            </a:r>
            <a:r>
              <a:rPr lang="fa-IR" dirty="0">
                <a:solidFill>
                  <a:srgbClr val="FF0000"/>
                </a:solidFill>
                <a:latin typeface="-apple-system"/>
                <a:cs typeface="B Nazanin" panose="00000400000000000000" pitchFamily="2" charset="-78"/>
              </a:rPr>
              <a:t>در قسمت سمت چپ امکان پذیر است.</a:t>
            </a:r>
            <a:endParaRPr lang="en-US" b="0" i="0" dirty="0">
              <a:solidFill>
                <a:srgbClr val="FF0000"/>
              </a:solidFill>
              <a:effectLst/>
              <a:latin typeface="-apple-system"/>
              <a:cs typeface="B Nazanin" panose="00000400000000000000" pitchFamily="2" charset="-78"/>
            </a:endParaRPr>
          </a:p>
          <a:p>
            <a:pPr algn="just" rtl="1"/>
            <a:r>
              <a:rPr lang="fa-IR" b="0" i="0" dirty="0">
                <a:solidFill>
                  <a:srgbClr val="222222"/>
                </a:solidFill>
                <a:effectLst/>
                <a:latin typeface="-apple-system"/>
                <a:cs typeface="B Nazanin" panose="00000400000000000000" pitchFamily="2" charset="-78"/>
              </a:rPr>
              <a:t>همچنین مشاهده عبارت </a:t>
            </a:r>
            <a:r>
              <a:rPr lang="en-US" b="0" i="0" dirty="0">
                <a:solidFill>
                  <a:srgbClr val="222222"/>
                </a:solidFill>
                <a:effectLst/>
                <a:latin typeface="-apple-system"/>
                <a:cs typeface="B Nazanin" panose="00000400000000000000" pitchFamily="2" charset="-78"/>
              </a:rPr>
              <a:t>[</a:t>
            </a:r>
            <a:r>
              <a:rPr lang="en-US" i="0" dirty="0" err="1">
                <a:solidFill>
                  <a:srgbClr val="222222"/>
                </a:solidFill>
                <a:effectLst/>
                <a:latin typeface="-apple-system"/>
                <a:cs typeface="B Nazanin" panose="00000400000000000000" pitchFamily="2" charset="-78"/>
              </a:rPr>
              <a:t>BooK</a:t>
            </a:r>
            <a:r>
              <a:rPr lang="en-US" i="0" dirty="0">
                <a:solidFill>
                  <a:srgbClr val="222222"/>
                </a:solidFill>
                <a:effectLst/>
                <a:latin typeface="-apple-system"/>
                <a:cs typeface="B Nazanin" panose="00000400000000000000" pitchFamily="2" charset="-78"/>
              </a:rPr>
              <a:t>]</a:t>
            </a:r>
            <a:r>
              <a:rPr lang="fa-IR" b="0" i="0" dirty="0">
                <a:solidFill>
                  <a:srgbClr val="222222"/>
                </a:solidFill>
                <a:effectLst/>
                <a:latin typeface="-apple-system"/>
                <a:cs typeface="B Nazanin" panose="00000400000000000000" pitchFamily="2" charset="-78"/>
              </a:rPr>
              <a:t> قبل از هر کدام از نتایج جستجو بیانگر این است که منبع مربوطه از نوع کتاب است.</a:t>
            </a:r>
          </a:p>
          <a:p>
            <a:pPr algn="r" rtl="1"/>
            <a:endParaRPr lang="en-US" dirty="0">
              <a:cs typeface="B Nazanin" panose="00000400000000000000" pitchFamily="2" charset="-78"/>
            </a:endParaRPr>
          </a:p>
        </p:txBody>
      </p:sp>
      <p:pic>
        <p:nvPicPr>
          <p:cNvPr id="7" name="Picture 6">
            <a:extLst>
              <a:ext uri="{FF2B5EF4-FFF2-40B4-BE49-F238E27FC236}">
                <a16:creationId xmlns:a16="http://schemas.microsoft.com/office/drawing/2014/main" id="{719488DF-E340-46BA-A2D3-F6A231F0FB95}"/>
              </a:ext>
            </a:extLst>
          </p:cNvPr>
          <p:cNvPicPr>
            <a:picLocks noChangeAspect="1"/>
          </p:cNvPicPr>
          <p:nvPr/>
        </p:nvPicPr>
        <p:blipFill>
          <a:blip r:embed="rId2"/>
          <a:stretch>
            <a:fillRect/>
          </a:stretch>
        </p:blipFill>
        <p:spPr>
          <a:xfrm>
            <a:off x="216633" y="1797066"/>
            <a:ext cx="7327167" cy="4442417"/>
          </a:xfrm>
          <a:prstGeom prst="rect">
            <a:avLst/>
          </a:prstGeom>
        </p:spPr>
      </p:pic>
      <p:sp>
        <p:nvSpPr>
          <p:cNvPr id="10" name="TextBox 9">
            <a:extLst>
              <a:ext uri="{FF2B5EF4-FFF2-40B4-BE49-F238E27FC236}">
                <a16:creationId xmlns:a16="http://schemas.microsoft.com/office/drawing/2014/main" id="{96BF0BEC-3778-4745-8302-DD6AB813A98A}"/>
              </a:ext>
            </a:extLst>
          </p:cNvPr>
          <p:cNvSpPr txBox="1"/>
          <p:nvPr/>
        </p:nvSpPr>
        <p:spPr>
          <a:xfrm>
            <a:off x="1506071" y="2649071"/>
            <a:ext cx="4262717" cy="779929"/>
          </a:xfrm>
          <a:prstGeom prst="rect">
            <a:avLst/>
          </a:prstGeom>
          <a:noFill/>
          <a:ln>
            <a:solidFill>
              <a:srgbClr val="C00000"/>
            </a:solidFill>
          </a:ln>
        </p:spPr>
        <p:txBody>
          <a:bodyPr wrap="square" rtlCol="0">
            <a:spAutoFit/>
          </a:bodyPr>
          <a:lstStyle/>
          <a:p>
            <a:endParaRPr lang="en-US" dirty="0"/>
          </a:p>
        </p:txBody>
      </p:sp>
      <p:sp>
        <p:nvSpPr>
          <p:cNvPr id="11" name="TextBox 10">
            <a:extLst>
              <a:ext uri="{FF2B5EF4-FFF2-40B4-BE49-F238E27FC236}">
                <a16:creationId xmlns:a16="http://schemas.microsoft.com/office/drawing/2014/main" id="{4B33D22D-DFFB-49A8-A065-4E45DFA42359}"/>
              </a:ext>
            </a:extLst>
          </p:cNvPr>
          <p:cNvSpPr txBox="1"/>
          <p:nvPr/>
        </p:nvSpPr>
        <p:spPr>
          <a:xfrm>
            <a:off x="1613647" y="2353235"/>
            <a:ext cx="1169894" cy="369332"/>
          </a:xfrm>
          <a:prstGeom prst="rect">
            <a:avLst/>
          </a:prstGeom>
          <a:noFill/>
        </p:spPr>
        <p:txBody>
          <a:bodyPr wrap="square" rtlCol="0">
            <a:spAutoFit/>
          </a:bodyPr>
          <a:lstStyle/>
          <a:p>
            <a:pPr algn="l"/>
            <a:r>
              <a:rPr lang="en-US" dirty="0">
                <a:solidFill>
                  <a:srgbClr val="FF0000"/>
                </a:solidFill>
                <a:latin typeface="Times New Roman" panose="02020603050405020304" pitchFamily="18" charset="0"/>
                <a:cs typeface="Times New Roman" panose="02020603050405020304" pitchFamily="18" charset="0"/>
              </a:rPr>
              <a:t>Type B</a:t>
            </a:r>
          </a:p>
        </p:txBody>
      </p:sp>
      <p:sp>
        <p:nvSpPr>
          <p:cNvPr id="12" name="TextBox 11">
            <a:extLst>
              <a:ext uri="{FF2B5EF4-FFF2-40B4-BE49-F238E27FC236}">
                <a16:creationId xmlns:a16="http://schemas.microsoft.com/office/drawing/2014/main" id="{CD0F8FA0-D2A1-45A7-A6AD-71D266B621EF}"/>
              </a:ext>
            </a:extLst>
          </p:cNvPr>
          <p:cNvSpPr txBox="1"/>
          <p:nvPr/>
        </p:nvSpPr>
        <p:spPr>
          <a:xfrm>
            <a:off x="1506071" y="3473412"/>
            <a:ext cx="4262717" cy="779929"/>
          </a:xfrm>
          <a:prstGeom prst="rect">
            <a:avLst/>
          </a:prstGeom>
          <a:noFill/>
          <a:ln w="19050">
            <a:solidFill>
              <a:srgbClr val="C0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6C34BC70-1CC1-4C2C-9C15-BC5DEE23FB25}"/>
              </a:ext>
            </a:extLst>
          </p:cNvPr>
          <p:cNvSpPr txBox="1"/>
          <p:nvPr/>
        </p:nvSpPr>
        <p:spPr>
          <a:xfrm>
            <a:off x="1506071" y="4253341"/>
            <a:ext cx="1035423" cy="369332"/>
          </a:xfrm>
          <a:prstGeom prst="rect">
            <a:avLst/>
          </a:prstGeom>
          <a:noFill/>
        </p:spPr>
        <p:txBody>
          <a:bodyPr wrap="square" rtlCol="0">
            <a:spAutoFit/>
          </a:bodyPr>
          <a:lstStyle/>
          <a:p>
            <a:r>
              <a:rPr lang="en-US" dirty="0">
                <a:solidFill>
                  <a:srgbClr val="FF0000"/>
                </a:solidFill>
                <a:latin typeface="Times New Roman" panose="02020603050405020304" pitchFamily="18" charset="0"/>
                <a:cs typeface="Times New Roman" panose="02020603050405020304" pitchFamily="18" charset="0"/>
              </a:rPr>
              <a:t>Type A</a:t>
            </a:r>
          </a:p>
        </p:txBody>
      </p:sp>
      <p:sp>
        <p:nvSpPr>
          <p:cNvPr id="14" name="TextBox 13">
            <a:extLst>
              <a:ext uri="{FF2B5EF4-FFF2-40B4-BE49-F238E27FC236}">
                <a16:creationId xmlns:a16="http://schemas.microsoft.com/office/drawing/2014/main" id="{A044A021-D1D2-40B0-9DA5-52AAD3E2C7FD}"/>
              </a:ext>
            </a:extLst>
          </p:cNvPr>
          <p:cNvSpPr txBox="1"/>
          <p:nvPr/>
        </p:nvSpPr>
        <p:spPr>
          <a:xfrm>
            <a:off x="216633" y="4464424"/>
            <a:ext cx="1195308" cy="470647"/>
          </a:xfrm>
          <a:prstGeom prst="rect">
            <a:avLst/>
          </a:prstGeom>
          <a:noFill/>
          <a:ln w="28575">
            <a:solidFill>
              <a:srgbClr val="FF0000"/>
            </a:solidFill>
          </a:ln>
        </p:spPr>
        <p:txBody>
          <a:bodyPr wrap="square" rtlCol="0">
            <a:spAutoFit/>
          </a:bodyPr>
          <a:lstStyle/>
          <a:p>
            <a:endParaRPr lang="en-US" dirty="0"/>
          </a:p>
        </p:txBody>
      </p:sp>
    </p:spTree>
    <p:extLst>
      <p:ext uri="{BB962C8B-B14F-4D97-AF65-F5344CB8AC3E}">
        <p14:creationId xmlns:p14="http://schemas.microsoft.com/office/powerpoint/2010/main" val="21932361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2B3A9-AE4A-45A3-A24A-A807C9BD3BD5}"/>
              </a:ext>
            </a:extLst>
          </p:cNvPr>
          <p:cNvSpPr>
            <a:spLocks noGrp="1"/>
          </p:cNvSpPr>
          <p:nvPr>
            <p:ph type="title"/>
          </p:nvPr>
        </p:nvSpPr>
        <p:spPr>
          <a:xfrm>
            <a:off x="913775" y="537882"/>
            <a:ext cx="10364451" cy="820271"/>
          </a:xfrm>
        </p:spPr>
        <p:txBody>
          <a:bodyPr/>
          <a:lstStyle/>
          <a:p>
            <a:r>
              <a:rPr lang="fa-IR" dirty="0">
                <a:cs typeface="B Titr" panose="00000700000000000000" pitchFamily="2" charset="-78"/>
              </a:rPr>
              <a:t>تحلیل قسمت‌های مختلف نتیجه جستجو</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34107C0B-9388-485D-A86B-FE28A156C665}"/>
              </a:ext>
            </a:extLst>
          </p:cNvPr>
          <p:cNvPicPr>
            <a:picLocks noGrp="1" noChangeAspect="1"/>
          </p:cNvPicPr>
          <p:nvPr>
            <p:ph sz="quarter" idx="13"/>
          </p:nvPr>
        </p:nvPicPr>
        <p:blipFill>
          <a:blip r:embed="rId2"/>
          <a:stretch>
            <a:fillRect/>
          </a:stretch>
        </p:blipFill>
        <p:spPr>
          <a:xfrm>
            <a:off x="210828" y="1281731"/>
            <a:ext cx="8695449" cy="4275020"/>
          </a:xfrm>
        </p:spPr>
      </p:pic>
      <p:sp>
        <p:nvSpPr>
          <p:cNvPr id="6" name="TextBox 5">
            <a:extLst>
              <a:ext uri="{FF2B5EF4-FFF2-40B4-BE49-F238E27FC236}">
                <a16:creationId xmlns:a16="http://schemas.microsoft.com/office/drawing/2014/main" id="{7EE42F20-C26B-41B7-B8A7-FEF53E6DD767}"/>
              </a:ext>
            </a:extLst>
          </p:cNvPr>
          <p:cNvSpPr txBox="1"/>
          <p:nvPr/>
        </p:nvSpPr>
        <p:spPr>
          <a:xfrm>
            <a:off x="2286000" y="1827019"/>
            <a:ext cx="1398494" cy="369332"/>
          </a:xfrm>
          <a:prstGeom prst="rect">
            <a:avLst/>
          </a:prstGeom>
          <a:noFill/>
          <a:ln>
            <a:solidFill>
              <a:schemeClr val="accent5"/>
            </a:solidFill>
          </a:ln>
        </p:spPr>
        <p:txBody>
          <a:bodyPr wrap="square" rtlCol="0">
            <a:spAutoFit/>
          </a:bodyPr>
          <a:lstStyle/>
          <a:p>
            <a:endParaRPr lang="en-US" dirty="0"/>
          </a:p>
        </p:txBody>
      </p:sp>
      <p:sp>
        <p:nvSpPr>
          <p:cNvPr id="7" name="TextBox 6">
            <a:extLst>
              <a:ext uri="{FF2B5EF4-FFF2-40B4-BE49-F238E27FC236}">
                <a16:creationId xmlns:a16="http://schemas.microsoft.com/office/drawing/2014/main" id="{54D2B482-ABF3-4D81-ACB9-BD141B6A07A2}"/>
              </a:ext>
            </a:extLst>
          </p:cNvPr>
          <p:cNvSpPr txBox="1"/>
          <p:nvPr/>
        </p:nvSpPr>
        <p:spPr>
          <a:xfrm>
            <a:off x="2286000" y="1281731"/>
            <a:ext cx="4155141" cy="537882"/>
          </a:xfrm>
          <a:prstGeom prst="rect">
            <a:avLst/>
          </a:prstGeom>
          <a:noFill/>
          <a:ln>
            <a:solidFill>
              <a:schemeClr val="accent5">
                <a:lumMod val="75000"/>
              </a:schemeClr>
            </a:solidFill>
          </a:ln>
        </p:spPr>
        <p:txBody>
          <a:bodyPr wrap="square" rtlCol="0">
            <a:spAutoFit/>
          </a:bodyPr>
          <a:lstStyle/>
          <a:p>
            <a:endParaRPr lang="en-US" dirty="0"/>
          </a:p>
        </p:txBody>
      </p:sp>
      <p:sp>
        <p:nvSpPr>
          <p:cNvPr id="8" name="TextBox 7">
            <a:extLst>
              <a:ext uri="{FF2B5EF4-FFF2-40B4-BE49-F238E27FC236}">
                <a16:creationId xmlns:a16="http://schemas.microsoft.com/office/drawing/2014/main" id="{3B3B915C-E9A6-41A3-A46C-7833EF94F6B7}"/>
              </a:ext>
            </a:extLst>
          </p:cNvPr>
          <p:cNvSpPr txBox="1"/>
          <p:nvPr/>
        </p:nvSpPr>
        <p:spPr>
          <a:xfrm>
            <a:off x="6441141" y="1389528"/>
            <a:ext cx="1264024" cy="369332"/>
          </a:xfrm>
          <a:prstGeom prst="rect">
            <a:avLst/>
          </a:prstGeom>
          <a:noFill/>
        </p:spPr>
        <p:txBody>
          <a:bodyPr wrap="square" rtlCol="0">
            <a:spAutoFit/>
          </a:bodyPr>
          <a:lstStyle/>
          <a:p>
            <a:r>
              <a:rPr lang="fa-IR" dirty="0">
                <a:solidFill>
                  <a:srgbClr val="FF0000"/>
                </a:solidFill>
                <a:cs typeface="B Nazanin" panose="00000400000000000000" pitchFamily="2" charset="-78"/>
              </a:rPr>
              <a:t>فرمول جستجو</a:t>
            </a:r>
            <a:endParaRPr lang="en-US" dirty="0">
              <a:solidFill>
                <a:srgbClr val="FF0000"/>
              </a:solidFill>
              <a:cs typeface="B Nazanin" panose="00000400000000000000" pitchFamily="2" charset="-78"/>
            </a:endParaRPr>
          </a:p>
        </p:txBody>
      </p:sp>
      <p:sp>
        <p:nvSpPr>
          <p:cNvPr id="9" name="TextBox 8">
            <a:extLst>
              <a:ext uri="{FF2B5EF4-FFF2-40B4-BE49-F238E27FC236}">
                <a16:creationId xmlns:a16="http://schemas.microsoft.com/office/drawing/2014/main" id="{D368AE4E-7304-4A19-A83D-DC5B3479CDF2}"/>
              </a:ext>
            </a:extLst>
          </p:cNvPr>
          <p:cNvSpPr txBox="1"/>
          <p:nvPr/>
        </p:nvSpPr>
        <p:spPr>
          <a:xfrm>
            <a:off x="3745005" y="1872031"/>
            <a:ext cx="1237129" cy="369332"/>
          </a:xfrm>
          <a:prstGeom prst="rect">
            <a:avLst/>
          </a:prstGeom>
          <a:noFill/>
        </p:spPr>
        <p:txBody>
          <a:bodyPr wrap="square" rtlCol="0">
            <a:spAutoFit/>
          </a:bodyPr>
          <a:lstStyle/>
          <a:p>
            <a:r>
              <a:rPr lang="fa-IR" dirty="0">
                <a:solidFill>
                  <a:srgbClr val="FF0000"/>
                </a:solidFill>
                <a:cs typeface="B Nazanin" panose="00000400000000000000" pitchFamily="2" charset="-78"/>
              </a:rPr>
              <a:t>تعداد نتایج</a:t>
            </a:r>
            <a:endParaRPr lang="en-US" dirty="0">
              <a:solidFill>
                <a:srgbClr val="FF0000"/>
              </a:solidFill>
              <a:cs typeface="B Nazanin" panose="00000400000000000000" pitchFamily="2" charset="-78"/>
            </a:endParaRPr>
          </a:p>
        </p:txBody>
      </p:sp>
      <p:cxnSp>
        <p:nvCxnSpPr>
          <p:cNvPr id="11" name="Straight Arrow Connector 10">
            <a:extLst>
              <a:ext uri="{FF2B5EF4-FFF2-40B4-BE49-F238E27FC236}">
                <a16:creationId xmlns:a16="http://schemas.microsoft.com/office/drawing/2014/main" id="{E047A57F-5229-46DA-B080-6DEB618E1D4F}"/>
              </a:ext>
            </a:extLst>
          </p:cNvPr>
          <p:cNvCxnSpPr/>
          <p:nvPr/>
        </p:nvCxnSpPr>
        <p:spPr>
          <a:xfrm flipH="1">
            <a:off x="7987553" y="2623100"/>
            <a:ext cx="363071" cy="0"/>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3" name="Straight Arrow Connector 12">
            <a:extLst>
              <a:ext uri="{FF2B5EF4-FFF2-40B4-BE49-F238E27FC236}">
                <a16:creationId xmlns:a16="http://schemas.microsoft.com/office/drawing/2014/main" id="{ADE633CB-B312-40EE-9A22-5F7CC28E95AC}"/>
              </a:ext>
            </a:extLst>
          </p:cNvPr>
          <p:cNvCxnSpPr/>
          <p:nvPr/>
        </p:nvCxnSpPr>
        <p:spPr>
          <a:xfrm flipH="1">
            <a:off x="7490012" y="3039035"/>
            <a:ext cx="497541" cy="0"/>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4" name="TextBox 13">
            <a:extLst>
              <a:ext uri="{FF2B5EF4-FFF2-40B4-BE49-F238E27FC236}">
                <a16:creationId xmlns:a16="http://schemas.microsoft.com/office/drawing/2014/main" id="{1580AB89-E591-4AE6-A0F6-76D269D2C487}"/>
              </a:ext>
            </a:extLst>
          </p:cNvPr>
          <p:cNvSpPr txBox="1"/>
          <p:nvPr/>
        </p:nvSpPr>
        <p:spPr>
          <a:xfrm>
            <a:off x="8169088" y="2322969"/>
            <a:ext cx="322729" cy="369332"/>
          </a:xfrm>
          <a:prstGeom prst="rect">
            <a:avLst/>
          </a:prstGeom>
          <a:noFill/>
        </p:spPr>
        <p:txBody>
          <a:bodyPr wrap="square" rtlCol="0">
            <a:spAutoFit/>
          </a:bodyPr>
          <a:lstStyle/>
          <a:p>
            <a:r>
              <a:rPr lang="fa-IR" dirty="0">
                <a:solidFill>
                  <a:srgbClr val="FF0000"/>
                </a:solidFill>
                <a:cs typeface="B Nazanin" panose="00000400000000000000" pitchFamily="2" charset="-78"/>
              </a:rPr>
              <a:t>1</a:t>
            </a:r>
            <a:endParaRPr lang="en-US" dirty="0">
              <a:solidFill>
                <a:srgbClr val="FF0000"/>
              </a:solidFill>
              <a:cs typeface="B Nazanin" panose="00000400000000000000" pitchFamily="2" charset="-78"/>
            </a:endParaRPr>
          </a:p>
        </p:txBody>
      </p:sp>
      <p:sp>
        <p:nvSpPr>
          <p:cNvPr id="15" name="TextBox 14">
            <a:extLst>
              <a:ext uri="{FF2B5EF4-FFF2-40B4-BE49-F238E27FC236}">
                <a16:creationId xmlns:a16="http://schemas.microsoft.com/office/drawing/2014/main" id="{03D5F933-F878-4208-BD5E-C10B73119583}"/>
              </a:ext>
            </a:extLst>
          </p:cNvPr>
          <p:cNvSpPr txBox="1"/>
          <p:nvPr/>
        </p:nvSpPr>
        <p:spPr>
          <a:xfrm>
            <a:off x="7654739" y="2785727"/>
            <a:ext cx="282388" cy="369332"/>
          </a:xfrm>
          <a:prstGeom prst="rect">
            <a:avLst/>
          </a:prstGeom>
          <a:noFill/>
        </p:spPr>
        <p:txBody>
          <a:bodyPr wrap="square" rtlCol="0">
            <a:spAutoFit/>
          </a:bodyPr>
          <a:lstStyle/>
          <a:p>
            <a:r>
              <a:rPr lang="fa-IR" dirty="0">
                <a:solidFill>
                  <a:srgbClr val="FF0000"/>
                </a:solidFill>
                <a:cs typeface="B Nazanin" panose="00000400000000000000" pitchFamily="2" charset="-78"/>
              </a:rPr>
              <a:t>2</a:t>
            </a:r>
            <a:endParaRPr lang="en-US" dirty="0">
              <a:solidFill>
                <a:srgbClr val="FF0000"/>
              </a:solidFill>
              <a:cs typeface="B Nazanin" panose="00000400000000000000" pitchFamily="2" charset="-78"/>
            </a:endParaRPr>
          </a:p>
        </p:txBody>
      </p:sp>
      <p:cxnSp>
        <p:nvCxnSpPr>
          <p:cNvPr id="17" name="Straight Arrow Connector 16">
            <a:extLst>
              <a:ext uri="{FF2B5EF4-FFF2-40B4-BE49-F238E27FC236}">
                <a16:creationId xmlns:a16="http://schemas.microsoft.com/office/drawing/2014/main" id="{1C128A7A-06E5-453A-BF33-4C77096EA251}"/>
              </a:ext>
            </a:extLst>
          </p:cNvPr>
          <p:cNvCxnSpPr/>
          <p:nvPr/>
        </p:nvCxnSpPr>
        <p:spPr>
          <a:xfrm flipH="1">
            <a:off x="7705165" y="3254188"/>
            <a:ext cx="463923" cy="0"/>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8" name="TextBox 17">
            <a:extLst>
              <a:ext uri="{FF2B5EF4-FFF2-40B4-BE49-F238E27FC236}">
                <a16:creationId xmlns:a16="http://schemas.microsoft.com/office/drawing/2014/main" id="{F651FFC5-6750-4779-9119-31577EBDB9BC}"/>
              </a:ext>
            </a:extLst>
          </p:cNvPr>
          <p:cNvSpPr txBox="1"/>
          <p:nvPr/>
        </p:nvSpPr>
        <p:spPr>
          <a:xfrm>
            <a:off x="7987553" y="3039035"/>
            <a:ext cx="282388" cy="369332"/>
          </a:xfrm>
          <a:prstGeom prst="rect">
            <a:avLst/>
          </a:prstGeom>
          <a:noFill/>
        </p:spPr>
        <p:txBody>
          <a:bodyPr wrap="square" rtlCol="0">
            <a:spAutoFit/>
          </a:bodyPr>
          <a:lstStyle/>
          <a:p>
            <a:r>
              <a:rPr lang="fa-IR" dirty="0">
                <a:solidFill>
                  <a:srgbClr val="FF0000"/>
                </a:solidFill>
                <a:cs typeface="B Nazanin" panose="00000400000000000000" pitchFamily="2" charset="-78"/>
              </a:rPr>
              <a:t>3</a:t>
            </a:r>
            <a:endParaRPr lang="en-US" dirty="0">
              <a:solidFill>
                <a:srgbClr val="FF0000"/>
              </a:solidFill>
              <a:cs typeface="B Nazanin" panose="00000400000000000000" pitchFamily="2" charset="-78"/>
            </a:endParaRPr>
          </a:p>
        </p:txBody>
      </p:sp>
      <p:cxnSp>
        <p:nvCxnSpPr>
          <p:cNvPr id="20" name="Straight Arrow Connector 19">
            <a:extLst>
              <a:ext uri="{FF2B5EF4-FFF2-40B4-BE49-F238E27FC236}">
                <a16:creationId xmlns:a16="http://schemas.microsoft.com/office/drawing/2014/main" id="{A37CCCAD-4106-48B5-8D7C-770F89830B28}"/>
              </a:ext>
            </a:extLst>
          </p:cNvPr>
          <p:cNvCxnSpPr>
            <a:cxnSpLocks/>
          </p:cNvCxnSpPr>
          <p:nvPr/>
        </p:nvCxnSpPr>
        <p:spPr>
          <a:xfrm flipV="1">
            <a:off x="2581835" y="3671048"/>
            <a:ext cx="0" cy="309281"/>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3" name="TextBox 22">
            <a:extLst>
              <a:ext uri="{FF2B5EF4-FFF2-40B4-BE49-F238E27FC236}">
                <a16:creationId xmlns:a16="http://schemas.microsoft.com/office/drawing/2014/main" id="{E4505A0B-0ACA-4EF9-82CC-DE8C699DFC21}"/>
              </a:ext>
            </a:extLst>
          </p:cNvPr>
          <p:cNvSpPr txBox="1"/>
          <p:nvPr/>
        </p:nvSpPr>
        <p:spPr>
          <a:xfrm>
            <a:off x="2286003" y="3691885"/>
            <a:ext cx="295832" cy="369332"/>
          </a:xfrm>
          <a:prstGeom prst="rect">
            <a:avLst/>
          </a:prstGeom>
          <a:noFill/>
        </p:spPr>
        <p:txBody>
          <a:bodyPr wrap="square" rtlCol="0">
            <a:spAutoFit/>
          </a:bodyPr>
          <a:lstStyle/>
          <a:p>
            <a:r>
              <a:rPr lang="fa-IR" dirty="0">
                <a:solidFill>
                  <a:srgbClr val="FF0000"/>
                </a:solidFill>
                <a:cs typeface="B Nazanin" panose="00000400000000000000" pitchFamily="2" charset="-78"/>
              </a:rPr>
              <a:t>4</a:t>
            </a:r>
            <a:endParaRPr lang="en-US" dirty="0">
              <a:solidFill>
                <a:srgbClr val="FF0000"/>
              </a:solidFill>
              <a:cs typeface="B Nazanin" panose="00000400000000000000" pitchFamily="2" charset="-78"/>
            </a:endParaRPr>
          </a:p>
        </p:txBody>
      </p:sp>
      <p:cxnSp>
        <p:nvCxnSpPr>
          <p:cNvPr id="25" name="Straight Arrow Connector 24">
            <a:extLst>
              <a:ext uri="{FF2B5EF4-FFF2-40B4-BE49-F238E27FC236}">
                <a16:creationId xmlns:a16="http://schemas.microsoft.com/office/drawing/2014/main" id="{214A30D6-AD16-448B-B836-D1FFC7A5B6A3}"/>
              </a:ext>
            </a:extLst>
          </p:cNvPr>
          <p:cNvCxnSpPr>
            <a:cxnSpLocks/>
          </p:cNvCxnSpPr>
          <p:nvPr/>
        </p:nvCxnSpPr>
        <p:spPr>
          <a:xfrm flipV="1">
            <a:off x="3227294" y="3691886"/>
            <a:ext cx="0" cy="288443"/>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7" name="TextBox 26">
            <a:extLst>
              <a:ext uri="{FF2B5EF4-FFF2-40B4-BE49-F238E27FC236}">
                <a16:creationId xmlns:a16="http://schemas.microsoft.com/office/drawing/2014/main" id="{A0F701F0-61DB-407B-892E-CA45AC30AA08}"/>
              </a:ext>
            </a:extLst>
          </p:cNvPr>
          <p:cNvSpPr txBox="1"/>
          <p:nvPr/>
        </p:nvSpPr>
        <p:spPr>
          <a:xfrm>
            <a:off x="2958349" y="3637637"/>
            <a:ext cx="215149" cy="369332"/>
          </a:xfrm>
          <a:prstGeom prst="rect">
            <a:avLst/>
          </a:prstGeom>
          <a:noFill/>
        </p:spPr>
        <p:txBody>
          <a:bodyPr wrap="square" rtlCol="0">
            <a:spAutoFit/>
          </a:bodyPr>
          <a:lstStyle/>
          <a:p>
            <a:r>
              <a:rPr lang="fa-IR" dirty="0">
                <a:solidFill>
                  <a:srgbClr val="FF0000"/>
                </a:solidFill>
                <a:cs typeface="B Nazanin" panose="00000400000000000000" pitchFamily="2" charset="-78"/>
              </a:rPr>
              <a:t>5</a:t>
            </a:r>
            <a:endParaRPr lang="en-US" dirty="0">
              <a:solidFill>
                <a:srgbClr val="FF0000"/>
              </a:solidFill>
              <a:cs typeface="B Nazanin" panose="00000400000000000000" pitchFamily="2" charset="-78"/>
            </a:endParaRPr>
          </a:p>
        </p:txBody>
      </p:sp>
      <p:cxnSp>
        <p:nvCxnSpPr>
          <p:cNvPr id="29" name="Straight Arrow Connector 28">
            <a:extLst>
              <a:ext uri="{FF2B5EF4-FFF2-40B4-BE49-F238E27FC236}">
                <a16:creationId xmlns:a16="http://schemas.microsoft.com/office/drawing/2014/main" id="{65E588A3-970E-4280-A5A0-B00697D62C1F}"/>
              </a:ext>
            </a:extLst>
          </p:cNvPr>
          <p:cNvCxnSpPr>
            <a:cxnSpLocks/>
          </p:cNvCxnSpPr>
          <p:nvPr/>
        </p:nvCxnSpPr>
        <p:spPr>
          <a:xfrm flipV="1">
            <a:off x="3899647" y="3637637"/>
            <a:ext cx="0" cy="369332"/>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1" name="TextBox 30">
            <a:extLst>
              <a:ext uri="{FF2B5EF4-FFF2-40B4-BE49-F238E27FC236}">
                <a16:creationId xmlns:a16="http://schemas.microsoft.com/office/drawing/2014/main" id="{D29287B6-AB19-4EF7-A941-FA96190B53D9}"/>
              </a:ext>
            </a:extLst>
          </p:cNvPr>
          <p:cNvSpPr txBox="1"/>
          <p:nvPr/>
        </p:nvSpPr>
        <p:spPr>
          <a:xfrm>
            <a:off x="3640064" y="3637637"/>
            <a:ext cx="215148" cy="369332"/>
          </a:xfrm>
          <a:prstGeom prst="rect">
            <a:avLst/>
          </a:prstGeom>
          <a:noFill/>
        </p:spPr>
        <p:txBody>
          <a:bodyPr wrap="square" rtlCol="0">
            <a:spAutoFit/>
          </a:bodyPr>
          <a:lstStyle/>
          <a:p>
            <a:r>
              <a:rPr lang="fa-IR" dirty="0">
                <a:solidFill>
                  <a:srgbClr val="FF0000"/>
                </a:solidFill>
                <a:cs typeface="B Nazanin" panose="00000400000000000000" pitchFamily="2" charset="-78"/>
              </a:rPr>
              <a:t>6</a:t>
            </a:r>
            <a:endParaRPr lang="en-US" dirty="0">
              <a:solidFill>
                <a:srgbClr val="FF0000"/>
              </a:solidFill>
              <a:cs typeface="B Nazanin" panose="00000400000000000000" pitchFamily="2" charset="-78"/>
            </a:endParaRPr>
          </a:p>
        </p:txBody>
      </p:sp>
      <p:cxnSp>
        <p:nvCxnSpPr>
          <p:cNvPr id="36" name="Straight Arrow Connector 35">
            <a:extLst>
              <a:ext uri="{FF2B5EF4-FFF2-40B4-BE49-F238E27FC236}">
                <a16:creationId xmlns:a16="http://schemas.microsoft.com/office/drawing/2014/main" id="{62EBB5E7-B82B-4F73-9132-80A7A8F651F4}"/>
              </a:ext>
            </a:extLst>
          </p:cNvPr>
          <p:cNvCxnSpPr>
            <a:cxnSpLocks/>
          </p:cNvCxnSpPr>
          <p:nvPr/>
        </p:nvCxnSpPr>
        <p:spPr>
          <a:xfrm flipV="1">
            <a:off x="4625788" y="3637637"/>
            <a:ext cx="0" cy="342692"/>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9" name="TextBox 38">
            <a:extLst>
              <a:ext uri="{FF2B5EF4-FFF2-40B4-BE49-F238E27FC236}">
                <a16:creationId xmlns:a16="http://schemas.microsoft.com/office/drawing/2014/main" id="{1C1FC67C-BA1E-43A1-9DA1-B813498017EC}"/>
              </a:ext>
            </a:extLst>
          </p:cNvPr>
          <p:cNvSpPr txBox="1"/>
          <p:nvPr/>
        </p:nvSpPr>
        <p:spPr>
          <a:xfrm>
            <a:off x="4341000" y="3678185"/>
            <a:ext cx="293436" cy="369332"/>
          </a:xfrm>
          <a:prstGeom prst="rect">
            <a:avLst/>
          </a:prstGeom>
          <a:noFill/>
        </p:spPr>
        <p:txBody>
          <a:bodyPr wrap="square" rtlCol="0">
            <a:spAutoFit/>
          </a:bodyPr>
          <a:lstStyle/>
          <a:p>
            <a:r>
              <a:rPr lang="fa-IR" dirty="0">
                <a:solidFill>
                  <a:srgbClr val="FF0000"/>
                </a:solidFill>
                <a:cs typeface="B Nazanin" panose="00000400000000000000" pitchFamily="2" charset="-78"/>
              </a:rPr>
              <a:t>7</a:t>
            </a:r>
            <a:endParaRPr lang="en-US" dirty="0">
              <a:solidFill>
                <a:srgbClr val="FF0000"/>
              </a:solidFill>
              <a:cs typeface="B Nazanin" panose="00000400000000000000" pitchFamily="2" charset="-78"/>
            </a:endParaRPr>
          </a:p>
        </p:txBody>
      </p:sp>
      <p:cxnSp>
        <p:nvCxnSpPr>
          <p:cNvPr id="41" name="Straight Arrow Connector 40">
            <a:extLst>
              <a:ext uri="{FF2B5EF4-FFF2-40B4-BE49-F238E27FC236}">
                <a16:creationId xmlns:a16="http://schemas.microsoft.com/office/drawing/2014/main" id="{2D793619-9840-4205-9CFA-5DCF2FE6FA98}"/>
              </a:ext>
            </a:extLst>
          </p:cNvPr>
          <p:cNvCxnSpPr>
            <a:cxnSpLocks/>
          </p:cNvCxnSpPr>
          <p:nvPr/>
        </p:nvCxnSpPr>
        <p:spPr>
          <a:xfrm flipV="1">
            <a:off x="5553635" y="3523129"/>
            <a:ext cx="0" cy="457201"/>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3" name="TextBox 42">
            <a:extLst>
              <a:ext uri="{FF2B5EF4-FFF2-40B4-BE49-F238E27FC236}">
                <a16:creationId xmlns:a16="http://schemas.microsoft.com/office/drawing/2014/main" id="{82EDAEE4-67E2-4F03-AEDF-D8E1BEC82A51}"/>
              </a:ext>
            </a:extLst>
          </p:cNvPr>
          <p:cNvSpPr txBox="1"/>
          <p:nvPr/>
        </p:nvSpPr>
        <p:spPr>
          <a:xfrm>
            <a:off x="5311588" y="3691885"/>
            <a:ext cx="242046" cy="369332"/>
          </a:xfrm>
          <a:prstGeom prst="rect">
            <a:avLst/>
          </a:prstGeom>
          <a:noFill/>
        </p:spPr>
        <p:txBody>
          <a:bodyPr wrap="square" rtlCol="0">
            <a:spAutoFit/>
          </a:bodyPr>
          <a:lstStyle/>
          <a:p>
            <a:r>
              <a:rPr lang="fa-IR" dirty="0">
                <a:solidFill>
                  <a:srgbClr val="FF0000"/>
                </a:solidFill>
                <a:cs typeface="B Nazanin" panose="00000400000000000000" pitchFamily="2" charset="-78"/>
              </a:rPr>
              <a:t>8</a:t>
            </a:r>
            <a:endParaRPr lang="en-US" dirty="0">
              <a:solidFill>
                <a:srgbClr val="FF0000"/>
              </a:solidFill>
              <a:cs typeface="B Nazanin" panose="00000400000000000000" pitchFamily="2" charset="-78"/>
            </a:endParaRPr>
          </a:p>
        </p:txBody>
      </p:sp>
      <p:sp>
        <p:nvSpPr>
          <p:cNvPr id="44" name="TextBox 43">
            <a:extLst>
              <a:ext uri="{FF2B5EF4-FFF2-40B4-BE49-F238E27FC236}">
                <a16:creationId xmlns:a16="http://schemas.microsoft.com/office/drawing/2014/main" id="{4DD06F31-0452-4575-A777-274B1191D5A9}"/>
              </a:ext>
            </a:extLst>
          </p:cNvPr>
          <p:cNvSpPr txBox="1"/>
          <p:nvPr/>
        </p:nvSpPr>
        <p:spPr>
          <a:xfrm>
            <a:off x="8966788" y="739588"/>
            <a:ext cx="3037568" cy="5078313"/>
          </a:xfrm>
          <a:prstGeom prst="rect">
            <a:avLst/>
          </a:prstGeom>
          <a:noFill/>
        </p:spPr>
        <p:txBody>
          <a:bodyPr wrap="square" rtlCol="0">
            <a:spAutoFit/>
          </a:bodyPr>
          <a:lstStyle/>
          <a:p>
            <a:pPr algn="r" rtl="1"/>
            <a:r>
              <a:rPr lang="fa-IR" dirty="0">
                <a:cs typeface="B Nazanin" panose="00000400000000000000" pitchFamily="2" charset="-78"/>
              </a:rPr>
              <a:t>1-</a:t>
            </a:r>
            <a:r>
              <a:rPr lang="fa-IR" b="0" i="0" dirty="0">
                <a:solidFill>
                  <a:srgbClr val="222222"/>
                </a:solidFill>
                <a:effectLst/>
                <a:latin typeface="-apple-system"/>
                <a:cs typeface="B Nazanin" panose="00000400000000000000" pitchFamily="2" charset="-78"/>
              </a:rPr>
              <a:t>عنوان منبع پژوهشی</a:t>
            </a:r>
          </a:p>
          <a:p>
            <a:pPr algn="r" rtl="1"/>
            <a:br>
              <a:rPr lang="fa-IR" dirty="0">
                <a:cs typeface="B Nazanin" panose="00000400000000000000" pitchFamily="2" charset="-78"/>
              </a:rPr>
            </a:br>
            <a:r>
              <a:rPr lang="fa-IR" b="0" i="0" dirty="0">
                <a:solidFill>
                  <a:srgbClr val="222222"/>
                </a:solidFill>
                <a:effectLst/>
                <a:latin typeface="-apple-system"/>
                <a:cs typeface="B Nazanin" panose="00000400000000000000" pitchFamily="2" charset="-78"/>
              </a:rPr>
              <a:t>2: شامل چهار بخش (به ترتیب از چپ به راست) نام نویسنده (ها)، محل نشر (مجله/کتاب/ کنفرانس و …)، سال نشر، ناشر</a:t>
            </a:r>
          </a:p>
          <a:p>
            <a:pPr algn="r" rtl="1"/>
            <a:br>
              <a:rPr lang="fa-IR" dirty="0">
                <a:cs typeface="B Nazanin" panose="00000400000000000000" pitchFamily="2" charset="-78"/>
              </a:rPr>
            </a:br>
            <a:r>
              <a:rPr lang="fa-IR" b="0" i="0" dirty="0">
                <a:solidFill>
                  <a:srgbClr val="222222"/>
                </a:solidFill>
                <a:effectLst/>
                <a:latin typeface="-apple-system"/>
                <a:cs typeface="B Nazanin" panose="00000400000000000000" pitchFamily="2" charset="-78"/>
              </a:rPr>
              <a:t>3: چکیده‌ای از منبع</a:t>
            </a:r>
          </a:p>
          <a:p>
            <a:pPr algn="r" rtl="1"/>
            <a:endParaRPr lang="fa-IR" b="0" i="0" dirty="0">
              <a:solidFill>
                <a:srgbClr val="222222"/>
              </a:solidFill>
              <a:effectLst/>
              <a:latin typeface="-apple-system"/>
              <a:cs typeface="B Nazanin" panose="00000400000000000000" pitchFamily="2" charset="-78"/>
            </a:endParaRPr>
          </a:p>
          <a:p>
            <a:pPr algn="r" rtl="1"/>
            <a:r>
              <a:rPr lang="fa-IR" dirty="0">
                <a:solidFill>
                  <a:srgbClr val="222222"/>
                </a:solidFill>
                <a:latin typeface="-apple-system"/>
                <a:cs typeface="B Nazanin" panose="00000400000000000000" pitchFamily="2" charset="-78"/>
              </a:rPr>
              <a:t>4- سیو کردن منبع در کتابخانه شخصی(وقتی که با اکانت جیمیل وارد شوید این امکان فعال است).</a:t>
            </a:r>
          </a:p>
          <a:p>
            <a:pPr algn="r" rtl="1"/>
            <a:endParaRPr lang="fa-IR" dirty="0">
              <a:solidFill>
                <a:srgbClr val="222222"/>
              </a:solidFill>
              <a:latin typeface="-apple-system"/>
              <a:cs typeface="B Nazanin" panose="00000400000000000000" pitchFamily="2" charset="-78"/>
            </a:endParaRPr>
          </a:p>
          <a:p>
            <a:pPr algn="r" rtl="1"/>
            <a:r>
              <a:rPr lang="fa-IR" b="0" i="0" dirty="0">
                <a:solidFill>
                  <a:srgbClr val="222222"/>
                </a:solidFill>
                <a:effectLst/>
                <a:latin typeface="-apple-system"/>
                <a:cs typeface="B Nazanin" panose="00000400000000000000" pitchFamily="2" charset="-78"/>
              </a:rPr>
              <a:t>5- استناد به 5 استایل مختلف در اینجا نمایش داده می‎‌شود. امکان دریافت خروجی برای نرم‌افزارهای مدیریت استناددهی نیز از اینجا میسر است.</a:t>
            </a:r>
          </a:p>
          <a:p>
            <a:pPr algn="r" rtl="1"/>
            <a:endParaRPr lang="en-US" dirty="0">
              <a:cs typeface="B Nazanin" panose="00000400000000000000" pitchFamily="2" charset="-78"/>
            </a:endParaRPr>
          </a:p>
        </p:txBody>
      </p:sp>
      <p:sp>
        <p:nvSpPr>
          <p:cNvPr id="45" name="TextBox 44">
            <a:extLst>
              <a:ext uri="{FF2B5EF4-FFF2-40B4-BE49-F238E27FC236}">
                <a16:creationId xmlns:a16="http://schemas.microsoft.com/office/drawing/2014/main" id="{A908F256-75DF-48FC-91EF-DEBF4DE9B3F6}"/>
              </a:ext>
            </a:extLst>
          </p:cNvPr>
          <p:cNvSpPr txBox="1"/>
          <p:nvPr/>
        </p:nvSpPr>
        <p:spPr>
          <a:xfrm>
            <a:off x="913776" y="5741637"/>
            <a:ext cx="3037568" cy="923330"/>
          </a:xfrm>
          <a:prstGeom prst="rect">
            <a:avLst/>
          </a:prstGeom>
          <a:noFill/>
        </p:spPr>
        <p:txBody>
          <a:bodyPr wrap="square" rtlCol="0">
            <a:spAutoFit/>
          </a:bodyPr>
          <a:lstStyle/>
          <a:p>
            <a:pPr algn="r" rtl="1"/>
            <a:r>
              <a:rPr lang="fa-IR" dirty="0">
                <a:cs typeface="B Nazanin" panose="00000400000000000000" pitchFamily="2" charset="-78"/>
              </a:rPr>
              <a:t>7-</a:t>
            </a:r>
            <a:r>
              <a:rPr lang="fa-IR" b="0" i="0" dirty="0">
                <a:solidFill>
                  <a:srgbClr val="222222"/>
                </a:solidFill>
                <a:effectLst/>
                <a:latin typeface="-apple-system"/>
                <a:cs typeface="B Nazanin" panose="00000400000000000000" pitchFamily="2" charset="-78"/>
              </a:rPr>
              <a:t>منابع مرتبط با منبع مربوطه</a:t>
            </a:r>
          </a:p>
          <a:p>
            <a:pPr algn="r" rtl="1"/>
            <a:r>
              <a:rPr lang="fa-IR" dirty="0">
                <a:solidFill>
                  <a:srgbClr val="222222"/>
                </a:solidFill>
                <a:latin typeface="-apple-system"/>
                <a:cs typeface="B Nazanin" panose="00000400000000000000" pitchFamily="2" charset="-78"/>
              </a:rPr>
              <a:t>8- </a:t>
            </a:r>
            <a:r>
              <a:rPr lang="fa-IR" b="0" i="0" dirty="0">
                <a:solidFill>
                  <a:srgbClr val="222222"/>
                </a:solidFill>
                <a:effectLst/>
                <a:latin typeface="-apple-system"/>
                <a:cs typeface="B Nazanin" panose="00000400000000000000" pitchFamily="2" charset="-78"/>
              </a:rPr>
              <a:t>نمایش ویرایش‌های مختلف از منبع مربوطه</a:t>
            </a:r>
            <a:endParaRPr lang="en-US" dirty="0">
              <a:cs typeface="B Nazanin" panose="00000400000000000000" pitchFamily="2" charset="-78"/>
            </a:endParaRPr>
          </a:p>
        </p:txBody>
      </p:sp>
      <p:sp>
        <p:nvSpPr>
          <p:cNvPr id="46" name="TextBox 45">
            <a:extLst>
              <a:ext uri="{FF2B5EF4-FFF2-40B4-BE49-F238E27FC236}">
                <a16:creationId xmlns:a16="http://schemas.microsoft.com/office/drawing/2014/main" id="{F48F4EBF-7B4F-435C-818C-51E6324C3CCA}"/>
              </a:ext>
            </a:extLst>
          </p:cNvPr>
          <p:cNvSpPr txBox="1"/>
          <p:nvPr/>
        </p:nvSpPr>
        <p:spPr>
          <a:xfrm>
            <a:off x="4341000" y="5576269"/>
            <a:ext cx="5609824" cy="923330"/>
          </a:xfrm>
          <a:prstGeom prst="rect">
            <a:avLst/>
          </a:prstGeom>
          <a:noFill/>
        </p:spPr>
        <p:txBody>
          <a:bodyPr wrap="square" rtlCol="0">
            <a:spAutoFit/>
          </a:bodyPr>
          <a:lstStyle/>
          <a:p>
            <a:pPr algn="just" rtl="1"/>
            <a:r>
              <a:rPr lang="fa-IR" dirty="0">
                <a:cs typeface="B Nazanin" panose="00000400000000000000" pitchFamily="2" charset="-78"/>
              </a:rPr>
              <a:t>6- تعداد استنادات دریافتی منبع مربوطه که شاید بتوان این ویژگی را مهم‌ترین قابلیت گوگل اسکالردانست که با کلیک بر روی این گزینه امکان مشاهده تمامی منابعی که منبع مربوطه را به‌عنوان مرجع استفاده نموده‌اند وجود دارد.</a:t>
            </a:r>
          </a:p>
        </p:txBody>
      </p:sp>
    </p:spTree>
    <p:extLst>
      <p:ext uri="{BB962C8B-B14F-4D97-AF65-F5344CB8AC3E}">
        <p14:creationId xmlns:p14="http://schemas.microsoft.com/office/powerpoint/2010/main" val="20878578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205A8-4B08-4D9B-8CAD-EE3859FDC52E}"/>
              </a:ext>
            </a:extLst>
          </p:cNvPr>
          <p:cNvSpPr>
            <a:spLocks noGrp="1"/>
          </p:cNvSpPr>
          <p:nvPr>
            <p:ph type="title"/>
          </p:nvPr>
        </p:nvSpPr>
        <p:spPr/>
        <p:txBody>
          <a:bodyPr/>
          <a:lstStyle/>
          <a:p>
            <a:r>
              <a:rPr lang="fa-IR" b="0" i="0" dirty="0">
                <a:solidFill>
                  <a:srgbClr val="222222"/>
                </a:solidFill>
                <a:effectLst/>
                <a:latin typeface="-apple-system"/>
                <a:cs typeface="B Titr" panose="00000700000000000000" pitchFamily="2" charset="-78"/>
              </a:rPr>
              <a:t>نمایش نتایج جدیدتر در صفحه نتایج جستجو</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DC21ECE4-A5AB-4E33-BF13-9970F3BF306B}"/>
              </a:ext>
            </a:extLst>
          </p:cNvPr>
          <p:cNvSpPr>
            <a:spLocks noGrp="1"/>
          </p:cNvSpPr>
          <p:nvPr>
            <p:ph sz="quarter" idx="13"/>
          </p:nvPr>
        </p:nvSpPr>
        <p:spPr>
          <a:xfrm>
            <a:off x="6864394" y="1837772"/>
            <a:ext cx="4903407" cy="4226852"/>
          </a:xfrm>
        </p:spPr>
        <p:txBody>
          <a:bodyPr>
            <a:normAutofit/>
          </a:bodyPr>
          <a:lstStyle/>
          <a:p>
            <a:pPr algn="r" rtl="1"/>
            <a:r>
              <a:rPr lang="fa-IR" b="0" i="0" dirty="0">
                <a:solidFill>
                  <a:srgbClr val="222222"/>
                </a:solidFill>
                <a:effectLst/>
                <a:latin typeface="Times New Roman" panose="02020603050405020304" pitchFamily="18" charset="0"/>
                <a:cs typeface="B Nazanin" panose="00000400000000000000" pitchFamily="2" charset="-78"/>
              </a:rPr>
              <a:t>نتایج جستجو غالباً </a:t>
            </a:r>
            <a:r>
              <a:rPr lang="fa-IR" b="0" i="0" dirty="0">
                <a:solidFill>
                  <a:srgbClr val="FF0000"/>
                </a:solidFill>
                <a:effectLst/>
                <a:latin typeface="Times New Roman" panose="02020603050405020304" pitchFamily="18" charset="0"/>
                <a:cs typeface="B Nazanin" panose="00000400000000000000" pitchFamily="2" charset="-78"/>
              </a:rPr>
              <a:t>به ترتیب </a:t>
            </a:r>
            <a:r>
              <a:rPr lang="fa-IR" dirty="0">
                <a:solidFill>
                  <a:srgbClr val="FF0000"/>
                </a:solidFill>
                <a:latin typeface="Times New Roman" panose="02020603050405020304" pitchFamily="18" charset="0"/>
                <a:cs typeface="B Nazanin" panose="00000400000000000000" pitchFamily="2" charset="-78"/>
              </a:rPr>
              <a:t>ربط و بیشترین استناد دریافتی </a:t>
            </a:r>
            <a:r>
              <a:rPr lang="fa-IR" b="0" i="0" dirty="0">
                <a:solidFill>
                  <a:srgbClr val="222222"/>
                </a:solidFill>
                <a:effectLst/>
                <a:latin typeface="Times New Roman" panose="02020603050405020304" pitchFamily="18" charset="0"/>
                <a:cs typeface="B Nazanin" panose="00000400000000000000" pitchFamily="2" charset="-78"/>
              </a:rPr>
              <a:t>و نه به ترتیب تاریخ نمایش داده می‌شوند. برای یافتن مقالات جدیدتر می‌تواند روش‌های زیر را انجام داد.</a:t>
            </a:r>
          </a:p>
          <a:p>
            <a:pPr algn="just" rtl="1"/>
            <a:r>
              <a:rPr lang="fa-IR" b="0" i="0" dirty="0">
                <a:solidFill>
                  <a:srgbClr val="222222"/>
                </a:solidFill>
                <a:effectLst/>
                <a:latin typeface="Times New Roman" panose="02020603050405020304" pitchFamily="18" charset="0"/>
                <a:cs typeface="B Nazanin" panose="00000400000000000000" pitchFamily="2" charset="-78"/>
              </a:rPr>
              <a:t> از روی گزینه‌های سمت چپ صفحه نتایج جستجو بر روی گزینه "</a:t>
            </a:r>
            <a:r>
              <a:rPr lang="en-US" b="0" i="0" cap="none" dirty="0">
                <a:solidFill>
                  <a:srgbClr val="222222"/>
                </a:solidFill>
                <a:effectLst/>
                <a:latin typeface="Times New Roman" panose="02020603050405020304" pitchFamily="18" charset="0"/>
                <a:cs typeface="B Nazanin" panose="00000400000000000000" pitchFamily="2" charset="-78"/>
              </a:rPr>
              <a:t>Since Year</a:t>
            </a:r>
            <a:r>
              <a:rPr lang="fa-IR" b="0" i="0" dirty="0">
                <a:solidFill>
                  <a:srgbClr val="222222"/>
                </a:solidFill>
                <a:effectLst/>
                <a:latin typeface="Times New Roman" panose="02020603050405020304" pitchFamily="18" charset="0"/>
                <a:cs typeface="B Nazanin" panose="00000400000000000000" pitchFamily="2" charset="-78"/>
              </a:rPr>
              <a:t>" کلیک کرده تا مقالات مربوط به یک بازه زمانی خاص نمایش داده شوند.</a:t>
            </a:r>
            <a:endParaRPr lang="en-US" b="0" i="0" dirty="0">
              <a:solidFill>
                <a:srgbClr val="222222"/>
              </a:solidFill>
              <a:effectLst/>
              <a:latin typeface="Times New Roman" panose="02020603050405020304" pitchFamily="18" charset="0"/>
              <a:cs typeface="B Nazanin" panose="00000400000000000000" pitchFamily="2" charset="-78"/>
            </a:endParaRPr>
          </a:p>
          <a:p>
            <a:pPr marL="0" indent="0" algn="r" rtl="1">
              <a:buNone/>
            </a:pPr>
            <a:br>
              <a:rPr lang="fa-IR" dirty="0">
                <a:latin typeface="Times New Roman" panose="02020603050405020304" pitchFamily="18" charset="0"/>
                <a:cs typeface="B Nazanin" panose="00000400000000000000" pitchFamily="2" charset="-78"/>
              </a:rPr>
            </a:br>
            <a:r>
              <a:rPr lang="fa-IR" b="0" i="0" dirty="0">
                <a:solidFill>
                  <a:srgbClr val="222222"/>
                </a:solidFill>
                <a:effectLst/>
                <a:latin typeface="Times New Roman" panose="02020603050405020304" pitchFamily="18" charset="0"/>
                <a:cs typeface="B Nazanin" panose="00000400000000000000" pitchFamily="2" charset="-78"/>
              </a:rPr>
              <a:t>• با کلیک بر روی گزینه </a:t>
            </a:r>
            <a:r>
              <a:rPr lang="en-US" b="0" i="0" cap="none" dirty="0">
                <a:solidFill>
                  <a:srgbClr val="222222"/>
                </a:solidFill>
                <a:effectLst/>
                <a:latin typeface="Times New Roman" panose="02020603050405020304" pitchFamily="18" charset="0"/>
                <a:cs typeface="B Nazanin" panose="00000400000000000000" pitchFamily="2" charset="-78"/>
              </a:rPr>
              <a:t>Sort by date </a:t>
            </a:r>
            <a:r>
              <a:rPr lang="fa-IR" b="0" i="0" cap="none" dirty="0">
                <a:solidFill>
                  <a:srgbClr val="222222"/>
                </a:solidFill>
                <a:effectLst/>
                <a:latin typeface="Times New Roman" panose="02020603050405020304" pitchFamily="18" charset="0"/>
                <a:cs typeface="B Nazanin" panose="00000400000000000000" pitchFamily="2" charset="-78"/>
              </a:rPr>
              <a:t> </a:t>
            </a:r>
            <a:r>
              <a:rPr lang="fa-IR" b="0" i="0" dirty="0">
                <a:solidFill>
                  <a:srgbClr val="222222"/>
                </a:solidFill>
                <a:effectLst/>
                <a:latin typeface="Times New Roman" panose="02020603050405020304" pitchFamily="18" charset="0"/>
                <a:cs typeface="B Nazanin" panose="00000400000000000000" pitchFamily="2" charset="-78"/>
              </a:rPr>
              <a:t>می‌توان جدیدترین مقالات را یافت و نتایج جستجو به ترتیب زمانی نمایش داده خواهد شد.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9D93E37D-4538-4E3E-9519-79F1C78B7B1A}"/>
              </a:ext>
            </a:extLst>
          </p:cNvPr>
          <p:cNvPicPr>
            <a:picLocks noChangeAspect="1"/>
          </p:cNvPicPr>
          <p:nvPr/>
        </p:nvPicPr>
        <p:blipFill>
          <a:blip r:embed="rId2"/>
          <a:stretch>
            <a:fillRect/>
          </a:stretch>
        </p:blipFill>
        <p:spPr>
          <a:xfrm>
            <a:off x="370410" y="1885015"/>
            <a:ext cx="5950619" cy="4401711"/>
          </a:xfrm>
          <a:prstGeom prst="rect">
            <a:avLst/>
          </a:prstGeom>
          <a:ln>
            <a:noFill/>
          </a:ln>
        </p:spPr>
      </p:pic>
      <p:sp>
        <p:nvSpPr>
          <p:cNvPr id="6" name="TextBox 5">
            <a:extLst>
              <a:ext uri="{FF2B5EF4-FFF2-40B4-BE49-F238E27FC236}">
                <a16:creationId xmlns:a16="http://schemas.microsoft.com/office/drawing/2014/main" id="{A207E24B-514A-4C6C-AEB8-63A4B11DE5D0}"/>
              </a:ext>
            </a:extLst>
          </p:cNvPr>
          <p:cNvSpPr txBox="1"/>
          <p:nvPr/>
        </p:nvSpPr>
        <p:spPr>
          <a:xfrm>
            <a:off x="551329" y="3160059"/>
            <a:ext cx="1062318" cy="1264023"/>
          </a:xfrm>
          <a:prstGeom prst="rect">
            <a:avLst/>
          </a:prstGeom>
          <a:noFill/>
          <a:ln>
            <a:solidFill>
              <a:srgbClr val="FF0000"/>
            </a:solidFill>
          </a:ln>
        </p:spPr>
        <p:txBody>
          <a:bodyPr wrap="square" rtlCol="0">
            <a:spAutoFit/>
          </a:bodyPr>
          <a:lstStyle/>
          <a:p>
            <a:endParaRPr lang="en-US" dirty="0"/>
          </a:p>
        </p:txBody>
      </p:sp>
      <p:sp>
        <p:nvSpPr>
          <p:cNvPr id="7" name="TextBox 6">
            <a:extLst>
              <a:ext uri="{FF2B5EF4-FFF2-40B4-BE49-F238E27FC236}">
                <a16:creationId xmlns:a16="http://schemas.microsoft.com/office/drawing/2014/main" id="{D9AD3E45-4AF3-4E97-B08C-C03F55DA66B0}"/>
              </a:ext>
            </a:extLst>
          </p:cNvPr>
          <p:cNvSpPr txBox="1"/>
          <p:nvPr/>
        </p:nvSpPr>
        <p:spPr>
          <a:xfrm>
            <a:off x="370411" y="4485415"/>
            <a:ext cx="1290918" cy="506917"/>
          </a:xfrm>
          <a:prstGeom prst="rect">
            <a:avLst/>
          </a:prstGeom>
          <a:noFill/>
          <a:ln>
            <a:solidFill>
              <a:srgbClr val="FF0000"/>
            </a:solidFill>
          </a:ln>
        </p:spPr>
        <p:txBody>
          <a:bodyPr wrap="square" rtlCol="0">
            <a:spAutoFit/>
          </a:bodyPr>
          <a:lstStyle/>
          <a:p>
            <a:endParaRPr lang="en-US" dirty="0"/>
          </a:p>
        </p:txBody>
      </p:sp>
    </p:spTree>
    <p:extLst>
      <p:ext uri="{BB962C8B-B14F-4D97-AF65-F5344CB8AC3E}">
        <p14:creationId xmlns:p14="http://schemas.microsoft.com/office/powerpoint/2010/main" val="35408012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F02CA-F225-49EA-8170-29B7D0D17617}"/>
              </a:ext>
            </a:extLst>
          </p:cNvPr>
          <p:cNvSpPr>
            <a:spLocks noGrp="1"/>
          </p:cNvSpPr>
          <p:nvPr>
            <p:ph type="title"/>
          </p:nvPr>
        </p:nvSpPr>
        <p:spPr>
          <a:xfrm>
            <a:off x="913775" y="618518"/>
            <a:ext cx="10364451" cy="658954"/>
          </a:xfrm>
        </p:spPr>
        <p:txBody>
          <a:bodyPr/>
          <a:lstStyle/>
          <a:p>
            <a:r>
              <a:rPr lang="fa-IR" dirty="0">
                <a:cs typeface="B Titr" panose="00000700000000000000" pitchFamily="2" charset="-78"/>
              </a:rPr>
              <a:t>دانلود مقاله از گوگل اسکالر</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861A12C7-887A-47C2-9F7A-4D1A88C4F029}"/>
              </a:ext>
            </a:extLst>
          </p:cNvPr>
          <p:cNvSpPr>
            <a:spLocks noGrp="1"/>
          </p:cNvSpPr>
          <p:nvPr>
            <p:ph sz="quarter" idx="13"/>
          </p:nvPr>
        </p:nvSpPr>
        <p:spPr>
          <a:xfrm>
            <a:off x="7960658" y="2367092"/>
            <a:ext cx="3316941" cy="3424107"/>
          </a:xfrm>
        </p:spPr>
        <p:txBody>
          <a:bodyPr>
            <a:normAutofit fontScale="85000" lnSpcReduction="20000"/>
          </a:bodyPr>
          <a:lstStyle/>
          <a:p>
            <a:pPr marL="0" indent="0" algn="r" rtl="1">
              <a:buNone/>
            </a:pPr>
            <a:r>
              <a:rPr lang="fa-IR" dirty="0">
                <a:cs typeface="B Nazanin" panose="00000400000000000000" pitchFamily="2" charset="-78"/>
              </a:rPr>
              <a:t>1- در مقالاتی که گزینه </a:t>
            </a:r>
            <a:r>
              <a:rPr lang="en-US" dirty="0">
                <a:cs typeface="B Nazanin" panose="00000400000000000000" pitchFamily="2" charset="-78"/>
              </a:rPr>
              <a:t>pdf</a:t>
            </a:r>
            <a:r>
              <a:rPr lang="fa-IR" dirty="0">
                <a:cs typeface="B Nazanin" panose="00000400000000000000" pitchFamily="2" charset="-78"/>
              </a:rPr>
              <a:t> ثبت شده،امکان دانلود رایگان مقاله وجود دارد. </a:t>
            </a:r>
          </a:p>
          <a:p>
            <a:pPr marL="0" indent="0" algn="r" rtl="1">
              <a:buNone/>
            </a:pPr>
            <a:r>
              <a:rPr lang="fa-IR" dirty="0">
                <a:cs typeface="B Nazanin" panose="00000400000000000000" pitchFamily="2" charset="-78"/>
              </a:rPr>
              <a:t>2- در صورتی که روی عنوان مقاله کلیک کنید وارد سایت ناشر شده و امکان دانلود را از سایت ناشر بررسی میکنیم.</a:t>
            </a:r>
          </a:p>
          <a:p>
            <a:pPr marL="0" indent="0" algn="r" rtl="1">
              <a:buNone/>
            </a:pPr>
            <a:r>
              <a:rPr lang="fa-IR" dirty="0">
                <a:cs typeface="B Nazanin" panose="00000400000000000000" pitchFamily="2" charset="-78"/>
              </a:rPr>
              <a:t>3-در حالتی که مثل نتیجه اول گزینه </a:t>
            </a:r>
            <a:r>
              <a:rPr lang="en-US" dirty="0">
                <a:cs typeface="B Nazanin" panose="00000400000000000000" pitchFamily="2" charset="-78"/>
              </a:rPr>
              <a:t>pdf</a:t>
            </a:r>
            <a:r>
              <a:rPr lang="fa-IR" dirty="0">
                <a:cs typeface="B Nazanin" panose="00000400000000000000" pitchFamily="2" charset="-78"/>
              </a:rPr>
              <a:t> موجود نیست </a:t>
            </a:r>
            <a:r>
              <a:rPr lang="en-US" cap="none" dirty="0">
                <a:cs typeface="B Nazanin" panose="00000400000000000000" pitchFamily="2" charset="-78"/>
              </a:rPr>
              <a:t>version</a:t>
            </a:r>
            <a:r>
              <a:rPr lang="fa-IR" dirty="0">
                <a:cs typeface="B Nazanin" panose="00000400000000000000" pitchFamily="2" charset="-78"/>
              </a:rPr>
              <a:t>های دیگر مقاله را بررسی میکنیم.</a:t>
            </a:r>
          </a:p>
          <a:p>
            <a:pPr marL="0" indent="0" algn="r" rtl="1">
              <a:buNone/>
            </a:pPr>
            <a:r>
              <a:rPr lang="fa-IR" dirty="0">
                <a:cs typeface="B Nazanin" panose="00000400000000000000" pitchFamily="2" charset="-78"/>
              </a:rPr>
              <a:t>4- در شرایطی که از هیچ کدام از روش‌های بالا به نتیجه نرسیدید به کتابخانه دانشکده مراجعه کنید. </a:t>
            </a:r>
          </a:p>
          <a:p>
            <a:pPr marL="0" indent="0" algn="r" rtl="1">
              <a:buNone/>
            </a:pP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AE464D83-B8C4-40D1-9BF4-E4B4E325B273}"/>
              </a:ext>
            </a:extLst>
          </p:cNvPr>
          <p:cNvPicPr>
            <a:picLocks noChangeAspect="1"/>
          </p:cNvPicPr>
          <p:nvPr/>
        </p:nvPicPr>
        <p:blipFill>
          <a:blip r:embed="rId2"/>
          <a:stretch>
            <a:fillRect/>
          </a:stretch>
        </p:blipFill>
        <p:spPr>
          <a:xfrm>
            <a:off x="257165" y="1533780"/>
            <a:ext cx="7499959" cy="4436714"/>
          </a:xfrm>
          <a:prstGeom prst="rect">
            <a:avLst/>
          </a:prstGeom>
        </p:spPr>
      </p:pic>
      <p:sp>
        <p:nvSpPr>
          <p:cNvPr id="7" name="Arrow: Down 6">
            <a:extLst>
              <a:ext uri="{FF2B5EF4-FFF2-40B4-BE49-F238E27FC236}">
                <a16:creationId xmlns:a16="http://schemas.microsoft.com/office/drawing/2014/main" id="{C14CAA4C-068D-4270-A245-CD1F783B93F4}"/>
              </a:ext>
            </a:extLst>
          </p:cNvPr>
          <p:cNvSpPr/>
          <p:nvPr/>
        </p:nvSpPr>
        <p:spPr>
          <a:xfrm>
            <a:off x="7019365" y="2546387"/>
            <a:ext cx="295835" cy="583570"/>
          </a:xfrm>
          <a:prstGeom prst="down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5D8AED0-1182-4A40-A6CF-02D9BE7D025E}"/>
              </a:ext>
            </a:extLst>
          </p:cNvPr>
          <p:cNvSpPr txBox="1"/>
          <p:nvPr/>
        </p:nvSpPr>
        <p:spPr>
          <a:xfrm>
            <a:off x="7315200" y="2675965"/>
            <a:ext cx="441924" cy="369332"/>
          </a:xfrm>
          <a:prstGeom prst="rect">
            <a:avLst/>
          </a:prstGeom>
          <a:noFill/>
        </p:spPr>
        <p:txBody>
          <a:bodyPr wrap="square" rtlCol="0">
            <a:spAutoFit/>
          </a:bodyPr>
          <a:lstStyle/>
          <a:p>
            <a:r>
              <a:rPr lang="fa-IR" dirty="0">
                <a:solidFill>
                  <a:srgbClr val="FF0000"/>
                </a:solidFill>
                <a:cs typeface="B Nazanin" panose="00000400000000000000" pitchFamily="2" charset="-78"/>
              </a:rPr>
              <a:t>1</a:t>
            </a:r>
            <a:endParaRPr lang="en-US" dirty="0">
              <a:solidFill>
                <a:srgbClr val="FF0000"/>
              </a:solidFill>
              <a:cs typeface="B Nazanin" panose="00000400000000000000" pitchFamily="2" charset="-78"/>
            </a:endParaRPr>
          </a:p>
        </p:txBody>
      </p:sp>
      <p:sp>
        <p:nvSpPr>
          <p:cNvPr id="9" name="Arrow: Left 8">
            <a:extLst>
              <a:ext uri="{FF2B5EF4-FFF2-40B4-BE49-F238E27FC236}">
                <a16:creationId xmlns:a16="http://schemas.microsoft.com/office/drawing/2014/main" id="{30C01B62-1F44-4A83-94A6-D991E29EAD37}"/>
              </a:ext>
            </a:extLst>
          </p:cNvPr>
          <p:cNvSpPr/>
          <p:nvPr/>
        </p:nvSpPr>
        <p:spPr>
          <a:xfrm>
            <a:off x="4908176" y="3045297"/>
            <a:ext cx="591671" cy="235785"/>
          </a:xfrm>
          <a:prstGeom prst="lef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CE32A9F-688D-4E30-A168-75E97497BA5A}"/>
              </a:ext>
            </a:extLst>
          </p:cNvPr>
          <p:cNvSpPr txBox="1"/>
          <p:nvPr/>
        </p:nvSpPr>
        <p:spPr>
          <a:xfrm>
            <a:off x="5344291" y="2773149"/>
            <a:ext cx="295835" cy="369332"/>
          </a:xfrm>
          <a:prstGeom prst="rect">
            <a:avLst/>
          </a:prstGeom>
          <a:noFill/>
        </p:spPr>
        <p:txBody>
          <a:bodyPr wrap="square" rtlCol="0">
            <a:spAutoFit/>
          </a:bodyPr>
          <a:lstStyle/>
          <a:p>
            <a:r>
              <a:rPr lang="fa-IR" dirty="0">
                <a:solidFill>
                  <a:srgbClr val="FF0000"/>
                </a:solidFill>
                <a:cs typeface="B Nazanin" panose="00000400000000000000" pitchFamily="2" charset="-78"/>
              </a:rPr>
              <a:t>2</a:t>
            </a:r>
            <a:endParaRPr lang="en-US" dirty="0">
              <a:solidFill>
                <a:srgbClr val="FF0000"/>
              </a:solidFill>
              <a:cs typeface="B Nazanin" panose="00000400000000000000" pitchFamily="2" charset="-78"/>
            </a:endParaRPr>
          </a:p>
        </p:txBody>
      </p:sp>
      <p:sp>
        <p:nvSpPr>
          <p:cNvPr id="11" name="Arrow: Left 10">
            <a:extLst>
              <a:ext uri="{FF2B5EF4-FFF2-40B4-BE49-F238E27FC236}">
                <a16:creationId xmlns:a16="http://schemas.microsoft.com/office/drawing/2014/main" id="{71F5D792-D85F-4BE3-863E-D8B6EDEA9FA2}"/>
              </a:ext>
            </a:extLst>
          </p:cNvPr>
          <p:cNvSpPr/>
          <p:nvPr/>
        </p:nvSpPr>
        <p:spPr>
          <a:xfrm>
            <a:off x="3603812" y="2576336"/>
            <a:ext cx="505100" cy="226762"/>
          </a:xfrm>
          <a:prstGeom prst="lef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F59837B-E0D3-4F02-942F-FB0FD68758BF}"/>
              </a:ext>
            </a:extLst>
          </p:cNvPr>
          <p:cNvSpPr txBox="1"/>
          <p:nvPr/>
        </p:nvSpPr>
        <p:spPr>
          <a:xfrm>
            <a:off x="4158882" y="2512156"/>
            <a:ext cx="639649" cy="369332"/>
          </a:xfrm>
          <a:prstGeom prst="rect">
            <a:avLst/>
          </a:prstGeom>
          <a:noFill/>
        </p:spPr>
        <p:txBody>
          <a:bodyPr wrap="square" rtlCol="0">
            <a:spAutoFit/>
          </a:bodyPr>
          <a:lstStyle/>
          <a:p>
            <a:r>
              <a:rPr lang="fa-IR" dirty="0">
                <a:solidFill>
                  <a:srgbClr val="FF0000"/>
                </a:solidFill>
                <a:cs typeface="B Nazanin" panose="00000400000000000000" pitchFamily="2" charset="-78"/>
              </a:rPr>
              <a:t>3</a:t>
            </a:r>
            <a:endParaRPr lang="en-US" dirty="0">
              <a:solidFill>
                <a:srgbClr val="FF0000"/>
              </a:solidFill>
              <a:cs typeface="B Nazanin" panose="00000400000000000000" pitchFamily="2" charset="-78"/>
            </a:endParaRPr>
          </a:p>
        </p:txBody>
      </p:sp>
    </p:spTree>
    <p:extLst>
      <p:ext uri="{BB962C8B-B14F-4D97-AF65-F5344CB8AC3E}">
        <p14:creationId xmlns:p14="http://schemas.microsoft.com/office/powerpoint/2010/main" val="932021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746D7-5D07-4D40-ADF3-19C7C6532158}"/>
              </a:ext>
            </a:extLst>
          </p:cNvPr>
          <p:cNvSpPr>
            <a:spLocks noGrp="1"/>
          </p:cNvSpPr>
          <p:nvPr>
            <p:ph type="title"/>
          </p:nvPr>
        </p:nvSpPr>
        <p:spPr>
          <a:xfrm>
            <a:off x="913775" y="618518"/>
            <a:ext cx="10364451" cy="1169942"/>
          </a:xfrm>
          <a:solidFill>
            <a:schemeClr val="accent6">
              <a:lumMod val="40000"/>
              <a:lumOff val="60000"/>
            </a:schemeClr>
          </a:solidFill>
        </p:spPr>
        <p:txBody>
          <a:bodyPr/>
          <a:lstStyle/>
          <a:p>
            <a:r>
              <a:rPr lang="fa-IR" dirty="0">
                <a:cs typeface="B Titr" panose="00000700000000000000" pitchFamily="2" charset="-78"/>
              </a:rPr>
              <a:t>معرفی گوگل اسکالر</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CC3E4A4F-1663-47BB-A2EB-BF2DB618AE55}"/>
              </a:ext>
            </a:extLst>
          </p:cNvPr>
          <p:cNvSpPr>
            <a:spLocks noGrp="1"/>
          </p:cNvSpPr>
          <p:nvPr>
            <p:ph sz="quarter" idx="13"/>
          </p:nvPr>
        </p:nvSpPr>
        <p:spPr>
          <a:xfrm>
            <a:off x="791571" y="1957388"/>
            <a:ext cx="10486030" cy="4743662"/>
          </a:xfrm>
        </p:spPr>
        <p:txBody>
          <a:bodyPr>
            <a:normAutofit/>
          </a:bodyPr>
          <a:lstStyle/>
          <a:p>
            <a:pPr algn="just" rtl="1"/>
            <a:r>
              <a:rPr lang="fa-IR" dirty="0">
                <a:cs typeface="B Nazanin" panose="00000400000000000000" pitchFamily="2" charset="-78"/>
              </a:rPr>
              <a:t>اسکالر جستجوگری از شرکت گوگل است که امکان جستجوی واژه‌های کلیدی در</a:t>
            </a:r>
            <a:r>
              <a:rPr lang="en-US" dirty="0">
                <a:cs typeface="B Nazanin" panose="00000400000000000000" pitchFamily="2" charset="-78"/>
              </a:rPr>
              <a:t> </a:t>
            </a:r>
            <a:r>
              <a:rPr lang="fa-IR" dirty="0">
                <a:cs typeface="B Nazanin" panose="00000400000000000000" pitchFamily="2" charset="-78"/>
              </a:rPr>
              <a:t>انواع </a:t>
            </a:r>
            <a:r>
              <a:rPr lang="fa-IR" dirty="0">
                <a:solidFill>
                  <a:srgbClr val="FF0000"/>
                </a:solidFill>
                <a:cs typeface="B Nazanin" panose="00000400000000000000" pitchFamily="2" charset="-78"/>
              </a:rPr>
              <a:t>انتشارات علمی </a:t>
            </a:r>
            <a:r>
              <a:rPr lang="fa-IR" dirty="0">
                <a:cs typeface="B Nazanin" panose="00000400000000000000" pitchFamily="2" charset="-78"/>
              </a:rPr>
              <a:t>اعم از مقاله‌ها، پایان‌نامه‌ها و گزارش‌های فنی در </a:t>
            </a:r>
            <a:r>
              <a:rPr lang="fa-IR" dirty="0">
                <a:solidFill>
                  <a:srgbClr val="FF0000"/>
                </a:solidFill>
                <a:cs typeface="B Nazanin" panose="00000400000000000000" pitchFamily="2" charset="-78"/>
              </a:rPr>
              <a:t>همه رشته‌های دانشگاهی</a:t>
            </a:r>
            <a:r>
              <a:rPr lang="fa-IR" dirty="0">
                <a:cs typeface="B Nazanin" panose="00000400000000000000" pitchFamily="2" charset="-78"/>
              </a:rPr>
              <a:t> را فراهم می‌کند.</a:t>
            </a:r>
          </a:p>
          <a:p>
            <a:pPr algn="just" rtl="1"/>
            <a:r>
              <a:rPr lang="fa-IR" b="0" i="0" u="none" strike="noStrike" dirty="0">
                <a:effectLst/>
                <a:latin typeface="-apple-system"/>
                <a:cs typeface="B Nazanin" panose="00000400000000000000" pitchFamily="2" charset="-78"/>
              </a:rPr>
              <a:t>گوگل اسکالر</a:t>
            </a:r>
            <a:r>
              <a:rPr lang="fa-IR" b="0" i="0" dirty="0">
                <a:effectLst/>
                <a:latin typeface="-apple-system"/>
                <a:cs typeface="B Nazanin" panose="00000400000000000000" pitchFamily="2" charset="-78"/>
              </a:rPr>
              <a:t> </a:t>
            </a:r>
            <a:r>
              <a:rPr lang="fa-IR" b="0" i="0" dirty="0">
                <a:solidFill>
                  <a:srgbClr val="222222"/>
                </a:solidFill>
                <a:effectLst/>
                <a:latin typeface="-apple-system"/>
                <a:cs typeface="B Nazanin" panose="00000400000000000000" pitchFamily="2" charset="-78"/>
              </a:rPr>
              <a:t>به‌عنوان یک </a:t>
            </a:r>
            <a:r>
              <a:rPr lang="fa-IR" b="0" i="0" dirty="0">
                <a:solidFill>
                  <a:schemeClr val="accent5"/>
                </a:solidFill>
                <a:effectLst/>
                <a:latin typeface="-apple-system"/>
                <a:cs typeface="B Nazanin" panose="00000400000000000000" pitchFamily="2" charset="-78"/>
              </a:rPr>
              <a:t>موتور </a:t>
            </a:r>
            <a:r>
              <a:rPr lang="fa-IR" dirty="0">
                <a:solidFill>
                  <a:schemeClr val="accent5"/>
                </a:solidFill>
                <a:latin typeface="-apple-system"/>
                <a:cs typeface="B Nazanin" panose="00000400000000000000" pitchFamily="2" charset="-78"/>
              </a:rPr>
              <a:t>جستجو</a:t>
            </a:r>
            <a:r>
              <a:rPr lang="fa-IR" b="0" i="0" dirty="0">
                <a:solidFill>
                  <a:schemeClr val="accent5"/>
                </a:solidFill>
                <a:effectLst/>
                <a:latin typeface="-apple-system"/>
                <a:cs typeface="B Nazanin" panose="00000400000000000000" pitchFamily="2" charset="-78"/>
              </a:rPr>
              <a:t> رایگان </a:t>
            </a:r>
            <a:r>
              <a:rPr lang="fa-IR" b="0" i="0" dirty="0">
                <a:solidFill>
                  <a:srgbClr val="222222"/>
                </a:solidFill>
                <a:effectLst/>
                <a:latin typeface="-apple-system"/>
                <a:cs typeface="B Nazanin" panose="00000400000000000000" pitchFamily="2" charset="-78"/>
              </a:rPr>
              <a:t>و دارای جامعیت بسیار عالی </a:t>
            </a:r>
            <a:r>
              <a:rPr lang="fa-IR" b="0" i="0" dirty="0">
                <a:solidFill>
                  <a:srgbClr val="FF0000"/>
                </a:solidFill>
                <a:effectLst/>
                <a:latin typeface="-apple-system"/>
                <a:cs typeface="B Nazanin" panose="00000400000000000000" pitchFamily="2" charset="-78"/>
              </a:rPr>
              <a:t>نقطه آغاز مناسبی </a:t>
            </a:r>
            <a:r>
              <a:rPr lang="fa-IR" b="0" i="0" dirty="0">
                <a:solidFill>
                  <a:srgbClr val="222222"/>
                </a:solidFill>
                <a:effectLst/>
                <a:latin typeface="-apple-system"/>
                <a:cs typeface="B Nazanin" panose="00000400000000000000" pitchFamily="2" charset="-78"/>
              </a:rPr>
              <a:t>برای جستجوی منابع علمی می‌باشد. </a:t>
            </a:r>
          </a:p>
          <a:p>
            <a:pPr algn="just" rtl="1"/>
            <a:r>
              <a:rPr lang="fa-IR" b="0" i="0" dirty="0">
                <a:solidFill>
                  <a:srgbClr val="222222"/>
                </a:solidFill>
                <a:effectLst/>
                <a:latin typeface="-apple-system"/>
                <a:cs typeface="B Nazanin" panose="00000400000000000000" pitchFamily="2" charset="-78"/>
              </a:rPr>
              <a:t>لازم به یادآوری است که هرچند گوگل اسکالر به منابع خیلی زیادی دسترسی دارد اما با این‌وجود نمی‌توان آن را به‌عنوان بهترین موتور جستجوی مقالات علمی در نظر گرفت. با این‌حال به علت رایگان بودن آن، بسیاری از محققان می‌توانند با داشتن اطلاعات کافی نسبت به نحوه کار و جستجوی دقیق در گوگل پژوهشگر، بسیاری از نیازهای پژوهشی خود را برطرف نمایند. </a:t>
            </a:r>
          </a:p>
          <a:p>
            <a:pPr algn="just" rtl="1"/>
            <a:r>
              <a:rPr lang="fa-IR" b="0" i="0" dirty="0">
                <a:effectLst/>
                <a:latin typeface="-apple-system"/>
                <a:cs typeface="B Nazanin" panose="00000400000000000000" pitchFamily="2" charset="-78"/>
              </a:rPr>
              <a:t>امکان جستجوی </a:t>
            </a:r>
            <a:r>
              <a:rPr lang="fa-IR" b="0" i="0" dirty="0">
                <a:solidFill>
                  <a:schemeClr val="accent1">
                    <a:lumMod val="50000"/>
                  </a:schemeClr>
                </a:solidFill>
                <a:effectLst/>
                <a:latin typeface="-apple-system"/>
                <a:cs typeface="B Nazanin" panose="00000400000000000000" pitchFamily="2" charset="-78"/>
              </a:rPr>
              <a:t>همه‌ی زبان‌ها </a:t>
            </a:r>
            <a:r>
              <a:rPr lang="fa-IR" b="0" i="0" dirty="0">
                <a:effectLst/>
                <a:latin typeface="-apple-system"/>
                <a:cs typeface="B Nazanin" panose="00000400000000000000" pitchFamily="2" charset="-78"/>
              </a:rPr>
              <a:t>در گوگل اسکالر فراهم است. (فارسی، انگلیسی و ...)</a:t>
            </a:r>
            <a:endParaRPr lang="fa-IR" dirty="0">
              <a:cs typeface="B Nazanin" panose="00000400000000000000" pitchFamily="2" charset="-78"/>
            </a:endParaRPr>
          </a:p>
          <a:p>
            <a:pPr algn="just" rtl="1"/>
            <a:r>
              <a:rPr lang="fa-IR" dirty="0">
                <a:cs typeface="B Nazanin" panose="00000400000000000000" pitchFamily="2" charset="-78"/>
              </a:rPr>
              <a:t>نتایج جستجو بر اساس میزان ارتباط با واژه جستجو شده فهرست می‌شود. برخلاف موتور جستجوی همگانی گوگل، در گوگل اسکالر مرتب کردن یافته‌ها </a:t>
            </a:r>
            <a:r>
              <a:rPr lang="fa-IR" dirty="0">
                <a:solidFill>
                  <a:srgbClr val="FF0000"/>
                </a:solidFill>
                <a:cs typeface="B Nazanin" panose="00000400000000000000" pitchFamily="2" charset="-78"/>
              </a:rPr>
              <a:t>بر اساس میزان ارجاع </a:t>
            </a:r>
            <a:r>
              <a:rPr lang="fa-IR" dirty="0">
                <a:cs typeface="B Nazanin" panose="00000400000000000000" pitchFamily="2" charset="-78"/>
              </a:rPr>
              <a:t>به آن توسط دیگر مولفان است و نه صرفا دفعات بازدید یا پیوند به آن در اینترنت.</a:t>
            </a:r>
            <a:endParaRPr lang="en-US" dirty="0">
              <a:cs typeface="B Nazanin" panose="00000400000000000000" pitchFamily="2" charset="-78"/>
            </a:endParaRPr>
          </a:p>
        </p:txBody>
      </p:sp>
    </p:spTree>
    <p:extLst>
      <p:ext uri="{BB962C8B-B14F-4D97-AF65-F5344CB8AC3E}">
        <p14:creationId xmlns:p14="http://schemas.microsoft.com/office/powerpoint/2010/main" val="1503634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7574" y="334370"/>
            <a:ext cx="10364451" cy="1034458"/>
          </a:xfrm>
          <a:solidFill>
            <a:schemeClr val="accent1">
              <a:lumMod val="40000"/>
              <a:lumOff val="60000"/>
            </a:schemeClr>
          </a:solidFill>
        </p:spPr>
        <p:txBody>
          <a:bodyPr>
            <a:normAutofit/>
          </a:bodyPr>
          <a:lstStyle/>
          <a:p>
            <a:r>
              <a:rPr lang="fa-IR" dirty="0">
                <a:latin typeface=" b titr"/>
                <a:cs typeface="B Titr" panose="00000700000000000000" pitchFamily="2" charset="-78"/>
              </a:rPr>
              <a:t>ویژگی‌ها و امکانات گوگل اسکالر</a:t>
            </a:r>
            <a:endParaRPr lang="en-US" dirty="0">
              <a:latin typeface=" b titr"/>
              <a:cs typeface="B Titr" panose="00000700000000000000" pitchFamily="2" charset="-78"/>
            </a:endParaRPr>
          </a:p>
        </p:txBody>
      </p:sp>
      <p:sp>
        <p:nvSpPr>
          <p:cNvPr id="3" name="Content Placeholder 2"/>
          <p:cNvSpPr>
            <a:spLocks noGrp="1"/>
          </p:cNvSpPr>
          <p:nvPr>
            <p:ph sz="quarter" idx="13"/>
          </p:nvPr>
        </p:nvSpPr>
        <p:spPr>
          <a:xfrm>
            <a:off x="750627" y="1501254"/>
            <a:ext cx="5269173" cy="4858603"/>
          </a:xfrm>
        </p:spPr>
        <p:txBody>
          <a:bodyPr>
            <a:noAutofit/>
          </a:bodyPr>
          <a:lstStyle/>
          <a:p>
            <a:pPr marL="0" indent="0" algn="r" rtl="1">
              <a:buNone/>
            </a:pPr>
            <a:r>
              <a:rPr lang="fa-IR" dirty="0">
                <a:cs typeface="B Nazanin" panose="00000400000000000000" pitchFamily="2" charset="-78"/>
              </a:rPr>
              <a:t>•</a:t>
            </a:r>
            <a:r>
              <a:rPr lang="en-US" dirty="0">
                <a:cs typeface="B Nazanin" panose="00000400000000000000" pitchFamily="2" charset="-78"/>
              </a:rPr>
              <a:t> </a:t>
            </a:r>
            <a:r>
              <a:rPr lang="fa-IR" dirty="0">
                <a:cs typeface="B Nazanin" panose="00000400000000000000" pitchFamily="2" charset="-78"/>
              </a:rPr>
              <a:t>آگاهی یافتن از جدیدترین پیشرفت‌های علمی در تمامی زمینه‌ها</a:t>
            </a:r>
            <a:endParaRPr lang="en-US" dirty="0">
              <a:cs typeface="B Nazanin" panose="00000400000000000000" pitchFamily="2" charset="-78"/>
            </a:endParaRPr>
          </a:p>
          <a:p>
            <a:pPr marL="0" indent="0" algn="r" rtl="1">
              <a:buNone/>
            </a:pPr>
            <a:r>
              <a:rPr lang="fa-IR" dirty="0">
                <a:cs typeface="B Nazanin" panose="00000400000000000000" pitchFamily="2" charset="-78"/>
              </a:rPr>
              <a:t>• جستجوی ساده و پیشرفته</a:t>
            </a:r>
          </a:p>
          <a:p>
            <a:pPr marL="0" indent="0" algn="r" rtl="1">
              <a:buNone/>
            </a:pPr>
            <a:r>
              <a:rPr lang="fa-IR" dirty="0">
                <a:cs typeface="B Nazanin" panose="00000400000000000000" pitchFamily="2" charset="-78"/>
              </a:rPr>
              <a:t>• ذخیره منابع بازیابی شده</a:t>
            </a:r>
          </a:p>
          <a:p>
            <a:pPr marL="0" indent="0" algn="r" rtl="1">
              <a:buNone/>
            </a:pPr>
            <a:r>
              <a:rPr lang="fa-IR" dirty="0">
                <a:cs typeface="B Nazanin" panose="00000400000000000000" pitchFamily="2" charset="-78"/>
              </a:rPr>
              <a:t>• آلرت یا آگاهی‌رسانی</a:t>
            </a:r>
          </a:p>
          <a:p>
            <a:pPr marL="0" indent="0" algn="r" rtl="1">
              <a:buNone/>
            </a:pPr>
            <a:r>
              <a:rPr lang="fa-IR" dirty="0">
                <a:cs typeface="B Nazanin" panose="00000400000000000000" pitchFamily="2" charset="-78"/>
              </a:rPr>
              <a:t>• اعتبارسنجی مقالات و نویسندگان</a:t>
            </a:r>
          </a:p>
          <a:p>
            <a:pPr marL="0" indent="0" algn="r" rtl="1">
              <a:buNone/>
            </a:pPr>
            <a:r>
              <a:rPr lang="fa-IR" dirty="0">
                <a:cs typeface="B Nazanin" panose="00000400000000000000" pitchFamily="2" charset="-78"/>
              </a:rPr>
              <a:t>• بررسی خلاصه‌ای از وضعیت پژوهشی نویسندگان</a:t>
            </a:r>
          </a:p>
          <a:p>
            <a:pPr marL="0" indent="0" algn="r" rtl="1">
              <a:buNone/>
            </a:pPr>
            <a:r>
              <a:rPr lang="fa-IR" dirty="0">
                <a:cs typeface="B Nazanin" panose="00000400000000000000" pitchFamily="2" charset="-78"/>
              </a:rPr>
              <a:t>• ایجاد پروفایل شخصی برای نویسندگان</a:t>
            </a:r>
          </a:p>
          <a:p>
            <a:pPr marL="0" indent="0" algn="r" rtl="1">
              <a:buNone/>
            </a:pPr>
            <a:r>
              <a:rPr lang="fa-IR" dirty="0">
                <a:cs typeface="B Nazanin" panose="00000400000000000000" pitchFamily="2" charset="-78"/>
              </a:rPr>
              <a:t>• مشاهده مقالات خود اعم از فارسی و انگلیسی</a:t>
            </a:r>
          </a:p>
          <a:p>
            <a:pPr marL="0" indent="0" algn="r" rtl="1">
              <a:buNone/>
            </a:pPr>
            <a:r>
              <a:rPr lang="fa-IR" dirty="0">
                <a:cs typeface="B Nazanin" panose="00000400000000000000" pitchFamily="2" charset="-78"/>
              </a:rPr>
              <a:t>• ردیابی استنادات به مقالات خود</a:t>
            </a:r>
          </a:p>
          <a:p>
            <a:pPr marL="0" indent="0" algn="r" rtl="1">
              <a:buNone/>
            </a:pPr>
            <a:r>
              <a:rPr lang="fa-IR" dirty="0">
                <a:cs typeface="B Nazanin" panose="00000400000000000000" pitchFamily="2" charset="-78"/>
              </a:rPr>
              <a:t>• محاسبه </a:t>
            </a:r>
            <a:r>
              <a:rPr lang="en-US" dirty="0">
                <a:cs typeface="B Nazanin" panose="00000400000000000000" pitchFamily="2" charset="-78"/>
              </a:rPr>
              <a:t>H-Index </a:t>
            </a:r>
            <a:r>
              <a:rPr lang="fa-IR" dirty="0">
                <a:cs typeface="B Nazanin" panose="00000400000000000000" pitchFamily="2" charset="-78"/>
              </a:rPr>
              <a:t> بر اساس تعداد مقالات و استنادات و رسم نمودار مربوطه</a:t>
            </a:r>
            <a:endParaRPr lang="en-US" dirty="0">
              <a:cs typeface="B Nazanin" panose="00000400000000000000" pitchFamily="2" charset="-78"/>
            </a:endParaRPr>
          </a:p>
          <a:p>
            <a:pPr marL="0" indent="0" algn="r" rtl="1">
              <a:buNone/>
            </a:pPr>
            <a:endParaRPr lang="en-US" dirty="0">
              <a:cs typeface="B Nazanin" panose="00000400000000000000" pitchFamily="2" charset="-78"/>
            </a:endParaRPr>
          </a:p>
          <a:p>
            <a:pPr marL="0" indent="0" algn="r" rtl="1">
              <a:buNone/>
            </a:pPr>
            <a:endParaRPr lang="en-US" dirty="0">
              <a:cs typeface="B Nazanin" panose="00000400000000000000" pitchFamily="2" charset="-78"/>
            </a:endParaRPr>
          </a:p>
        </p:txBody>
      </p:sp>
      <p:sp>
        <p:nvSpPr>
          <p:cNvPr id="4" name="Content Placeholder 3"/>
          <p:cNvSpPr>
            <a:spLocks noGrp="1"/>
          </p:cNvSpPr>
          <p:nvPr>
            <p:ph sz="quarter" idx="14"/>
          </p:nvPr>
        </p:nvSpPr>
        <p:spPr>
          <a:xfrm>
            <a:off x="6127845" y="1501254"/>
            <a:ext cx="5149755" cy="5022376"/>
          </a:xfrm>
        </p:spPr>
        <p:txBody>
          <a:bodyPr>
            <a:normAutofit/>
          </a:bodyPr>
          <a:lstStyle/>
          <a:p>
            <a:pPr marL="0" indent="0" algn="r" rtl="1">
              <a:buNone/>
            </a:pPr>
            <a:r>
              <a:rPr lang="fa-IR" dirty="0">
                <a:cs typeface="B Nazanin" panose="00000400000000000000" pitchFamily="2" charset="-78"/>
              </a:rPr>
              <a:t>• جستجو در بین همه منابع علمی</a:t>
            </a:r>
          </a:p>
          <a:p>
            <a:pPr marL="0" indent="0" algn="r" rtl="1">
              <a:buNone/>
            </a:pPr>
            <a:r>
              <a:rPr lang="fa-IR" dirty="0">
                <a:cs typeface="B Nazanin" panose="00000400000000000000" pitchFamily="2" charset="-78"/>
              </a:rPr>
              <a:t>• جستجو مقالات بر اساس سال انتشار</a:t>
            </a:r>
          </a:p>
          <a:p>
            <a:pPr marL="0" indent="0" algn="r" rtl="1">
              <a:buNone/>
            </a:pPr>
            <a:r>
              <a:rPr lang="fa-IR" dirty="0">
                <a:cs typeface="B Nazanin" panose="00000400000000000000" pitchFamily="2" charset="-78"/>
              </a:rPr>
              <a:t>• مشاهده رفرنس‌های مقالات و جستجو بر اساس آن‌ها</a:t>
            </a:r>
          </a:p>
          <a:p>
            <a:pPr marL="0" indent="0" algn="r" rtl="1">
              <a:buNone/>
            </a:pPr>
            <a:r>
              <a:rPr lang="fa-IR" dirty="0">
                <a:cs typeface="B Nazanin" panose="00000400000000000000" pitchFamily="2" charset="-78"/>
              </a:rPr>
              <a:t>• مشاهده تعداد استنادات</a:t>
            </a:r>
          </a:p>
          <a:p>
            <a:pPr marL="0" indent="0" algn="r" rtl="1">
              <a:buNone/>
            </a:pPr>
            <a:r>
              <a:rPr lang="fa-IR" dirty="0">
                <a:cs typeface="B Nazanin" panose="00000400000000000000" pitchFamily="2" charset="-78"/>
              </a:rPr>
              <a:t>• پیدا کردن ورژن مختلف مقاله در اینترنت</a:t>
            </a:r>
          </a:p>
          <a:p>
            <a:pPr marL="0" indent="0" algn="r" rtl="1">
              <a:buNone/>
            </a:pPr>
            <a:r>
              <a:rPr lang="fa-IR" dirty="0">
                <a:cs typeface="B Nazanin" panose="00000400000000000000" pitchFamily="2" charset="-78"/>
              </a:rPr>
              <a:t>• یافتن فول تکست مدارک علمی در فضای وب</a:t>
            </a:r>
          </a:p>
          <a:p>
            <a:pPr marL="0" indent="0" algn="r" rtl="1">
              <a:buNone/>
            </a:pPr>
            <a:r>
              <a:rPr lang="fa-IR" dirty="0">
                <a:cs typeface="B Nazanin" panose="00000400000000000000" pitchFamily="2" charset="-78"/>
              </a:rPr>
              <a:t>• ارائه ارجاع قالب‌بندی شده مقاله در قالب مختلف</a:t>
            </a:r>
          </a:p>
          <a:p>
            <a:pPr marL="0" indent="0" algn="r" rtl="1">
              <a:buNone/>
            </a:pPr>
            <a:r>
              <a:rPr lang="fa-IR" dirty="0">
                <a:cs typeface="B Nazanin" panose="00000400000000000000" pitchFamily="2" charset="-78"/>
              </a:rPr>
              <a:t>• نمایش اطلاعات پژوهشگران و نویسندگان برتر</a:t>
            </a:r>
          </a:p>
          <a:p>
            <a:pPr marL="0" indent="0" algn="r" rtl="1">
              <a:buNone/>
            </a:pPr>
            <a:r>
              <a:rPr lang="fa-IR" dirty="0">
                <a:cs typeface="B Nazanin" panose="00000400000000000000" pitchFamily="2" charset="-78"/>
              </a:rPr>
              <a:t>• یافتن آثار مرتبط، نقل‌قول‌ها و ارجاعات، نویسندگان و انتشارات</a:t>
            </a:r>
          </a:p>
        </p:txBody>
      </p:sp>
    </p:spTree>
    <p:extLst>
      <p:ext uri="{BB962C8B-B14F-4D97-AF65-F5344CB8AC3E}">
        <p14:creationId xmlns:p14="http://schemas.microsoft.com/office/powerpoint/2010/main" val="3139183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1281721"/>
          </a:xfrm>
          <a:solidFill>
            <a:schemeClr val="accent5">
              <a:lumMod val="75000"/>
            </a:schemeClr>
          </a:solidFill>
        </p:spPr>
        <p:txBody>
          <a:bodyPr/>
          <a:lstStyle/>
          <a:p>
            <a:r>
              <a:rPr lang="fa-IR" dirty="0">
                <a:cs typeface="B Titr" panose="00000700000000000000" pitchFamily="2" charset="-78"/>
              </a:rPr>
              <a:t>انواع محتوا در گوگل اسکالر</a:t>
            </a:r>
            <a:endParaRPr lang="en-US" dirty="0">
              <a:cs typeface="B Titr" panose="00000700000000000000" pitchFamily="2" charset="-78"/>
            </a:endParaRPr>
          </a:p>
        </p:txBody>
      </p:sp>
      <p:sp>
        <p:nvSpPr>
          <p:cNvPr id="6" name="TextBox 5"/>
          <p:cNvSpPr txBox="1"/>
          <p:nvPr/>
        </p:nvSpPr>
        <p:spPr>
          <a:xfrm>
            <a:off x="913775" y="2361063"/>
            <a:ext cx="10250094" cy="3477875"/>
          </a:xfrm>
          <a:prstGeom prst="rect">
            <a:avLst/>
          </a:prstGeom>
          <a:noFill/>
        </p:spPr>
        <p:txBody>
          <a:bodyPr wrap="square" rtlCol="0">
            <a:spAutoFit/>
          </a:bodyPr>
          <a:lstStyle/>
          <a:p>
            <a:pPr algn="r" rtl="1"/>
            <a:r>
              <a:rPr lang="fa-IR" sz="2000" b="1" dirty="0">
                <a:solidFill>
                  <a:schemeClr val="accent1"/>
                </a:solidFill>
                <a:cs typeface="B Nazanin" panose="00000400000000000000" pitchFamily="2" charset="-78"/>
              </a:rPr>
              <a:t>مقالات نشریات علمی</a:t>
            </a:r>
            <a:r>
              <a:rPr lang="fa-IR" sz="2000" dirty="0">
                <a:cs typeface="B Nazanin" panose="00000400000000000000" pitchFamily="2" charset="-78"/>
              </a:rPr>
              <a:t>: مقالاتی که در نشریات علمی چاپ شده‌اند، که از مقالات نشریات علمی معتبر داوری گرفته، تا نشریات علمی نامعتبر و آرشیوهای قبل از چاپ متغیرند.</a:t>
            </a:r>
          </a:p>
          <a:p>
            <a:pPr algn="r" rtl="1"/>
            <a:r>
              <a:rPr lang="fa-IR" sz="2000" b="1" dirty="0">
                <a:solidFill>
                  <a:schemeClr val="accent5">
                    <a:lumMod val="75000"/>
                  </a:schemeClr>
                </a:solidFill>
                <a:cs typeface="B Nazanin" panose="00000400000000000000" pitchFamily="2" charset="-78"/>
              </a:rPr>
              <a:t>کتاب‌ها، </a:t>
            </a:r>
            <a:r>
              <a:rPr lang="fa-IR" sz="2000" b="1" dirty="0">
                <a:solidFill>
                  <a:schemeClr val="accent5">
                    <a:lumMod val="60000"/>
                    <a:lumOff val="40000"/>
                  </a:schemeClr>
                </a:solidFill>
                <a:cs typeface="B Nazanin" panose="00000400000000000000" pitchFamily="2" charset="-78"/>
              </a:rPr>
              <a:t>فصل‌های کتاب</a:t>
            </a:r>
            <a:r>
              <a:rPr lang="en-US" sz="2000" b="1" dirty="0">
                <a:solidFill>
                  <a:schemeClr val="accent5">
                    <a:lumMod val="60000"/>
                    <a:lumOff val="40000"/>
                  </a:schemeClr>
                </a:solidFill>
                <a:cs typeface="B Nazanin" panose="00000400000000000000" pitchFamily="2" charset="-78"/>
              </a:rPr>
              <a:t> </a:t>
            </a:r>
            <a:r>
              <a:rPr lang="fa-IR" sz="2000" b="1" dirty="0">
                <a:solidFill>
                  <a:schemeClr val="accent5">
                    <a:lumMod val="60000"/>
                    <a:lumOff val="40000"/>
                  </a:schemeClr>
                </a:solidFill>
                <a:cs typeface="B Nazanin" panose="00000400000000000000" pitchFamily="2" charset="-78"/>
              </a:rPr>
              <a:t>، </a:t>
            </a:r>
            <a:r>
              <a:rPr lang="fa-IR" sz="2000" b="1" dirty="0">
                <a:solidFill>
                  <a:schemeClr val="accent6">
                    <a:lumMod val="50000"/>
                  </a:schemeClr>
                </a:solidFill>
                <a:cs typeface="B Nazanin" panose="00000400000000000000" pitchFamily="2" charset="-78"/>
              </a:rPr>
              <a:t>بررسی‌های کتاب</a:t>
            </a:r>
            <a:r>
              <a:rPr lang="fa-IR" sz="2000" dirty="0">
                <a:cs typeface="B Nazanin" panose="00000400000000000000" pitchFamily="2" charset="-78"/>
              </a:rPr>
              <a:t>: لینک به نسخه محدود کتاب‌هایی که گوگل ارائه می‌‌کند.</a:t>
            </a:r>
          </a:p>
          <a:p>
            <a:pPr algn="r" rtl="1"/>
            <a:r>
              <a:rPr lang="fa-IR" sz="2000" b="1" dirty="0">
                <a:solidFill>
                  <a:srgbClr val="C00000"/>
                </a:solidFill>
                <a:cs typeface="B Nazanin" panose="00000400000000000000" pitchFamily="2" charset="-78"/>
              </a:rPr>
              <a:t>مجموعه مقالات کنفرانس‌ها</a:t>
            </a:r>
            <a:r>
              <a:rPr lang="fa-IR" sz="2000" dirty="0">
                <a:cs typeface="B Nazanin" panose="00000400000000000000" pitchFamily="2" charset="-78"/>
              </a:rPr>
              <a:t>: مقالاتی که به عنوان بخشی از کنفرانس نوشته شده‌اند، و معمولاً به عنوان بخشی از ارائه کنفرانس به کار می‌روند.</a:t>
            </a:r>
          </a:p>
          <a:p>
            <a:pPr algn="r" rtl="1"/>
            <a:r>
              <a:rPr lang="fa-IR" sz="2000" b="1" dirty="0">
                <a:solidFill>
                  <a:schemeClr val="accent2">
                    <a:lumMod val="75000"/>
                  </a:schemeClr>
                </a:solidFill>
                <a:cs typeface="B Nazanin" panose="00000400000000000000" pitchFamily="2" charset="-78"/>
              </a:rPr>
              <a:t>احکام قضایی</a:t>
            </a:r>
          </a:p>
          <a:p>
            <a:pPr algn="r" rtl="1"/>
            <a:r>
              <a:rPr lang="fa-IR" sz="2000" b="1" dirty="0">
                <a:solidFill>
                  <a:srgbClr val="002060"/>
                </a:solidFill>
                <a:cs typeface="B Nazanin" panose="00000400000000000000" pitchFamily="2" charset="-78"/>
              </a:rPr>
              <a:t>پتنت‌ها (گواهی‌های ثبت اختراع) </a:t>
            </a:r>
            <a:r>
              <a:rPr lang="fa-IR" sz="2000" dirty="0">
                <a:cs typeface="B Nazanin" panose="00000400000000000000" pitchFamily="2" charset="-78"/>
              </a:rPr>
              <a:t>: اگر این گزینه در تنظیمات جستجو انتخاب شده باشد، گوگل اسکولار فقط پتنت‌ها را جستجو می‌کند.</a:t>
            </a:r>
          </a:p>
          <a:p>
            <a:pPr algn="r" rtl="1"/>
            <a:r>
              <a:rPr lang="fa-IR" sz="2000" dirty="0">
                <a:cs typeface="B Nazanin" panose="00000400000000000000" pitchFamily="2" charset="-78"/>
              </a:rPr>
              <a:t>اطلاعات موجود در گوگل اسکالر توسط متخصصین کاتالوگ نمی‌شود. کیفیت فراداده‌ها به شدت وابسته به منبعی است که گوگل اسکالر از آن اطلاعات را به دست می‌آورد. نحوه جمع‌آوری و ایندکس اطلاعات در پایگاه‌های داده دانشگاهی، مثل</a:t>
            </a:r>
            <a:r>
              <a:rPr lang="en-US" sz="2000" dirty="0">
                <a:cs typeface="B Nazanin" panose="00000400000000000000" pitchFamily="2" charset="-78"/>
              </a:rPr>
              <a:t>Scopus </a:t>
            </a:r>
            <a:r>
              <a:rPr lang="fa-IR" sz="2000" dirty="0">
                <a:cs typeface="B Nazanin" panose="00000400000000000000" pitchFamily="2" charset="-78"/>
              </a:rPr>
              <a:t> یا </a:t>
            </a:r>
            <a:r>
              <a:rPr lang="en-US" sz="2000" dirty="0">
                <a:cs typeface="B Nazanin" panose="00000400000000000000" pitchFamily="2" charset="-78"/>
              </a:rPr>
              <a:t>Web of Science، </a:t>
            </a:r>
            <a:r>
              <a:rPr lang="fa-IR" sz="2000" dirty="0">
                <a:cs typeface="B Nazanin" panose="00000400000000000000" pitchFamily="2" charset="-78"/>
              </a:rPr>
              <a:t>فرایندی کاملاً‌ متفاوت است.</a:t>
            </a:r>
          </a:p>
        </p:txBody>
      </p:sp>
    </p:spTree>
    <p:extLst>
      <p:ext uri="{BB962C8B-B14F-4D97-AF65-F5344CB8AC3E}">
        <p14:creationId xmlns:p14="http://schemas.microsoft.com/office/powerpoint/2010/main" val="1416641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5469" y="618517"/>
            <a:ext cx="10172757" cy="1333113"/>
          </a:xfrm>
          <a:solidFill>
            <a:schemeClr val="bg2">
              <a:lumMod val="90000"/>
            </a:schemeClr>
          </a:solidFill>
        </p:spPr>
        <p:txBody>
          <a:bodyPr/>
          <a:lstStyle/>
          <a:p>
            <a:r>
              <a:rPr lang="fa-IR" dirty="0">
                <a:latin typeface=" b titr"/>
                <a:cs typeface="B Titr" panose="00000700000000000000" pitchFamily="2" charset="-78"/>
              </a:rPr>
              <a:t>پروفایل نویسندگان در گوگل اسکالر</a:t>
            </a:r>
            <a:endParaRPr lang="en-US" dirty="0">
              <a:latin typeface=" b titr"/>
              <a:cs typeface="B Titr" panose="00000700000000000000" pitchFamily="2" charset="-78"/>
            </a:endParaRPr>
          </a:p>
        </p:txBody>
      </p:sp>
      <p:sp>
        <p:nvSpPr>
          <p:cNvPr id="3" name="Content Placeholder 2"/>
          <p:cNvSpPr>
            <a:spLocks noGrp="1"/>
          </p:cNvSpPr>
          <p:nvPr>
            <p:ph sz="quarter" idx="13"/>
          </p:nvPr>
        </p:nvSpPr>
        <p:spPr>
          <a:xfrm>
            <a:off x="913774" y="2088108"/>
            <a:ext cx="10363826" cy="4421874"/>
          </a:xfrm>
        </p:spPr>
        <p:txBody>
          <a:bodyPr>
            <a:normAutofit/>
          </a:bodyPr>
          <a:lstStyle/>
          <a:p>
            <a:pPr algn="just" rtl="1"/>
            <a:r>
              <a:rPr lang="fa-IR" dirty="0">
                <a:cs typeface="B Nazanin" panose="00000400000000000000" pitchFamily="2" charset="-78"/>
              </a:rPr>
              <a:t>از طریق ایجاد پروفایل عمومی امکان مشاهده </a:t>
            </a:r>
            <a:r>
              <a:rPr lang="fa-IR" dirty="0">
                <a:solidFill>
                  <a:srgbClr val="FF0000"/>
                </a:solidFill>
                <a:cs typeface="B Nazanin" panose="00000400000000000000" pitchFamily="2" charset="-78"/>
              </a:rPr>
              <a:t>مشخصات هر نویسنده </a:t>
            </a:r>
            <a:r>
              <a:rPr lang="fa-IR" dirty="0">
                <a:cs typeface="B Nazanin" panose="00000400000000000000" pitchFamily="2" charset="-78"/>
              </a:rPr>
              <a:t>در نتایج جستجوی گوگل اسکالر وجود دارد. رزومه علمی و آموزشی و همچنین </a:t>
            </a:r>
            <a:r>
              <a:rPr lang="fa-IR" dirty="0">
                <a:solidFill>
                  <a:schemeClr val="accent1">
                    <a:lumMod val="75000"/>
                  </a:schemeClr>
                </a:solidFill>
                <a:cs typeface="B Nazanin" panose="00000400000000000000" pitchFamily="2" charset="-78"/>
              </a:rPr>
              <a:t>همه پژوهش‌های </a:t>
            </a:r>
            <a:r>
              <a:rPr lang="fa-IR" dirty="0">
                <a:cs typeface="B Nazanin" panose="00000400000000000000" pitchFamily="2" charset="-78"/>
              </a:rPr>
              <a:t>آن نویسنده، همه به‌وسیله این صفحه شخصی قابل جستجو و مشاهده است. از همه مهم‌تر اینکه حتی اگر محققی چندین مقاله نوشته باشد و اسمش با نویسندگان دیگر مشابه باشد، باز هم به‌آسانی می‌توان اثرش را پیدا کرد.</a:t>
            </a:r>
          </a:p>
          <a:p>
            <a:pPr algn="just" rtl="1"/>
            <a:r>
              <a:rPr lang="fa-IR" dirty="0">
                <a:cs typeface="B Nazanin" panose="00000400000000000000" pitchFamily="2" charset="-78"/>
              </a:rPr>
              <a:t>با در اختیار داشتن این پروفایل عمومی، </a:t>
            </a:r>
          </a:p>
          <a:p>
            <a:pPr lvl="1" algn="just" rtl="1"/>
            <a:r>
              <a:rPr lang="fa-IR" dirty="0">
                <a:solidFill>
                  <a:srgbClr val="FF0000"/>
                </a:solidFill>
                <a:cs typeface="B Nazanin" panose="00000400000000000000" pitchFamily="2" charset="-78"/>
              </a:rPr>
              <a:t>مقالات منتشرشده توسط پژوهشگر</a:t>
            </a:r>
            <a:endParaRPr lang="fa-IR" dirty="0">
              <a:cs typeface="B Nazanin" panose="00000400000000000000" pitchFamily="2" charset="-78"/>
            </a:endParaRPr>
          </a:p>
          <a:p>
            <a:pPr lvl="1" algn="just" rtl="1"/>
            <a:r>
              <a:rPr lang="fa-IR" dirty="0">
                <a:solidFill>
                  <a:schemeClr val="tx2">
                    <a:lumMod val="75000"/>
                  </a:schemeClr>
                </a:solidFill>
                <a:cs typeface="B Nazanin" panose="00000400000000000000" pitchFamily="2" charset="-78"/>
              </a:rPr>
              <a:t>تعداد استنادهای دریافتی هر پژوهشگر به تفکیک سال‌های مختلف و هر یک از مقالات</a:t>
            </a:r>
            <a:endParaRPr lang="fa-IR" dirty="0">
              <a:cs typeface="B Nazanin" panose="00000400000000000000" pitchFamily="2" charset="-78"/>
            </a:endParaRPr>
          </a:p>
          <a:p>
            <a:pPr lvl="1" algn="just" rtl="1"/>
            <a:r>
              <a:rPr lang="fa-IR" dirty="0">
                <a:solidFill>
                  <a:schemeClr val="accent6">
                    <a:lumMod val="75000"/>
                  </a:schemeClr>
                </a:solidFill>
                <a:cs typeface="B Nazanin" panose="00000400000000000000" pitchFamily="2" charset="-78"/>
              </a:rPr>
              <a:t>شاخص‌های </a:t>
            </a:r>
            <a:r>
              <a:rPr lang="en-US" dirty="0">
                <a:solidFill>
                  <a:schemeClr val="accent6">
                    <a:lumMod val="75000"/>
                  </a:schemeClr>
                </a:solidFill>
                <a:cs typeface="B Nazanin" panose="00000400000000000000" pitchFamily="2" charset="-78"/>
              </a:rPr>
              <a:t>h-index </a:t>
            </a:r>
            <a:r>
              <a:rPr lang="fa-IR" dirty="0">
                <a:solidFill>
                  <a:schemeClr val="accent6">
                    <a:lumMod val="75000"/>
                  </a:schemeClr>
                </a:solidFill>
                <a:cs typeface="B Nazanin" panose="00000400000000000000" pitchFamily="2" charset="-78"/>
              </a:rPr>
              <a:t>و </a:t>
            </a:r>
            <a:r>
              <a:rPr lang="en-US" dirty="0">
                <a:solidFill>
                  <a:schemeClr val="accent6">
                    <a:lumMod val="75000"/>
                  </a:schemeClr>
                </a:solidFill>
                <a:cs typeface="B Nazanin" panose="00000400000000000000" pitchFamily="2" charset="-78"/>
              </a:rPr>
              <a:t>i10-index </a:t>
            </a:r>
            <a:r>
              <a:rPr lang="fa-IR" dirty="0">
                <a:solidFill>
                  <a:schemeClr val="accent6">
                    <a:lumMod val="75000"/>
                  </a:schemeClr>
                </a:solidFill>
                <a:cs typeface="B Nazanin" panose="00000400000000000000" pitchFamily="2" charset="-78"/>
              </a:rPr>
              <a:t> پژوهشگر</a:t>
            </a:r>
            <a:endParaRPr lang="fa-IR" dirty="0">
              <a:cs typeface="B Nazanin" panose="00000400000000000000" pitchFamily="2" charset="-78"/>
            </a:endParaRPr>
          </a:p>
          <a:p>
            <a:pPr lvl="1" algn="just" rtl="1"/>
            <a:r>
              <a:rPr lang="fa-IR" dirty="0">
                <a:cs typeface="B Nazanin" panose="00000400000000000000" pitchFamily="2" charset="-78"/>
              </a:rPr>
              <a:t>«</a:t>
            </a:r>
            <a:r>
              <a:rPr lang="fa-IR" dirty="0">
                <a:solidFill>
                  <a:srgbClr val="00B0F0"/>
                </a:solidFill>
                <a:cs typeface="B Nazanin" panose="00000400000000000000" pitchFamily="2" charset="-78"/>
              </a:rPr>
              <a:t>همکاران پژوهشی پژوهشگر</a:t>
            </a:r>
            <a:r>
              <a:rPr lang="fa-IR" dirty="0">
                <a:cs typeface="B Nazanin" panose="00000400000000000000" pitchFamily="2" charset="-78"/>
              </a:rPr>
              <a:t>» قابل مشاهده بوده </a:t>
            </a:r>
          </a:p>
          <a:p>
            <a:pPr lvl="1" algn="just" rtl="1"/>
            <a:r>
              <a:rPr lang="fa-IR" dirty="0">
                <a:cs typeface="B Nazanin" panose="00000400000000000000" pitchFamily="2" charset="-78"/>
              </a:rPr>
              <a:t>و امکان «</a:t>
            </a:r>
            <a:r>
              <a:rPr lang="fa-IR" dirty="0">
                <a:solidFill>
                  <a:schemeClr val="accent3">
                    <a:lumMod val="50000"/>
                  </a:schemeClr>
                </a:solidFill>
                <a:cs typeface="B Nazanin" panose="00000400000000000000" pitchFamily="2" charset="-78"/>
              </a:rPr>
              <a:t>دنبال کردن فعالیت‌های پژوهشگر</a:t>
            </a:r>
            <a:r>
              <a:rPr lang="fa-IR" dirty="0">
                <a:cs typeface="B Nazanin" panose="00000400000000000000" pitchFamily="2" charset="-78"/>
              </a:rPr>
              <a:t>» و همچنین «ایجاد کتابخانه شخصی» فراهم می‌گردد.</a:t>
            </a:r>
          </a:p>
          <a:p>
            <a:pPr algn="just" rtl="1"/>
            <a:endParaRPr lang="en-US" dirty="0"/>
          </a:p>
        </p:txBody>
      </p:sp>
    </p:spTree>
    <p:extLst>
      <p:ext uri="{BB962C8B-B14F-4D97-AF65-F5344CB8AC3E}">
        <p14:creationId xmlns:p14="http://schemas.microsoft.com/office/powerpoint/2010/main" val="10196163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1360408"/>
          </a:xfrm>
          <a:solidFill>
            <a:schemeClr val="bg1">
              <a:lumMod val="85000"/>
            </a:schemeClr>
          </a:solidFill>
        </p:spPr>
        <p:txBody>
          <a:bodyPr/>
          <a:lstStyle/>
          <a:p>
            <a:r>
              <a:rPr lang="fa-IR" dirty="0">
                <a:cs typeface="B Titr" panose="00000700000000000000" pitchFamily="2" charset="-78"/>
              </a:rPr>
              <a:t>کتابخانه شخصی در گوگل اسکالر</a:t>
            </a: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r" rtl="1"/>
            <a:r>
              <a:rPr lang="fa-IR" sz="2400" dirty="0">
                <a:cs typeface="B Nazanin" panose="00000400000000000000" pitchFamily="2" charset="-78"/>
              </a:rPr>
              <a:t>همه نتایج جستجو شامل دکمه «ذخیره» در انتهای ردیف پایین لینک‌ها، با کلیک روی این گزینه به «کتابخانه من» یا </a:t>
            </a:r>
            <a:r>
              <a:rPr lang="en-US" sz="2400" dirty="0">
                <a:cs typeface="B Nazanin" panose="00000400000000000000" pitchFamily="2" charset="-78"/>
              </a:rPr>
              <a:t>My Library</a:t>
            </a:r>
            <a:r>
              <a:rPr lang="fa-IR" sz="2400" dirty="0">
                <a:cs typeface="B Nazanin" panose="00000400000000000000" pitchFamily="2" charset="-78"/>
              </a:rPr>
              <a:t> </a:t>
            </a:r>
            <a:r>
              <a:rPr lang="en-US" sz="2400" dirty="0">
                <a:cs typeface="B Nazanin" panose="00000400000000000000" pitchFamily="2" charset="-78"/>
              </a:rPr>
              <a:t> </a:t>
            </a:r>
            <a:r>
              <a:rPr lang="fa-IR" sz="2400" dirty="0">
                <a:cs typeface="B Nazanin" panose="00000400000000000000" pitchFamily="2" charset="-78"/>
              </a:rPr>
              <a:t>اضافه می‌شوند.</a:t>
            </a:r>
            <a:endParaRPr lang="en-US" sz="2400" dirty="0">
              <a:cs typeface="B Nazanin" panose="00000400000000000000" pitchFamily="2" charset="-78"/>
            </a:endParaRPr>
          </a:p>
          <a:p>
            <a:pPr algn="r" rtl="1"/>
            <a:r>
              <a:rPr lang="fa-IR" sz="2400" dirty="0">
                <a:cs typeface="B Nazanin" panose="00000400000000000000" pitchFamily="2" charset="-78"/>
              </a:rPr>
              <a:t>این ویژگی ابزاری ساده است برای </a:t>
            </a:r>
            <a:r>
              <a:rPr lang="fa-IR" sz="2400" dirty="0">
                <a:solidFill>
                  <a:schemeClr val="accent1">
                    <a:lumMod val="75000"/>
                  </a:schemeClr>
                </a:solidFill>
                <a:cs typeface="B Nazanin" panose="00000400000000000000" pitchFamily="2" charset="-78"/>
              </a:rPr>
              <a:t>پیگیری</a:t>
            </a:r>
            <a:r>
              <a:rPr lang="fa-IR" sz="2400" dirty="0">
                <a:cs typeface="B Nazanin" panose="00000400000000000000" pitchFamily="2" charset="-78"/>
              </a:rPr>
              <a:t> و </a:t>
            </a:r>
            <a:r>
              <a:rPr lang="fa-IR" sz="2400" dirty="0">
                <a:solidFill>
                  <a:srgbClr val="FF0000"/>
                </a:solidFill>
                <a:cs typeface="B Nazanin" panose="00000400000000000000" pitchFamily="2" charset="-78"/>
              </a:rPr>
              <a:t>سازمان‌دهی و نشان کردن </a:t>
            </a:r>
            <a:r>
              <a:rPr lang="fa-IR" sz="2400" dirty="0">
                <a:cs typeface="B Nazanin" panose="00000400000000000000" pitchFamily="2" charset="-78"/>
              </a:rPr>
              <a:t>مقالاتی که می‌خواهید بعداً بخوانید.</a:t>
            </a:r>
          </a:p>
          <a:p>
            <a:pPr algn="r" rtl="1"/>
            <a:r>
              <a:rPr lang="fa-IR" sz="2400" dirty="0">
                <a:cs typeface="B Nazanin" panose="00000400000000000000" pitchFamily="2" charset="-78"/>
              </a:rPr>
              <a:t>امکان </a:t>
            </a:r>
            <a:r>
              <a:rPr lang="fa-IR" sz="2400" dirty="0">
                <a:solidFill>
                  <a:schemeClr val="accent6">
                    <a:lumMod val="75000"/>
                  </a:schemeClr>
                </a:solidFill>
                <a:cs typeface="B Nazanin" panose="00000400000000000000" pitchFamily="2" charset="-78"/>
              </a:rPr>
              <a:t>برچسب گذاری </a:t>
            </a:r>
            <a:r>
              <a:rPr lang="fa-IR" sz="2400" dirty="0">
                <a:cs typeface="B Nazanin" panose="00000400000000000000" pitchFamily="2" charset="-78"/>
              </a:rPr>
              <a:t>و دسته بندی رکوردها  در کتابخانه من وجود دارد.</a:t>
            </a:r>
          </a:p>
          <a:p>
            <a:pPr algn="r" rtl="1"/>
            <a:r>
              <a:rPr lang="fa-IR" sz="2400" dirty="0">
                <a:cs typeface="B Nazanin" panose="00000400000000000000" pitchFamily="2" charset="-78"/>
              </a:rPr>
              <a:t>امکان </a:t>
            </a:r>
            <a:r>
              <a:rPr lang="fa-IR" sz="2400" dirty="0">
                <a:solidFill>
                  <a:schemeClr val="accent5">
                    <a:lumMod val="75000"/>
                  </a:schemeClr>
                </a:solidFill>
                <a:cs typeface="B Nazanin" panose="00000400000000000000" pitchFamily="2" charset="-78"/>
              </a:rPr>
              <a:t>گرفتن خروجی </a:t>
            </a:r>
            <a:r>
              <a:rPr lang="fa-IR" sz="2400" dirty="0">
                <a:cs typeface="B Nazanin" panose="00000400000000000000" pitchFamily="2" charset="-78"/>
              </a:rPr>
              <a:t>در فرمت های مختلف جهت استفاده در نرم‌افزارهای مدیریت استناد نیز وجود دارد.</a:t>
            </a:r>
          </a:p>
          <a:p>
            <a:pPr algn="r" rtl="1"/>
            <a:endParaRPr lang="en-US" sz="2400" dirty="0">
              <a:cs typeface="B Nazanin" panose="00000400000000000000" pitchFamily="2" charset="-78"/>
            </a:endParaRPr>
          </a:p>
        </p:txBody>
      </p:sp>
    </p:spTree>
    <p:extLst>
      <p:ext uri="{BB962C8B-B14F-4D97-AF65-F5344CB8AC3E}">
        <p14:creationId xmlns:p14="http://schemas.microsoft.com/office/powerpoint/2010/main" val="418807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6">
              <a:lumMod val="20000"/>
              <a:lumOff val="80000"/>
            </a:schemeClr>
          </a:solidFill>
        </p:spPr>
        <p:txBody>
          <a:bodyPr/>
          <a:lstStyle/>
          <a:p>
            <a:r>
              <a:rPr lang="en-US" dirty="0" err="1"/>
              <a:t>aLERT</a:t>
            </a:r>
            <a:endParaRPr lang="en-US" dirty="0"/>
          </a:p>
        </p:txBody>
      </p:sp>
      <p:sp>
        <p:nvSpPr>
          <p:cNvPr id="3" name="Content Placeholder 2"/>
          <p:cNvSpPr>
            <a:spLocks noGrp="1"/>
          </p:cNvSpPr>
          <p:nvPr>
            <p:ph sz="quarter" idx="13"/>
          </p:nvPr>
        </p:nvSpPr>
        <p:spPr/>
        <p:txBody>
          <a:bodyPr/>
          <a:lstStyle/>
          <a:p>
            <a:pPr algn="r" rtl="1"/>
            <a:r>
              <a:rPr lang="en-US" cap="none" dirty="0">
                <a:cs typeface="B Nazanin" panose="00000400000000000000" pitchFamily="2" charset="-78"/>
              </a:rPr>
              <a:t>Alert</a:t>
            </a:r>
            <a:r>
              <a:rPr lang="fa-IR" cap="none" dirty="0">
                <a:cs typeface="B Nazanin" panose="00000400000000000000" pitchFamily="2" charset="-78"/>
              </a:rPr>
              <a:t> </a:t>
            </a:r>
            <a:r>
              <a:rPr lang="fa-IR" dirty="0">
                <a:cs typeface="B Nazanin" panose="00000400000000000000" pitchFamily="2" charset="-78"/>
              </a:rPr>
              <a:t>امکانی است که پایگاه در اختیار کاربر قرار می‌دهد و هر رکوردی که در آینده با </a:t>
            </a:r>
            <a:r>
              <a:rPr lang="fa-IR" dirty="0">
                <a:solidFill>
                  <a:srgbClr val="00B0F0"/>
                </a:solidFill>
                <a:cs typeface="B Nazanin" panose="00000400000000000000" pitchFamily="2" charset="-78"/>
              </a:rPr>
              <a:t>فرمول جستجوی</a:t>
            </a:r>
            <a:r>
              <a:rPr lang="fa-IR" dirty="0">
                <a:cs typeface="B Nazanin" panose="00000400000000000000" pitchFamily="2" charset="-78"/>
              </a:rPr>
              <a:t> مورد نظر به پایگاه اضافه شد را به کاربر از طریق ایمیل اطلاع‌رسانی می‌کند</a:t>
            </a:r>
            <a:r>
              <a:rPr lang="en-US" dirty="0">
                <a:cs typeface="B Nazanin" panose="00000400000000000000" pitchFamily="2" charset="-78"/>
              </a:rPr>
              <a:t>.</a:t>
            </a:r>
            <a:endParaRPr lang="fa-IR" dirty="0">
              <a:cs typeface="B Nazanin" panose="00000400000000000000" pitchFamily="2" charset="-78"/>
            </a:endParaRPr>
          </a:p>
          <a:p>
            <a:pPr algn="r" rtl="1"/>
            <a:r>
              <a:rPr lang="fa-IR" dirty="0">
                <a:cs typeface="B Nazanin" panose="00000400000000000000" pitchFamily="2" charset="-78"/>
              </a:rPr>
              <a:t>امکان تنظیم الرت برای </a:t>
            </a:r>
            <a:r>
              <a:rPr lang="fa-IR" dirty="0">
                <a:solidFill>
                  <a:schemeClr val="accent3"/>
                </a:solidFill>
                <a:cs typeface="B Nazanin" panose="00000400000000000000" pitchFamily="2" charset="-78"/>
              </a:rPr>
              <a:t>استنادات دریافتی مقاله  </a:t>
            </a:r>
            <a:r>
              <a:rPr lang="fa-IR" dirty="0">
                <a:cs typeface="B Nazanin" panose="00000400000000000000" pitchFamily="2" charset="-78"/>
              </a:rPr>
              <a:t>و </a:t>
            </a:r>
            <a:r>
              <a:rPr lang="fa-IR" dirty="0">
                <a:solidFill>
                  <a:srgbClr val="FF0000"/>
                </a:solidFill>
                <a:cs typeface="B Nazanin" panose="00000400000000000000" pitchFamily="2" charset="-78"/>
              </a:rPr>
              <a:t>انتشارات یک پروفایل </a:t>
            </a:r>
            <a:r>
              <a:rPr lang="fa-IR" dirty="0">
                <a:cs typeface="B Nazanin" panose="00000400000000000000" pitchFamily="2" charset="-78"/>
              </a:rPr>
              <a:t>نیز وجود دارد.</a:t>
            </a:r>
          </a:p>
          <a:p>
            <a:pPr marL="0" indent="0" algn="r" rtl="1">
              <a:buNone/>
            </a:pPr>
            <a:endParaRPr lang="en-US" dirty="0"/>
          </a:p>
        </p:txBody>
      </p:sp>
    </p:spTree>
    <p:extLst>
      <p:ext uri="{BB962C8B-B14F-4D97-AF65-F5344CB8AC3E}">
        <p14:creationId xmlns:p14="http://schemas.microsoft.com/office/powerpoint/2010/main" val="29266821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355" y="354843"/>
            <a:ext cx="10090245" cy="887103"/>
          </a:xfrm>
          <a:solidFill>
            <a:schemeClr val="accent1">
              <a:lumMod val="20000"/>
              <a:lumOff val="80000"/>
            </a:schemeClr>
          </a:solidFill>
        </p:spPr>
        <p:txBody>
          <a:bodyPr/>
          <a:lstStyle/>
          <a:p>
            <a:r>
              <a:rPr lang="fa-IR" dirty="0">
                <a:cs typeface="B Titr" panose="00000700000000000000" pitchFamily="2" charset="-78"/>
              </a:rPr>
              <a:t>نکات جستجو در گوگل اسکالر</a:t>
            </a:r>
            <a:endParaRPr lang="en-US" dirty="0">
              <a:cs typeface="B Titr" panose="00000700000000000000" pitchFamily="2" charset="-78"/>
            </a:endParaRPr>
          </a:p>
        </p:txBody>
      </p:sp>
      <p:sp>
        <p:nvSpPr>
          <p:cNvPr id="3" name="Content Placeholder 2"/>
          <p:cNvSpPr>
            <a:spLocks noGrp="1"/>
          </p:cNvSpPr>
          <p:nvPr>
            <p:ph sz="quarter" idx="13"/>
          </p:nvPr>
        </p:nvSpPr>
        <p:spPr>
          <a:xfrm>
            <a:off x="545910" y="1241947"/>
            <a:ext cx="10904562" cy="5336274"/>
          </a:xfrm>
        </p:spPr>
        <p:txBody>
          <a:bodyPr>
            <a:normAutofit fontScale="92500" lnSpcReduction="10000"/>
          </a:bodyPr>
          <a:lstStyle/>
          <a:p>
            <a:pPr algn="r" rtl="1"/>
            <a:r>
              <a:rPr lang="fa-IR" b="1" dirty="0">
                <a:cs typeface="B Nazanin" panose="00000400000000000000" pitchFamily="2" charset="-78"/>
              </a:rPr>
              <a:t>پیش‌فرض‌ها  </a:t>
            </a:r>
          </a:p>
          <a:p>
            <a:pPr algn="r" rtl="1"/>
            <a:r>
              <a:rPr lang="fa-IR" dirty="0">
                <a:cs typeface="B Nazanin" panose="00000400000000000000" pitchFamily="2" charset="-78"/>
              </a:rPr>
              <a:t>• بزرگ و کوچک بودن حروف کلیدواژه‌های جستجو حساس نیست.</a:t>
            </a:r>
            <a:br>
              <a:rPr lang="fa-IR" dirty="0">
                <a:cs typeface="B Nazanin" panose="00000400000000000000" pitchFamily="2" charset="-78"/>
              </a:rPr>
            </a:br>
            <a:r>
              <a:rPr lang="fa-IR" dirty="0">
                <a:cs typeface="B Nazanin" panose="00000400000000000000" pitchFamily="2" charset="-78"/>
              </a:rPr>
              <a:t>• کلیدواژه‌های جستجو با عملگر </a:t>
            </a:r>
            <a:r>
              <a:rPr lang="en-US" dirty="0">
                <a:cs typeface="B Nazanin" panose="00000400000000000000" pitchFamily="2" charset="-78"/>
              </a:rPr>
              <a:t>AND </a:t>
            </a:r>
            <a:r>
              <a:rPr lang="fa-IR" dirty="0">
                <a:cs typeface="B Nazanin" panose="00000400000000000000" pitchFamily="2" charset="-78"/>
              </a:rPr>
              <a:t> با یکدیگر ادغام می‌شوند.</a:t>
            </a:r>
            <a:br>
              <a:rPr lang="fa-IR" dirty="0">
                <a:cs typeface="B Nazanin" panose="00000400000000000000" pitchFamily="2" charset="-78"/>
              </a:rPr>
            </a:br>
            <a:r>
              <a:rPr lang="fa-IR" dirty="0">
                <a:cs typeface="B Nazanin" panose="00000400000000000000" pitchFamily="2" charset="-78"/>
              </a:rPr>
              <a:t>• فول تکست منابع پژوهشی برای یافتن نتایج جستجو می‌شوند.</a:t>
            </a:r>
          </a:p>
          <a:p>
            <a:pPr algn="r" rtl="1"/>
            <a:r>
              <a:rPr lang="fa-IR" b="1" dirty="0">
                <a:cs typeface="B Nazanin" panose="00000400000000000000" pitchFamily="2" charset="-78"/>
              </a:rPr>
              <a:t>برخی از ترفندهای کاربردی </a:t>
            </a:r>
          </a:p>
          <a:p>
            <a:pPr lvl="1" algn="r" rtl="1"/>
            <a:r>
              <a:rPr lang="fa-IR" dirty="0">
                <a:cs typeface="B Nazanin" panose="00000400000000000000" pitchFamily="2" charset="-78"/>
              </a:rPr>
              <a:t> عملگرهای </a:t>
            </a:r>
            <a:r>
              <a:rPr lang="en-US" dirty="0">
                <a:cs typeface="B Nazanin" panose="00000400000000000000" pitchFamily="2" charset="-78"/>
              </a:rPr>
              <a:t>AND</a:t>
            </a:r>
            <a:r>
              <a:rPr lang="fa-IR" dirty="0">
                <a:cs typeface="B Nazanin" panose="00000400000000000000" pitchFamily="2" charset="-78"/>
              </a:rPr>
              <a:t>، </a:t>
            </a:r>
            <a:r>
              <a:rPr lang="en-US" dirty="0">
                <a:cs typeface="B Nazanin" panose="00000400000000000000" pitchFamily="2" charset="-78"/>
              </a:rPr>
              <a:t>OR</a:t>
            </a:r>
            <a:r>
              <a:rPr lang="fa-IR" dirty="0">
                <a:cs typeface="B Nazanin" panose="00000400000000000000" pitchFamily="2" charset="-78"/>
              </a:rPr>
              <a:t> و</a:t>
            </a:r>
            <a:r>
              <a:rPr lang="en-US" dirty="0">
                <a:cs typeface="B Nazanin" panose="00000400000000000000" pitchFamily="2" charset="-78"/>
              </a:rPr>
              <a:t>NOT</a:t>
            </a:r>
            <a:r>
              <a:rPr lang="fa-IR" dirty="0">
                <a:cs typeface="B Nazanin" panose="00000400000000000000" pitchFamily="2" charset="-78"/>
              </a:rPr>
              <a:t> - جستجوی بولی </a:t>
            </a:r>
          </a:p>
          <a:p>
            <a:pPr lvl="1" algn="r" rtl="1"/>
            <a:r>
              <a:rPr lang="fa-IR" dirty="0">
                <a:cs typeface="B Nazanin" panose="00000400000000000000" pitchFamily="2" charset="-78"/>
              </a:rPr>
              <a:t>کاراکتر ~ بلافاصله قبل از کلیدواژه‌ها - جستجو به همراه کلمات مترادف</a:t>
            </a:r>
          </a:p>
          <a:p>
            <a:pPr lvl="1" algn="r" rtl="1"/>
            <a:r>
              <a:rPr lang="fa-IR" dirty="0">
                <a:cs typeface="B Nazanin" panose="00000400000000000000" pitchFamily="2" charset="-78"/>
              </a:rPr>
              <a:t> کاراکتر ” قبل و بعد از عبارت جستجو- جستجوی عبارتی</a:t>
            </a:r>
          </a:p>
          <a:p>
            <a:pPr lvl="1" algn="r" rtl="1"/>
            <a:r>
              <a:rPr lang="fa-IR" dirty="0">
                <a:cs typeface="B Nazanin" panose="00000400000000000000" pitchFamily="2" charset="-78"/>
              </a:rPr>
              <a:t> کاراکتر – بلافاصله قبل از کلمات جستجو، منابعی را که شامل عبارت مربوطه نشود را نشان می‌دهد (معادل عملگر </a:t>
            </a:r>
            <a:r>
              <a:rPr lang="en-US" dirty="0">
                <a:cs typeface="B Nazanin" panose="00000400000000000000" pitchFamily="2" charset="-78"/>
              </a:rPr>
              <a:t>NOT </a:t>
            </a:r>
            <a:r>
              <a:rPr lang="fa-IR" dirty="0">
                <a:cs typeface="B Nazanin" panose="00000400000000000000" pitchFamily="2" charset="-78"/>
              </a:rPr>
              <a:t>)</a:t>
            </a:r>
          </a:p>
          <a:p>
            <a:pPr lvl="1" algn="r" rtl="1"/>
            <a:r>
              <a:rPr lang="fa-IR" dirty="0">
                <a:cs typeface="B Nazanin" panose="00000400000000000000" pitchFamily="2" charset="-78"/>
              </a:rPr>
              <a:t> استفاده از کاراکتر + بلافاصله قبل از کلمات جستجو، منابعی را که شامل عبارت مربوطه شود را نشان می‌دهد (معادل عملگر </a:t>
            </a:r>
            <a:r>
              <a:rPr lang="en-US" dirty="0">
                <a:cs typeface="B Nazanin" panose="00000400000000000000" pitchFamily="2" charset="-78"/>
              </a:rPr>
              <a:t>AND</a:t>
            </a:r>
            <a:r>
              <a:rPr lang="fa-IR" dirty="0">
                <a:cs typeface="B Nazanin" panose="00000400000000000000" pitchFamily="2" charset="-78"/>
              </a:rPr>
              <a:t>)</a:t>
            </a:r>
            <a:endParaRPr lang="en-US" dirty="0">
              <a:cs typeface="B Nazanin" panose="00000400000000000000" pitchFamily="2" charset="-78"/>
            </a:endParaRPr>
          </a:p>
          <a:p>
            <a:pPr marL="457200" lvl="1" indent="0" algn="r" rtl="1">
              <a:buNone/>
            </a:pPr>
            <a:r>
              <a:rPr lang="fa-IR" dirty="0">
                <a:cs typeface="B Nazanin" panose="00000400000000000000" pitchFamily="2" charset="-78"/>
              </a:rPr>
              <a:t>• درج عبارت </a:t>
            </a:r>
            <a:r>
              <a:rPr lang="en-US" dirty="0" err="1">
                <a:cs typeface="B Nazanin" panose="00000400000000000000" pitchFamily="2" charset="-78"/>
              </a:rPr>
              <a:t>intitle</a:t>
            </a:r>
            <a:r>
              <a:rPr lang="en-US" dirty="0">
                <a:cs typeface="B Nazanin" panose="00000400000000000000" pitchFamily="2" charset="-78"/>
              </a:rPr>
              <a:t>: </a:t>
            </a:r>
            <a:r>
              <a:rPr lang="fa-IR" dirty="0">
                <a:cs typeface="B Nazanin" panose="00000400000000000000" pitchFamily="2" charset="-78"/>
              </a:rPr>
              <a:t> منابعی را که عبارت جستجو در عنوان آن آمده باشد را نشان خواهد داد.</a:t>
            </a:r>
            <a:br>
              <a:rPr lang="fa-IR" dirty="0">
                <a:cs typeface="B Nazanin" panose="00000400000000000000" pitchFamily="2" charset="-78"/>
              </a:rPr>
            </a:br>
            <a:r>
              <a:rPr lang="fa-IR" dirty="0">
                <a:cs typeface="B Nazanin" panose="00000400000000000000" pitchFamily="2" charset="-78"/>
              </a:rPr>
              <a:t>• درج عبارت </a:t>
            </a:r>
            <a:r>
              <a:rPr lang="en-US" dirty="0" err="1">
                <a:cs typeface="B Nazanin" panose="00000400000000000000" pitchFamily="2" charset="-78"/>
              </a:rPr>
              <a:t>intext</a:t>
            </a:r>
            <a:r>
              <a:rPr lang="en-US" dirty="0">
                <a:cs typeface="B Nazanin" panose="00000400000000000000" pitchFamily="2" charset="-78"/>
              </a:rPr>
              <a:t>: </a:t>
            </a:r>
            <a:r>
              <a:rPr lang="fa-IR" dirty="0">
                <a:cs typeface="B Nazanin" panose="00000400000000000000" pitchFamily="2" charset="-78"/>
              </a:rPr>
              <a:t> منابعی را که عبارت جستجو در متن آن مدرک آمده باشد را نشان می‌دهد.</a:t>
            </a:r>
            <a:br>
              <a:rPr lang="fa-IR" dirty="0">
                <a:cs typeface="B Nazanin" panose="00000400000000000000" pitchFamily="2" charset="-78"/>
              </a:rPr>
            </a:br>
            <a:r>
              <a:rPr lang="fa-IR" dirty="0">
                <a:cs typeface="B Nazanin" panose="00000400000000000000" pitchFamily="2" charset="-78"/>
              </a:rPr>
              <a:t>• درج عبارت </a:t>
            </a:r>
            <a:r>
              <a:rPr lang="en-US" dirty="0" err="1">
                <a:cs typeface="B Nazanin" panose="00000400000000000000" pitchFamily="2" charset="-78"/>
              </a:rPr>
              <a:t>allintitle</a:t>
            </a:r>
            <a:r>
              <a:rPr lang="en-US" dirty="0">
                <a:cs typeface="B Nazanin" panose="00000400000000000000" pitchFamily="2" charset="-78"/>
              </a:rPr>
              <a:t>: </a:t>
            </a:r>
            <a:r>
              <a:rPr lang="fa-IR" dirty="0">
                <a:cs typeface="B Nazanin" panose="00000400000000000000" pitchFamily="2" charset="-78"/>
              </a:rPr>
              <a:t> منابعی را که تمام عبارات جستجو در عنوان آن آمده باشند را نشان خواهد داد.</a:t>
            </a:r>
            <a:br>
              <a:rPr lang="fa-IR" dirty="0">
                <a:cs typeface="B Nazanin" panose="00000400000000000000" pitchFamily="2" charset="-78"/>
              </a:rPr>
            </a:br>
            <a:r>
              <a:rPr lang="fa-IR" dirty="0">
                <a:cs typeface="B Nazanin" panose="00000400000000000000" pitchFamily="2" charset="-78"/>
              </a:rPr>
              <a:t>• درج عبارت </a:t>
            </a:r>
            <a:r>
              <a:rPr lang="en-US" dirty="0" err="1">
                <a:cs typeface="B Nazanin" panose="00000400000000000000" pitchFamily="2" charset="-78"/>
              </a:rPr>
              <a:t>allintext</a:t>
            </a:r>
            <a:r>
              <a:rPr lang="en-US" dirty="0">
                <a:cs typeface="B Nazanin" panose="00000400000000000000" pitchFamily="2" charset="-78"/>
              </a:rPr>
              <a:t>: </a:t>
            </a:r>
            <a:r>
              <a:rPr lang="fa-IR" dirty="0">
                <a:cs typeface="B Nazanin" panose="00000400000000000000" pitchFamily="2" charset="-78"/>
              </a:rPr>
              <a:t> منابعی را که تمام عبارات جستجو در متن آن مدرک آمده باشند را نشان می‌دهد.</a:t>
            </a:r>
            <a:br>
              <a:rPr lang="fa-IR" dirty="0">
                <a:cs typeface="B Nazanin" panose="00000400000000000000" pitchFamily="2" charset="-78"/>
              </a:rPr>
            </a:br>
            <a:r>
              <a:rPr lang="fa-IR" dirty="0">
                <a:cs typeface="B Nazanin" panose="00000400000000000000" pitchFamily="2" charset="-78"/>
              </a:rPr>
              <a:t>• درج عبارت </a:t>
            </a:r>
            <a:r>
              <a:rPr lang="en-US" dirty="0">
                <a:cs typeface="B Nazanin" panose="00000400000000000000" pitchFamily="2" charset="-78"/>
              </a:rPr>
              <a:t>author: </a:t>
            </a:r>
            <a:r>
              <a:rPr lang="fa-IR" dirty="0">
                <a:cs typeface="B Nazanin" panose="00000400000000000000" pitchFamily="2" charset="-78"/>
              </a:rPr>
              <a:t> منابعی را که عبارت جستجو در نام نویسنده آن آمده باشد را نمایش می‌دهد.</a:t>
            </a:r>
          </a:p>
          <a:p>
            <a:pPr marL="0" indent="0" algn="r" rtl="1">
              <a:buNone/>
            </a:pPr>
            <a:endParaRPr lang="en-US" dirty="0">
              <a:cs typeface="B Nazanin" panose="00000400000000000000" pitchFamily="2" charset="-78"/>
            </a:endParaRPr>
          </a:p>
        </p:txBody>
      </p:sp>
    </p:spTree>
    <p:extLst>
      <p:ext uri="{BB962C8B-B14F-4D97-AF65-F5344CB8AC3E}">
        <p14:creationId xmlns:p14="http://schemas.microsoft.com/office/powerpoint/2010/main" val="29296877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4FC8132-058A-43CD-824F-618B1C165559}"/>
              </a:ext>
            </a:extLst>
          </p:cNvPr>
          <p:cNvSpPr>
            <a:spLocks noGrp="1"/>
          </p:cNvSpPr>
          <p:nvPr>
            <p:ph type="title"/>
          </p:nvPr>
        </p:nvSpPr>
        <p:spPr>
          <a:xfrm>
            <a:off x="6055035" y="618517"/>
            <a:ext cx="5223191" cy="1062365"/>
          </a:xfrm>
        </p:spPr>
        <p:txBody>
          <a:bodyPr/>
          <a:lstStyle/>
          <a:p>
            <a:r>
              <a:rPr lang="fa-IR" dirty="0">
                <a:cs typeface="B Titr" panose="00000700000000000000" pitchFamily="2" charset="-78"/>
              </a:rPr>
              <a:t>جستجو در گوگل اسکالر</a:t>
            </a:r>
            <a:endParaRPr lang="en-US" dirty="0">
              <a:cs typeface="B Titr" panose="00000700000000000000" pitchFamily="2" charset="-78"/>
            </a:endParaRPr>
          </a:p>
        </p:txBody>
      </p:sp>
      <p:sp>
        <p:nvSpPr>
          <p:cNvPr id="5" name="Content Placeholder 4">
            <a:extLst>
              <a:ext uri="{FF2B5EF4-FFF2-40B4-BE49-F238E27FC236}">
                <a16:creationId xmlns:a16="http://schemas.microsoft.com/office/drawing/2014/main" id="{F3E9755A-E0CB-47F1-A467-0CC30FD15C86}"/>
              </a:ext>
            </a:extLst>
          </p:cNvPr>
          <p:cNvSpPr>
            <a:spLocks noGrp="1"/>
          </p:cNvSpPr>
          <p:nvPr>
            <p:ph sz="quarter" idx="13"/>
          </p:nvPr>
        </p:nvSpPr>
        <p:spPr>
          <a:xfrm>
            <a:off x="6615953" y="1909483"/>
            <a:ext cx="5097061" cy="3715236"/>
          </a:xfrm>
        </p:spPr>
        <p:txBody>
          <a:bodyPr>
            <a:normAutofit fontScale="85000" lnSpcReduction="20000"/>
          </a:bodyPr>
          <a:lstStyle/>
          <a:p>
            <a:pPr algn="r" rtl="1"/>
            <a:r>
              <a:rPr lang="fa-IR" sz="2600" dirty="0">
                <a:cs typeface="B Nazanin" panose="00000400000000000000" pitchFamily="2" charset="-78"/>
              </a:rPr>
              <a:t>برای آغاز جستجو در گوگل اسکالر از سه طریق می‌توان اقدام کرد:</a:t>
            </a:r>
          </a:p>
          <a:p>
            <a:pPr lvl="1" algn="r" rtl="1"/>
            <a:r>
              <a:rPr lang="fa-IR" sz="2600" dirty="0">
                <a:cs typeface="B Nazanin" panose="00000400000000000000" pitchFamily="2" charset="-78"/>
              </a:rPr>
              <a:t>وارد کردن نشانی </a:t>
            </a:r>
            <a:r>
              <a:rPr lang="en-US" sz="2600" cap="none" dirty="0">
                <a:cs typeface="B Nazanin" panose="00000400000000000000" pitchFamily="2" charset="-78"/>
                <a:hlinkClick r:id="rId2"/>
              </a:rPr>
              <a:t>scholar.google.com</a:t>
            </a:r>
            <a:r>
              <a:rPr lang="en-US" sz="2600" cap="none" dirty="0">
                <a:cs typeface="B Nazanin" panose="00000400000000000000" pitchFamily="2" charset="-78"/>
              </a:rPr>
              <a:t> </a:t>
            </a:r>
            <a:r>
              <a:rPr lang="fa-IR" sz="2600" cap="none" dirty="0">
                <a:cs typeface="B Nazanin" panose="00000400000000000000" pitchFamily="2" charset="-78"/>
              </a:rPr>
              <a:t> در نوار آدرس</a:t>
            </a:r>
          </a:p>
          <a:p>
            <a:pPr lvl="1" algn="r" rtl="1"/>
            <a:r>
              <a:rPr lang="fa-IR" sz="2600" cap="none" dirty="0">
                <a:cs typeface="B Nazanin" panose="00000400000000000000" pitchFamily="2" charset="-78"/>
              </a:rPr>
              <a:t>ورود به صفحه اصلی گوگل و کلیک بر روی گزینه </a:t>
            </a:r>
            <a:r>
              <a:rPr lang="en-US" sz="2600" cap="none" dirty="0">
                <a:cs typeface="B Nazanin" panose="00000400000000000000" pitchFamily="2" charset="-78"/>
              </a:rPr>
              <a:t>google apps</a:t>
            </a:r>
            <a:r>
              <a:rPr lang="fa-IR" sz="2600" cap="none" dirty="0">
                <a:cs typeface="B Nazanin" panose="00000400000000000000" pitchFamily="2" charset="-78"/>
              </a:rPr>
              <a:t> در گوشه سمت راست بالا و انتخاب گزینه </a:t>
            </a:r>
            <a:r>
              <a:rPr lang="en-US" sz="2600" cap="none" dirty="0">
                <a:cs typeface="B Nazanin" panose="00000400000000000000" pitchFamily="2" charset="-78"/>
              </a:rPr>
              <a:t>scholar</a:t>
            </a:r>
            <a:endParaRPr lang="fa-IR" sz="2600" cap="none" dirty="0">
              <a:cs typeface="B Nazanin" panose="00000400000000000000" pitchFamily="2" charset="-78"/>
            </a:endParaRPr>
          </a:p>
          <a:p>
            <a:pPr lvl="1" algn="r" rtl="1"/>
            <a:r>
              <a:rPr lang="fa-IR" sz="2600" cap="none" dirty="0">
                <a:cs typeface="B Nazanin" panose="00000400000000000000" pitchFamily="2" charset="-78"/>
              </a:rPr>
              <a:t>کلیک بر روی افزونه </a:t>
            </a:r>
            <a:r>
              <a:rPr lang="en-US" sz="2600" cap="none" dirty="0">
                <a:cs typeface="B Nazanin" panose="00000400000000000000" pitchFamily="2" charset="-78"/>
              </a:rPr>
              <a:t>google scholar</a:t>
            </a:r>
            <a:r>
              <a:rPr lang="fa-IR" sz="2600" cap="none" dirty="0">
                <a:cs typeface="B Nazanin" panose="00000400000000000000" pitchFamily="2" charset="-78"/>
              </a:rPr>
              <a:t> در صورتی که قبلا این افزونه را بر روی سیستم خود نصب کرده باشید.</a:t>
            </a:r>
          </a:p>
          <a:p>
            <a:pPr lvl="1" algn="r" rtl="1"/>
            <a:endParaRPr lang="en-US" dirty="0">
              <a:cs typeface="B Nazanin" panose="00000400000000000000" pitchFamily="2" charset="-78"/>
            </a:endParaRPr>
          </a:p>
        </p:txBody>
      </p:sp>
      <p:pic>
        <p:nvPicPr>
          <p:cNvPr id="7" name="Picture 6">
            <a:extLst>
              <a:ext uri="{FF2B5EF4-FFF2-40B4-BE49-F238E27FC236}">
                <a16:creationId xmlns:a16="http://schemas.microsoft.com/office/drawing/2014/main" id="{F0F9FFB9-DBDC-459B-A7B7-B4CFE437AEC0}"/>
              </a:ext>
            </a:extLst>
          </p:cNvPr>
          <p:cNvPicPr>
            <a:picLocks noChangeAspect="1"/>
          </p:cNvPicPr>
          <p:nvPr/>
        </p:nvPicPr>
        <p:blipFill>
          <a:blip r:embed="rId3"/>
          <a:stretch>
            <a:fillRect/>
          </a:stretch>
        </p:blipFill>
        <p:spPr>
          <a:xfrm>
            <a:off x="101815" y="286180"/>
            <a:ext cx="2658577" cy="1200915"/>
          </a:xfrm>
          <a:prstGeom prst="rect">
            <a:avLst/>
          </a:prstGeom>
        </p:spPr>
      </p:pic>
      <p:pic>
        <p:nvPicPr>
          <p:cNvPr id="9" name="Picture 8">
            <a:extLst>
              <a:ext uri="{FF2B5EF4-FFF2-40B4-BE49-F238E27FC236}">
                <a16:creationId xmlns:a16="http://schemas.microsoft.com/office/drawing/2014/main" id="{DAAB97EF-188C-44DC-AE07-296A53DCE586}"/>
              </a:ext>
            </a:extLst>
          </p:cNvPr>
          <p:cNvPicPr>
            <a:picLocks noChangeAspect="1"/>
          </p:cNvPicPr>
          <p:nvPr/>
        </p:nvPicPr>
        <p:blipFill>
          <a:blip r:embed="rId4"/>
          <a:stretch>
            <a:fillRect/>
          </a:stretch>
        </p:blipFill>
        <p:spPr>
          <a:xfrm>
            <a:off x="182496" y="1487095"/>
            <a:ext cx="5097061" cy="2375589"/>
          </a:xfrm>
          <a:prstGeom prst="rect">
            <a:avLst/>
          </a:prstGeom>
        </p:spPr>
      </p:pic>
      <p:pic>
        <p:nvPicPr>
          <p:cNvPr id="3" name="Picture 2">
            <a:extLst>
              <a:ext uri="{FF2B5EF4-FFF2-40B4-BE49-F238E27FC236}">
                <a16:creationId xmlns:a16="http://schemas.microsoft.com/office/drawing/2014/main" id="{F2C8C81A-167F-47AC-9082-9F38C3C230E0}"/>
              </a:ext>
            </a:extLst>
          </p:cNvPr>
          <p:cNvPicPr>
            <a:picLocks noChangeAspect="1"/>
          </p:cNvPicPr>
          <p:nvPr/>
        </p:nvPicPr>
        <p:blipFill>
          <a:blip r:embed="rId5"/>
          <a:stretch>
            <a:fillRect/>
          </a:stretch>
        </p:blipFill>
        <p:spPr>
          <a:xfrm>
            <a:off x="101815" y="4023581"/>
            <a:ext cx="6433457" cy="2694648"/>
          </a:xfrm>
          <a:prstGeom prst="rect">
            <a:avLst/>
          </a:prstGeom>
        </p:spPr>
      </p:pic>
      <p:sp>
        <p:nvSpPr>
          <p:cNvPr id="8" name="Arrow: Left 7">
            <a:extLst>
              <a:ext uri="{FF2B5EF4-FFF2-40B4-BE49-F238E27FC236}">
                <a16:creationId xmlns:a16="http://schemas.microsoft.com/office/drawing/2014/main" id="{CEEA2253-73A1-4EB1-8A71-C191ACB2CE4F}"/>
              </a:ext>
            </a:extLst>
          </p:cNvPr>
          <p:cNvSpPr/>
          <p:nvPr/>
        </p:nvSpPr>
        <p:spPr>
          <a:xfrm>
            <a:off x="1667435" y="618517"/>
            <a:ext cx="1465730" cy="349671"/>
          </a:xfrm>
          <a:prstGeom prst="lef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0" name="Arrow: Left 9">
            <a:extLst>
              <a:ext uri="{FF2B5EF4-FFF2-40B4-BE49-F238E27FC236}">
                <a16:creationId xmlns:a16="http://schemas.microsoft.com/office/drawing/2014/main" id="{3C4DCF2B-6144-42DA-97E0-E8388DD99813}"/>
              </a:ext>
            </a:extLst>
          </p:cNvPr>
          <p:cNvSpPr/>
          <p:nvPr/>
        </p:nvSpPr>
        <p:spPr>
          <a:xfrm>
            <a:off x="4997167" y="2834419"/>
            <a:ext cx="726141" cy="363070"/>
          </a:xfrm>
          <a:prstGeom prst="lef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1" name="Arrow: Down 10">
            <a:extLst>
              <a:ext uri="{FF2B5EF4-FFF2-40B4-BE49-F238E27FC236}">
                <a16:creationId xmlns:a16="http://schemas.microsoft.com/office/drawing/2014/main" id="{DB3BD914-F5EB-4359-8161-391FB32E8D01}"/>
              </a:ext>
            </a:extLst>
          </p:cNvPr>
          <p:cNvSpPr/>
          <p:nvPr/>
        </p:nvSpPr>
        <p:spPr>
          <a:xfrm>
            <a:off x="5279557" y="3617259"/>
            <a:ext cx="327867" cy="406322"/>
          </a:xfrm>
          <a:prstGeom prst="down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6854373"/>
      </p:ext>
    </p:extLst>
  </p:cSld>
  <p:clrMapOvr>
    <a:masterClrMapping/>
  </p:clrMapOvr>
</p:sld>
</file>

<file path=ppt/theme/theme1.xml><?xml version="1.0" encoding="utf-8"?>
<a:theme xmlns:a="http://schemas.openxmlformats.org/drawingml/2006/main" name="Droplet">
  <a:themeElements>
    <a:clrScheme name="Violet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low Edge">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DEB094D4-7FD8-4F86-93D5-B0F1341EF586}"/>
    </a:ext>
  </a:extLst>
</a:theme>
</file>

<file path=docProps/app.xml><?xml version="1.0" encoding="utf-8"?>
<Properties xmlns="http://schemas.openxmlformats.org/officeDocument/2006/extended-properties" xmlns:vt="http://schemas.openxmlformats.org/officeDocument/2006/docPropsVTypes">
  <Template>Droplet</Template>
  <TotalTime>1450</TotalTime>
  <Words>1663</Words>
  <Application>Microsoft Office PowerPoint</Application>
  <PresentationFormat>Widescreen</PresentationFormat>
  <Paragraphs>135</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 b titr</vt:lpstr>
      <vt:lpstr>-apple-system</vt:lpstr>
      <vt:lpstr>Arial</vt:lpstr>
      <vt:lpstr>Times New Roman</vt:lpstr>
      <vt:lpstr>Tw Cen MT</vt:lpstr>
      <vt:lpstr>Droplet</vt:lpstr>
      <vt:lpstr> Google Scholar</vt:lpstr>
      <vt:lpstr>معرفی گوگل اسکالر</vt:lpstr>
      <vt:lpstr>ویژگی‌ها و امکانات گوگل اسکالر</vt:lpstr>
      <vt:lpstr>انواع محتوا در گوگل اسکالر</vt:lpstr>
      <vt:lpstr>پروفایل نویسندگان در گوگل اسکالر</vt:lpstr>
      <vt:lpstr>کتابخانه شخصی در گوگل اسکالر</vt:lpstr>
      <vt:lpstr>aLERT</vt:lpstr>
      <vt:lpstr>نکات جستجو در گوگل اسکالر</vt:lpstr>
      <vt:lpstr>جستجو در گوگل اسکالر</vt:lpstr>
      <vt:lpstr>PowerPoint Presentation</vt:lpstr>
      <vt:lpstr>صفحه جستجوی ساده</vt:lpstr>
      <vt:lpstr>صفحه جستجوی پیشرفته</vt:lpstr>
      <vt:lpstr>انجام جستجو مثال: تشخیص کاردیومگالی از طریق اشعه ایکس قفسه سینه</vt:lpstr>
      <vt:lpstr>آشنایی با فرمت خروجی جستجوها</vt:lpstr>
      <vt:lpstr>تحلیل قسمت‌های مختلف نتیجه جستجو</vt:lpstr>
      <vt:lpstr>نمایش نتایج جدیدتر در صفحه نتایج جستجو</vt:lpstr>
      <vt:lpstr>دانلود مقاله از گوگل اسکالر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Google scholar</dc:title>
  <dc:creator>m Kh</dc:creator>
  <cp:lastModifiedBy>m Kh</cp:lastModifiedBy>
  <cp:revision>69</cp:revision>
  <dcterms:created xsi:type="dcterms:W3CDTF">2022-02-23T15:09:33Z</dcterms:created>
  <dcterms:modified xsi:type="dcterms:W3CDTF">2022-06-08T19:07:47Z</dcterms:modified>
</cp:coreProperties>
</file>